
<file path=[Content_Types].xml><?xml version="1.0" encoding="utf-8"?>
<Types xmlns="http://schemas.openxmlformats.org/package/2006/content-types">
  <Default Extension="bin" ContentType="application/vnd.openxmlformats-officedocument.oleObject"/>
  <Default Extension="png" ContentType="image/png"/>
  <Default Extension="emf" ContentType="image/x-emf"/>
  <Default Extension="jpeg" ContentType="image/jpeg"/>
  <Default Extension="rels" ContentType="application/vnd.openxmlformats-package.relationships+xml"/>
  <Default Extension="xml" ContentType="application/xml"/>
  <Default Extension="gif" ContentType="image/gif"/>
  <Default Extension="vml" ContentType="application/vnd.openxmlformats-officedocument.vmlDrawing"/>
  <Default Extension="jpg" ContentType="image/jpeg"/>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presentation.xml" ContentType="application/vnd.openxmlformats-officedocument.presentationml.presentation.main+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22.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3.xml" ContentType="application/vnd.openxmlformats-officedocument.theme+xml"/>
  <Override PartName="/ppt/theme/theme2.xml" ContentType="application/vnd.openxmlformats-officedocument.theme+xml"/>
  <Override PartName="/ppt/theme/theme1.xml" ContentType="application/vnd.openxmlformats-officedocument.theme+xml"/>
  <Override PartName="/ppt/commentAuthors.xml" ContentType="application/vnd.openxmlformats-officedocument.presentationml.commentAuthors+xml"/>
  <Override PartName="/ppt/notesMasters/notesMaster1.xml" ContentType="application/vnd.openxmlformats-officedocument.presentationml.notesMaster+xml"/>
  <Override PartName="/ppt/tableStyles.xml" ContentType="application/vnd.openxmlformats-officedocument.presentationml.tableStyles+xml"/>
  <Override PartName="/ppt/viewProps.xml" ContentType="application/vnd.openxmlformats-officedocument.presentationml.viewProps+xml"/>
  <Override PartName="/ppt/presProps.xml" ContentType="application/vnd.openxmlformats-officedocument.presentationml.presProps+xml"/>
  <Override PartName="/customXml/itemProps15.xml" ContentType="application/vnd.openxmlformats-officedocument.customXmlProperties+xml"/>
  <Override PartName="/customXml/itemProps14.xml" ContentType="application/vnd.openxmlformats-officedocument.customXmlProperties+xml"/>
  <Override PartName="/customXml/itemProps13.xml" ContentType="application/vnd.openxmlformats-officedocument.customXmlProperties+xml"/>
  <Override PartName="/customXml/itemProps12.xml" ContentType="application/vnd.openxmlformats-officedocument.customXmlProperties+xml"/>
  <Override PartName="/customXml/itemProps11.xml" ContentType="application/vnd.openxmlformats-officedocument.customXmlProperties+xml"/>
  <Override PartName="/customXml/itemProps10.xml" ContentType="application/vnd.openxmlformats-officedocument.customXmlProperties+xml"/>
  <Override PartName="/customXml/itemProps9.xml" ContentType="application/vnd.openxmlformats-officedocument.customXmlProperties+xml"/>
  <Override PartName="/customXml/itemProps8.xml" ContentType="application/vnd.openxmlformats-officedocument.customXmlProperties+xml"/>
  <Override PartName="/customXml/itemProps7.xml" ContentType="application/vnd.openxmlformats-officedocument.customXmlProperties+xml"/>
  <Override PartName="/customXml/itemProps6.xml" ContentType="application/vnd.openxmlformats-officedocument.customXmlProperties+xml"/>
  <Override PartName="/customXml/itemProps5.xml" ContentType="application/vnd.openxmlformats-officedocument.customXmlProperties+xml"/>
  <Override PartName="/customXml/itemProps4.xml" ContentType="application/vnd.openxmlformats-officedocument.customXmlProperties+xml"/>
  <Override PartName="/customXml/itemProps3.xml" ContentType="application/vnd.openxmlformats-officedocument.customXmlProperties+xml"/>
  <Override PartName="/customXml/itemProps2.xml" ContentType="application/vnd.openxmlformats-officedocument.customXmlProperties+xml"/>
  <Override PartName="/customXml/itemProps1.xml" ContentType="application/vnd.openxmlformats-officedocument.customXmlPropertie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customXml/itemProps17.xml" ContentType="application/vnd.openxmlformats-officedocument.customXmlProperties+xml"/>
  <Override PartName="/customXml/itemProps16.xml" ContentType="application/vnd.openxmlformats-officedocument.customXmlProperties+xml"/>
  <Override PartName="/customXml/itemProps18.xml" ContentType="application/vnd.openxmlformats-officedocument.customXml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6"/>
    <p:sldMasterId id="2147483697" r:id="rId17"/>
  </p:sldMasterIdLst>
  <p:notesMasterIdLst>
    <p:notesMasterId r:id="rId121"/>
  </p:notesMasterIdLst>
  <p:sldIdLst>
    <p:sldId id="257" r:id="rId18"/>
    <p:sldId id="259" r:id="rId19"/>
    <p:sldId id="258" r:id="rId20"/>
    <p:sldId id="286" r:id="rId21"/>
    <p:sldId id="261" r:id="rId22"/>
    <p:sldId id="288" r:id="rId23"/>
    <p:sldId id="264" r:id="rId24"/>
    <p:sldId id="309" r:id="rId25"/>
    <p:sldId id="310" r:id="rId26"/>
    <p:sldId id="312" r:id="rId27"/>
    <p:sldId id="313" r:id="rId28"/>
    <p:sldId id="433" r:id="rId29"/>
    <p:sldId id="439" r:id="rId30"/>
    <p:sldId id="440" r:id="rId31"/>
    <p:sldId id="267" r:id="rId32"/>
    <p:sldId id="441" r:id="rId33"/>
    <p:sldId id="307" r:id="rId34"/>
    <p:sldId id="435" r:id="rId35"/>
    <p:sldId id="442" r:id="rId36"/>
    <p:sldId id="404" r:id="rId37"/>
    <p:sldId id="416" r:id="rId38"/>
    <p:sldId id="401" r:id="rId39"/>
    <p:sldId id="443" r:id="rId40"/>
    <p:sldId id="444" r:id="rId41"/>
    <p:sldId id="453" r:id="rId42"/>
    <p:sldId id="445" r:id="rId43"/>
    <p:sldId id="390" r:id="rId44"/>
    <p:sldId id="438" r:id="rId45"/>
    <p:sldId id="395" r:id="rId46"/>
    <p:sldId id="396" r:id="rId47"/>
    <p:sldId id="397" r:id="rId48"/>
    <p:sldId id="398" r:id="rId49"/>
    <p:sldId id="399" r:id="rId50"/>
    <p:sldId id="400" r:id="rId51"/>
    <p:sldId id="446" r:id="rId52"/>
    <p:sldId id="447" r:id="rId53"/>
    <p:sldId id="315" r:id="rId54"/>
    <p:sldId id="316" r:id="rId55"/>
    <p:sldId id="317" r:id="rId56"/>
    <p:sldId id="448" r:id="rId57"/>
    <p:sldId id="449" r:id="rId58"/>
    <p:sldId id="420" r:id="rId59"/>
    <p:sldId id="325" r:id="rId60"/>
    <p:sldId id="311" r:id="rId61"/>
    <p:sldId id="308" r:id="rId62"/>
    <p:sldId id="410" r:id="rId63"/>
    <p:sldId id="392" r:id="rId64"/>
    <p:sldId id="320" r:id="rId65"/>
    <p:sldId id="450" r:id="rId66"/>
    <p:sldId id="451" r:id="rId67"/>
    <p:sldId id="452" r:id="rId68"/>
    <p:sldId id="413" r:id="rId69"/>
    <p:sldId id="271" r:id="rId70"/>
    <p:sldId id="454" r:id="rId71"/>
    <p:sldId id="470" r:id="rId72"/>
    <p:sldId id="455" r:id="rId73"/>
    <p:sldId id="333" r:id="rId74"/>
    <p:sldId id="456" r:id="rId75"/>
    <p:sldId id="334" r:id="rId76"/>
    <p:sldId id="335" r:id="rId77"/>
    <p:sldId id="336" r:id="rId78"/>
    <p:sldId id="337" r:id="rId79"/>
    <p:sldId id="457" r:id="rId80"/>
    <p:sldId id="338" r:id="rId81"/>
    <p:sldId id="458" r:id="rId82"/>
    <p:sldId id="459" r:id="rId83"/>
    <p:sldId id="339" r:id="rId84"/>
    <p:sldId id="340" r:id="rId85"/>
    <p:sldId id="341" r:id="rId86"/>
    <p:sldId id="343" r:id="rId87"/>
    <p:sldId id="344" r:id="rId88"/>
    <p:sldId id="384" r:id="rId89"/>
    <p:sldId id="460" r:id="rId90"/>
    <p:sldId id="461" r:id="rId91"/>
    <p:sldId id="422" r:id="rId92"/>
    <p:sldId id="423" r:id="rId93"/>
    <p:sldId id="424" r:id="rId94"/>
    <p:sldId id="425" r:id="rId95"/>
    <p:sldId id="426" r:id="rId96"/>
    <p:sldId id="427" r:id="rId97"/>
    <p:sldId id="345" r:id="rId98"/>
    <p:sldId id="418" r:id="rId99"/>
    <p:sldId id="346" r:id="rId100"/>
    <p:sldId id="462" r:id="rId101"/>
    <p:sldId id="463" r:id="rId102"/>
    <p:sldId id="347" r:id="rId103"/>
    <p:sldId id="348" r:id="rId104"/>
    <p:sldId id="349" r:id="rId105"/>
    <p:sldId id="350" r:id="rId106"/>
    <p:sldId id="352" r:id="rId107"/>
    <p:sldId id="353" r:id="rId108"/>
    <p:sldId id="464" r:id="rId109"/>
    <p:sldId id="465" r:id="rId110"/>
    <p:sldId id="466" r:id="rId111"/>
    <p:sldId id="354" r:id="rId112"/>
    <p:sldId id="355" r:id="rId113"/>
    <p:sldId id="356" r:id="rId114"/>
    <p:sldId id="357" r:id="rId115"/>
    <p:sldId id="467" r:id="rId116"/>
    <p:sldId id="256" r:id="rId117"/>
    <p:sldId id="468" r:id="rId118"/>
    <p:sldId id="469" r:id="rId119"/>
    <p:sldId id="262" r:id="rId120"/>
  </p:sldIdLst>
  <p:sldSz cx="12192000" cy="6858000"/>
  <p:notesSz cx="6858000" cy="9144000"/>
  <p:custDataLst>
    <p:custData r:id="rId12"/>
    <p:custData r:id="rId7"/>
    <p:custData r:id="rId1"/>
    <p:custData r:id="rId2"/>
    <p:custData r:id="rId4"/>
    <p:custData r:id="rId3"/>
    <p:custData r:id="rId10"/>
    <p:custData r:id="rId15"/>
    <p:custData r:id="rId9"/>
    <p:custData r:id="rId11"/>
    <p:custData r:id="rId6"/>
    <p:custData r:id="rId8"/>
    <p:custData r:id="rId5"/>
    <p:custData r:id="rId13"/>
    <p:custData r:id="rId14"/>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WorkshopPLUS - Windows Server: Vital Signs Part 1" id="{7E0E28C1-A613-411B-93D9-DC10E2BD4890}">
          <p14:sldIdLst>
            <p14:sldId id="257"/>
            <p14:sldId id="259"/>
          </p14:sldIdLst>
        </p14:section>
        <p14:section name="Storage" id="{9041EC33-EE32-4A0F-A5C2-1705DE100DD8}">
          <p14:sldIdLst>
            <p14:sldId id="258"/>
            <p14:sldId id="286"/>
          </p14:sldIdLst>
        </p14:section>
        <p14:section name="Physical Disk Hardware" id="{A5A1395A-CE6B-4C51-B198-52A71AA27CEA}">
          <p14:sldIdLst>
            <p14:sldId id="261"/>
            <p14:sldId id="288"/>
          </p14:sldIdLst>
        </p14:section>
        <p14:section name="Physical Disk Hardware - Hard disk media built into servers" id="{2345D4CC-7E7F-49AD-AA75-CED856858258}">
          <p14:sldIdLst>
            <p14:sldId id="264"/>
            <p14:sldId id="309"/>
          </p14:sldIdLst>
        </p14:section>
        <p14:section name="Physical Disk Hardware - IOPS" id="{8100454E-9A29-4095-8E70-22748BB28CEA}">
          <p14:sldIdLst>
            <p14:sldId id="310"/>
            <p14:sldId id="312"/>
          </p14:sldIdLst>
        </p14:section>
        <p14:section name="Physical Disk Hardware - IOPS in detail" id="{6CFEDFCB-A3A0-401E-B79B-CC2743E835D7}">
          <p14:sldIdLst>
            <p14:sldId id="313"/>
            <p14:sldId id="433"/>
            <p14:sldId id="439"/>
            <p14:sldId id="440"/>
            <p14:sldId id="267"/>
          </p14:sldIdLst>
        </p14:section>
        <p14:section name="Physical Disk Hardware - What is Latency?" id="{23497E16-3B82-448B-B71F-DCFAC5911B4F}">
          <p14:sldIdLst>
            <p14:sldId id="441"/>
            <p14:sldId id="307"/>
            <p14:sldId id="435"/>
          </p14:sldIdLst>
        </p14:section>
        <p14:section name="Physical Disk Hardware - Storage Stack" id="{6C294900-E539-4442-B8FF-C545F4B079C7}">
          <p14:sldIdLst>
            <p14:sldId id="442"/>
            <p14:sldId id="404"/>
            <p14:sldId id="416"/>
            <p14:sldId id="401"/>
            <p14:sldId id="443"/>
          </p14:sldIdLst>
        </p14:section>
        <p14:section name="Virtual Storage" id="{EA98BF58-642C-4DDD-A6B2-6EA12DCC0DFB}">
          <p14:sldIdLst>
            <p14:sldId id="444"/>
            <p14:sldId id="453"/>
          </p14:sldIdLst>
        </p14:section>
        <p14:section name="Virtual Storage - JBODs &amp; Raids" id="{1407E58A-B196-4129-8CE9-496E11F8F13C}">
          <p14:sldIdLst>
            <p14:sldId id="445"/>
            <p14:sldId id="390"/>
            <p14:sldId id="438"/>
            <p14:sldId id="395"/>
            <p14:sldId id="396"/>
            <p14:sldId id="397"/>
            <p14:sldId id="398"/>
            <p14:sldId id="399"/>
            <p14:sldId id="400"/>
            <p14:sldId id="446"/>
          </p14:sldIdLst>
        </p14:section>
        <p14:section name="Virtual Storage - Network Attached Storage" id="{BAD5EBDF-4729-45A9-88C9-A9CA79D8F805}">
          <p14:sldIdLst>
            <p14:sldId id="447"/>
            <p14:sldId id="315"/>
            <p14:sldId id="316"/>
            <p14:sldId id="317"/>
            <p14:sldId id="448"/>
          </p14:sldIdLst>
        </p14:section>
        <p14:section name="Virtual Storage - Physical and Logical Disks" id="{92F1195C-E8E2-483B-9C19-061E172C3E07}">
          <p14:sldIdLst>
            <p14:sldId id="449"/>
            <p14:sldId id="420"/>
            <p14:sldId id="325"/>
            <p14:sldId id="311"/>
            <p14:sldId id="308"/>
            <p14:sldId id="410"/>
            <p14:sldId id="392"/>
            <p14:sldId id="320"/>
            <p14:sldId id="450"/>
          </p14:sldIdLst>
        </p14:section>
        <p14:section name="Virtual Storage - Storage Spaces" id="{BFA34BF8-7B14-48E3-BC58-3B3AE1BC4B80}">
          <p14:sldIdLst>
            <p14:sldId id="451"/>
            <p14:sldId id="452"/>
            <p14:sldId id="413"/>
            <p14:sldId id="271"/>
          </p14:sldIdLst>
        </p14:section>
        <p14:section name="Introducing Disk Performance counters &amp; Concepts" id="{C0508082-1DD3-49F6-ABAE-6D8CB345F065}">
          <p14:sldIdLst>
            <p14:sldId id="454"/>
            <p14:sldId id="470"/>
          </p14:sldIdLst>
        </p14:section>
        <p14:section name="Introducing Disk Performance counters &amp; Concepts - PhysicalDisk and LogicalDisk Counter Objects" id="{CB9304C5-FC9C-4000-A4A4-0BB76C325DB7}">
          <p14:sldIdLst>
            <p14:sldId id="455"/>
            <p14:sldId id="333"/>
          </p14:sldIdLst>
        </p14:section>
        <p14:section name="Introducing Disk Performance counters &amp; Concepts - Disk Counters" id="{9C0BB630-CB5B-47FB-BE84-98B067EF4B8C}">
          <p14:sldIdLst>
            <p14:sldId id="456"/>
            <p14:sldId id="334"/>
            <p14:sldId id="335"/>
            <p14:sldId id="336"/>
            <p14:sldId id="337"/>
            <p14:sldId id="457"/>
            <p14:sldId id="338"/>
            <p14:sldId id="458"/>
          </p14:sldIdLst>
        </p14:section>
        <p14:section name="Introducing Disk Performance counters &amp; Concepts - Disk Queue" id="{012F4E0D-DB23-425C-A19E-8ACD96DB3B96}">
          <p14:sldIdLst>
            <p14:sldId id="459"/>
            <p14:sldId id="339"/>
            <p14:sldId id="340"/>
            <p14:sldId id="341"/>
            <p14:sldId id="343"/>
            <p14:sldId id="344"/>
            <p14:sldId id="384"/>
            <p14:sldId id="460"/>
          </p14:sldIdLst>
        </p14:section>
        <p14:section name="Introducing Disk Performance counters &amp; Concepts - Queue Depth vs. Bandwidth issues" id="{C4C0C1D1-DA9D-4AAC-9A79-8BB79B34C41F}">
          <p14:sldIdLst>
            <p14:sldId id="461"/>
            <p14:sldId id="422"/>
            <p14:sldId id="423"/>
            <p14:sldId id="424"/>
            <p14:sldId id="425"/>
            <p14:sldId id="426"/>
            <p14:sldId id="427"/>
            <p14:sldId id="345"/>
            <p14:sldId id="418"/>
            <p14:sldId id="346"/>
            <p14:sldId id="462"/>
          </p14:sldIdLst>
        </p14:section>
        <p14:section name="Introducing Disk Performance counters &amp; Concepts - Troubleshooting Flow" id="{4276D6C4-BBF8-43B5-B6F8-2F60160966E8}">
          <p14:sldIdLst>
            <p14:sldId id="463"/>
            <p14:sldId id="347"/>
            <p14:sldId id="348"/>
            <p14:sldId id="349"/>
            <p14:sldId id="350"/>
            <p14:sldId id="352"/>
            <p14:sldId id="353"/>
            <p14:sldId id="464"/>
            <p14:sldId id="465"/>
          </p14:sldIdLst>
        </p14:section>
        <p14:section name="Introducing Disk Performance counters &amp; Concepts - Process I/O Counters" id="{1253B4AF-6CE0-49F9-8CD2-A0CCDC155C80}">
          <p14:sldIdLst>
            <p14:sldId id="466"/>
            <p14:sldId id="354"/>
            <p14:sldId id="355"/>
            <p14:sldId id="356"/>
            <p14:sldId id="357"/>
            <p14:sldId id="467"/>
          </p14:sldIdLst>
        </p14:section>
        <p14:section name="Introducing Disk Performance counters &amp; Concepts - Lab: The Case of Slow Storage" id="{A94932C2-008F-4D78-AD5C-9E14EFEC98A4}">
          <p14:sldIdLst>
            <p14:sldId id="256"/>
          </p14:sldIdLst>
        </p14:section>
        <p14:section name="Introducing Disk Performance counters &amp; Concepts - Lab: IO IO Its Off To Disk I Go" id="{F9F6713F-B77F-4E1B-BAC6-39D6B2431686}">
          <p14:sldIdLst>
            <p14:sldId id="468"/>
            <p14:sldId id="469"/>
            <p14:sldId id="262"/>
          </p14:sldIdLst>
        </p14:section>
      </p14:section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Ewan MacKellar" initials="EM" lastIdx="29" clrIdx="0">
    <p:extLst>
      <p:ext uri="{19B8F6BF-5375-455C-9EA6-DF929625EA0E}">
        <p15:presenceInfo xmlns:p15="http://schemas.microsoft.com/office/powerpoint/2012/main" userId="S-1-12-1-3496764492-1300127155-1168982668-1243569557" providerId="AD"/>
      </p:ext>
    </p:extLst>
  </p:cmAuthor>
  <p:cmAuthor id="2" name="Holger Hatzfeld" initials="HH" lastIdx="77" clrIdx="1">
    <p:extLst>
      <p:ext uri="{19B8F6BF-5375-455C-9EA6-DF929625EA0E}">
        <p15:presenceInfo xmlns:p15="http://schemas.microsoft.com/office/powerpoint/2012/main" userId="S-1-5-21-1721254763-462695806-1538882281-276295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0" d="100"/>
          <a:sy n="100" d="100"/>
        </p:scale>
        <p:origin x="72" y="6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00.xml"/><Relationship Id="rId21" Type="http://schemas.openxmlformats.org/officeDocument/2006/relationships/slide" Target="slides/slide4.xml"/><Relationship Id="rId42" Type="http://schemas.openxmlformats.org/officeDocument/2006/relationships/slide" Target="slides/slide25.xml"/><Relationship Id="rId47" Type="http://schemas.openxmlformats.org/officeDocument/2006/relationships/slide" Target="slides/slide30.xml"/><Relationship Id="rId63" Type="http://schemas.openxmlformats.org/officeDocument/2006/relationships/slide" Target="slides/slide46.xml"/><Relationship Id="rId68" Type="http://schemas.openxmlformats.org/officeDocument/2006/relationships/slide" Target="slides/slide51.xml"/><Relationship Id="rId84" Type="http://schemas.openxmlformats.org/officeDocument/2006/relationships/slide" Target="slides/slide67.xml"/><Relationship Id="rId89" Type="http://schemas.openxmlformats.org/officeDocument/2006/relationships/slide" Target="slides/slide72.xml"/><Relationship Id="rId112" Type="http://schemas.openxmlformats.org/officeDocument/2006/relationships/slide" Target="slides/slide95.xml"/><Relationship Id="rId16" Type="http://schemas.openxmlformats.org/officeDocument/2006/relationships/slideMaster" Target="slideMasters/slideMaster1.xml"/><Relationship Id="rId107" Type="http://schemas.openxmlformats.org/officeDocument/2006/relationships/slide" Target="slides/slide90.xml"/><Relationship Id="rId11" Type="http://schemas.openxmlformats.org/officeDocument/2006/relationships/customXml" Target="../customXml/item11.xml"/><Relationship Id="rId32" Type="http://schemas.openxmlformats.org/officeDocument/2006/relationships/slide" Target="slides/slide15.xml"/><Relationship Id="rId37" Type="http://schemas.openxmlformats.org/officeDocument/2006/relationships/slide" Target="slides/slide20.xml"/><Relationship Id="rId53" Type="http://schemas.openxmlformats.org/officeDocument/2006/relationships/slide" Target="slides/slide36.xml"/><Relationship Id="rId58" Type="http://schemas.openxmlformats.org/officeDocument/2006/relationships/slide" Target="slides/slide41.xml"/><Relationship Id="rId74" Type="http://schemas.openxmlformats.org/officeDocument/2006/relationships/slide" Target="slides/slide57.xml"/><Relationship Id="rId79" Type="http://schemas.openxmlformats.org/officeDocument/2006/relationships/slide" Target="slides/slide62.xml"/><Relationship Id="rId102" Type="http://schemas.openxmlformats.org/officeDocument/2006/relationships/slide" Target="slides/slide85.xml"/><Relationship Id="rId123" Type="http://schemas.openxmlformats.org/officeDocument/2006/relationships/presProps" Target="presProps.xml"/><Relationship Id="rId128" Type="http://schemas.openxmlformats.org/officeDocument/2006/relationships/customXml" Target="../customXml/item17.xml"/><Relationship Id="rId5" Type="http://schemas.openxmlformats.org/officeDocument/2006/relationships/customXml" Target="../customXml/item5.xml"/><Relationship Id="rId90" Type="http://schemas.openxmlformats.org/officeDocument/2006/relationships/slide" Target="slides/slide73.xml"/><Relationship Id="rId95" Type="http://schemas.openxmlformats.org/officeDocument/2006/relationships/slide" Target="slides/slide78.xml"/><Relationship Id="rId22" Type="http://schemas.openxmlformats.org/officeDocument/2006/relationships/slide" Target="slides/slide5.xml"/><Relationship Id="rId27" Type="http://schemas.openxmlformats.org/officeDocument/2006/relationships/slide" Target="slides/slide10.xml"/><Relationship Id="rId43" Type="http://schemas.openxmlformats.org/officeDocument/2006/relationships/slide" Target="slides/slide26.xml"/><Relationship Id="rId48" Type="http://schemas.openxmlformats.org/officeDocument/2006/relationships/slide" Target="slides/slide31.xml"/><Relationship Id="rId64" Type="http://schemas.openxmlformats.org/officeDocument/2006/relationships/slide" Target="slides/slide47.xml"/><Relationship Id="rId69" Type="http://schemas.openxmlformats.org/officeDocument/2006/relationships/slide" Target="slides/slide52.xml"/><Relationship Id="rId113" Type="http://schemas.openxmlformats.org/officeDocument/2006/relationships/slide" Target="slides/slide96.xml"/><Relationship Id="rId118" Type="http://schemas.openxmlformats.org/officeDocument/2006/relationships/slide" Target="slides/slide101.xml"/><Relationship Id="rId80" Type="http://schemas.openxmlformats.org/officeDocument/2006/relationships/slide" Target="slides/slide63.xml"/><Relationship Id="rId85" Type="http://schemas.openxmlformats.org/officeDocument/2006/relationships/slide" Target="slides/slide68.xml"/><Relationship Id="rId12" Type="http://schemas.openxmlformats.org/officeDocument/2006/relationships/customXml" Target="../customXml/item12.xml"/><Relationship Id="rId17" Type="http://schemas.openxmlformats.org/officeDocument/2006/relationships/slideMaster" Target="slideMasters/slideMaster2.xml"/><Relationship Id="rId33" Type="http://schemas.openxmlformats.org/officeDocument/2006/relationships/slide" Target="slides/slide16.xml"/><Relationship Id="rId38" Type="http://schemas.openxmlformats.org/officeDocument/2006/relationships/slide" Target="slides/slide21.xml"/><Relationship Id="rId59" Type="http://schemas.openxmlformats.org/officeDocument/2006/relationships/slide" Target="slides/slide42.xml"/><Relationship Id="rId103" Type="http://schemas.openxmlformats.org/officeDocument/2006/relationships/slide" Target="slides/slide86.xml"/><Relationship Id="rId108" Type="http://schemas.openxmlformats.org/officeDocument/2006/relationships/slide" Target="slides/slide91.xml"/><Relationship Id="rId124" Type="http://schemas.openxmlformats.org/officeDocument/2006/relationships/viewProps" Target="viewProps.xml"/><Relationship Id="rId129" Type="http://schemas.openxmlformats.org/officeDocument/2006/relationships/customXml" Target="../customXml/item18.xml"/><Relationship Id="rId54" Type="http://schemas.openxmlformats.org/officeDocument/2006/relationships/slide" Target="slides/slide37.xml"/><Relationship Id="rId70" Type="http://schemas.openxmlformats.org/officeDocument/2006/relationships/slide" Target="slides/slide53.xml"/><Relationship Id="rId75" Type="http://schemas.openxmlformats.org/officeDocument/2006/relationships/slide" Target="slides/slide58.xml"/><Relationship Id="rId91" Type="http://schemas.openxmlformats.org/officeDocument/2006/relationships/slide" Target="slides/slide74.xml"/><Relationship Id="rId96" Type="http://schemas.openxmlformats.org/officeDocument/2006/relationships/slide" Target="slides/slide79.xml"/><Relationship Id="rId1" Type="http://schemas.openxmlformats.org/officeDocument/2006/relationships/customXml" Target="../customXml/item1.xml"/><Relationship Id="rId6" Type="http://schemas.openxmlformats.org/officeDocument/2006/relationships/customXml" Target="../customXml/item6.xml"/><Relationship Id="rId23" Type="http://schemas.openxmlformats.org/officeDocument/2006/relationships/slide" Target="slides/slide6.xml"/><Relationship Id="rId28" Type="http://schemas.openxmlformats.org/officeDocument/2006/relationships/slide" Target="slides/slide11.xml"/><Relationship Id="rId49" Type="http://schemas.openxmlformats.org/officeDocument/2006/relationships/slide" Target="slides/slide32.xml"/><Relationship Id="rId114" Type="http://schemas.openxmlformats.org/officeDocument/2006/relationships/slide" Target="slides/slide97.xml"/><Relationship Id="rId119" Type="http://schemas.openxmlformats.org/officeDocument/2006/relationships/slide" Target="slides/slide102.xml"/><Relationship Id="rId44" Type="http://schemas.openxmlformats.org/officeDocument/2006/relationships/slide" Target="slides/slide27.xml"/><Relationship Id="rId60" Type="http://schemas.openxmlformats.org/officeDocument/2006/relationships/slide" Target="slides/slide43.xml"/><Relationship Id="rId65" Type="http://schemas.openxmlformats.org/officeDocument/2006/relationships/slide" Target="slides/slide48.xml"/><Relationship Id="rId81" Type="http://schemas.openxmlformats.org/officeDocument/2006/relationships/slide" Target="slides/slide64.xml"/><Relationship Id="rId86" Type="http://schemas.openxmlformats.org/officeDocument/2006/relationships/slide" Target="slides/slide69.xml"/><Relationship Id="rId13" Type="http://schemas.openxmlformats.org/officeDocument/2006/relationships/customXml" Target="../customXml/item13.xml"/><Relationship Id="rId18" Type="http://schemas.openxmlformats.org/officeDocument/2006/relationships/slide" Target="slides/slide1.xml"/><Relationship Id="rId39" Type="http://schemas.openxmlformats.org/officeDocument/2006/relationships/slide" Target="slides/slide22.xml"/><Relationship Id="rId109" Type="http://schemas.openxmlformats.org/officeDocument/2006/relationships/slide" Target="slides/slide92.xml"/><Relationship Id="rId34" Type="http://schemas.openxmlformats.org/officeDocument/2006/relationships/slide" Target="slides/slide17.xml"/><Relationship Id="rId50" Type="http://schemas.openxmlformats.org/officeDocument/2006/relationships/slide" Target="slides/slide33.xml"/><Relationship Id="rId55" Type="http://schemas.openxmlformats.org/officeDocument/2006/relationships/slide" Target="slides/slide38.xml"/><Relationship Id="rId76" Type="http://schemas.openxmlformats.org/officeDocument/2006/relationships/slide" Target="slides/slide59.xml"/><Relationship Id="rId97" Type="http://schemas.openxmlformats.org/officeDocument/2006/relationships/slide" Target="slides/slide80.xml"/><Relationship Id="rId104" Type="http://schemas.openxmlformats.org/officeDocument/2006/relationships/slide" Target="slides/slide87.xml"/><Relationship Id="rId120" Type="http://schemas.openxmlformats.org/officeDocument/2006/relationships/slide" Target="slides/slide103.xml"/><Relationship Id="rId125" Type="http://schemas.openxmlformats.org/officeDocument/2006/relationships/theme" Target="theme/theme1.xml"/><Relationship Id="rId7" Type="http://schemas.openxmlformats.org/officeDocument/2006/relationships/customXml" Target="../customXml/item7.xml"/><Relationship Id="rId71" Type="http://schemas.openxmlformats.org/officeDocument/2006/relationships/slide" Target="slides/slide54.xml"/><Relationship Id="rId92" Type="http://schemas.openxmlformats.org/officeDocument/2006/relationships/slide" Target="slides/slide75.xml"/><Relationship Id="rId2" Type="http://schemas.openxmlformats.org/officeDocument/2006/relationships/customXml" Target="../customXml/item2.xml"/><Relationship Id="rId29" Type="http://schemas.openxmlformats.org/officeDocument/2006/relationships/slide" Target="slides/slide12.xml"/><Relationship Id="rId24" Type="http://schemas.openxmlformats.org/officeDocument/2006/relationships/slide" Target="slides/slide7.xml"/><Relationship Id="rId40" Type="http://schemas.openxmlformats.org/officeDocument/2006/relationships/slide" Target="slides/slide23.xml"/><Relationship Id="rId45" Type="http://schemas.openxmlformats.org/officeDocument/2006/relationships/slide" Target="slides/slide28.xml"/><Relationship Id="rId66" Type="http://schemas.openxmlformats.org/officeDocument/2006/relationships/slide" Target="slides/slide49.xml"/><Relationship Id="rId87" Type="http://schemas.openxmlformats.org/officeDocument/2006/relationships/slide" Target="slides/slide70.xml"/><Relationship Id="rId110" Type="http://schemas.openxmlformats.org/officeDocument/2006/relationships/slide" Target="slides/slide93.xml"/><Relationship Id="rId115" Type="http://schemas.openxmlformats.org/officeDocument/2006/relationships/slide" Target="slides/slide98.xml"/><Relationship Id="rId61" Type="http://schemas.openxmlformats.org/officeDocument/2006/relationships/slide" Target="slides/slide44.xml"/><Relationship Id="rId82" Type="http://schemas.openxmlformats.org/officeDocument/2006/relationships/slide" Target="slides/slide65.xml"/><Relationship Id="rId19" Type="http://schemas.openxmlformats.org/officeDocument/2006/relationships/slide" Target="slides/slide2.xml"/><Relationship Id="rId14" Type="http://schemas.openxmlformats.org/officeDocument/2006/relationships/customXml" Target="../customXml/item14.xml"/><Relationship Id="rId30" Type="http://schemas.openxmlformats.org/officeDocument/2006/relationships/slide" Target="slides/slide13.xml"/><Relationship Id="rId35" Type="http://schemas.openxmlformats.org/officeDocument/2006/relationships/slide" Target="slides/slide18.xml"/><Relationship Id="rId56" Type="http://schemas.openxmlformats.org/officeDocument/2006/relationships/slide" Target="slides/slide39.xml"/><Relationship Id="rId77" Type="http://schemas.openxmlformats.org/officeDocument/2006/relationships/slide" Target="slides/slide60.xml"/><Relationship Id="rId100" Type="http://schemas.openxmlformats.org/officeDocument/2006/relationships/slide" Target="slides/slide83.xml"/><Relationship Id="rId105" Type="http://schemas.openxmlformats.org/officeDocument/2006/relationships/slide" Target="slides/slide88.xml"/><Relationship Id="rId126" Type="http://schemas.openxmlformats.org/officeDocument/2006/relationships/tableStyles" Target="tableStyles.xml"/><Relationship Id="rId8" Type="http://schemas.openxmlformats.org/officeDocument/2006/relationships/customXml" Target="../customXml/item8.xml"/><Relationship Id="rId51" Type="http://schemas.openxmlformats.org/officeDocument/2006/relationships/slide" Target="slides/slide34.xml"/><Relationship Id="rId72" Type="http://schemas.openxmlformats.org/officeDocument/2006/relationships/slide" Target="slides/slide55.xml"/><Relationship Id="rId93" Type="http://schemas.openxmlformats.org/officeDocument/2006/relationships/slide" Target="slides/slide76.xml"/><Relationship Id="rId98" Type="http://schemas.openxmlformats.org/officeDocument/2006/relationships/slide" Target="slides/slide81.xml"/><Relationship Id="rId121" Type="http://schemas.openxmlformats.org/officeDocument/2006/relationships/notesMaster" Target="notesMasters/notesMaster1.xml"/><Relationship Id="rId3" Type="http://schemas.openxmlformats.org/officeDocument/2006/relationships/customXml" Target="../customXml/item3.xml"/><Relationship Id="rId25" Type="http://schemas.openxmlformats.org/officeDocument/2006/relationships/slide" Target="slides/slide8.xml"/><Relationship Id="rId46" Type="http://schemas.openxmlformats.org/officeDocument/2006/relationships/slide" Target="slides/slide29.xml"/><Relationship Id="rId67" Type="http://schemas.openxmlformats.org/officeDocument/2006/relationships/slide" Target="slides/slide50.xml"/><Relationship Id="rId116" Type="http://schemas.openxmlformats.org/officeDocument/2006/relationships/slide" Target="slides/slide99.xml"/><Relationship Id="rId20" Type="http://schemas.openxmlformats.org/officeDocument/2006/relationships/slide" Target="slides/slide3.xml"/><Relationship Id="rId41" Type="http://schemas.openxmlformats.org/officeDocument/2006/relationships/slide" Target="slides/slide24.xml"/><Relationship Id="rId62" Type="http://schemas.openxmlformats.org/officeDocument/2006/relationships/slide" Target="slides/slide45.xml"/><Relationship Id="rId83" Type="http://schemas.openxmlformats.org/officeDocument/2006/relationships/slide" Target="slides/slide66.xml"/><Relationship Id="rId88" Type="http://schemas.openxmlformats.org/officeDocument/2006/relationships/slide" Target="slides/slide71.xml"/><Relationship Id="rId111" Type="http://schemas.openxmlformats.org/officeDocument/2006/relationships/slide" Target="slides/slide94.xml"/><Relationship Id="rId15" Type="http://schemas.openxmlformats.org/officeDocument/2006/relationships/customXml" Target="../customXml/item15.xml"/><Relationship Id="rId36" Type="http://schemas.openxmlformats.org/officeDocument/2006/relationships/slide" Target="slides/slide19.xml"/><Relationship Id="rId57" Type="http://schemas.openxmlformats.org/officeDocument/2006/relationships/slide" Target="slides/slide40.xml"/><Relationship Id="rId106" Type="http://schemas.openxmlformats.org/officeDocument/2006/relationships/slide" Target="slides/slide89.xml"/><Relationship Id="rId127" Type="http://schemas.openxmlformats.org/officeDocument/2006/relationships/customXml" Target="../customXml/item16.xml"/><Relationship Id="rId10" Type="http://schemas.openxmlformats.org/officeDocument/2006/relationships/customXml" Target="../customXml/item10.xml"/><Relationship Id="rId31" Type="http://schemas.openxmlformats.org/officeDocument/2006/relationships/slide" Target="slides/slide14.xml"/><Relationship Id="rId52" Type="http://schemas.openxmlformats.org/officeDocument/2006/relationships/slide" Target="slides/slide35.xml"/><Relationship Id="rId73" Type="http://schemas.openxmlformats.org/officeDocument/2006/relationships/slide" Target="slides/slide56.xml"/><Relationship Id="rId78" Type="http://schemas.openxmlformats.org/officeDocument/2006/relationships/slide" Target="slides/slide61.xml"/><Relationship Id="rId94" Type="http://schemas.openxmlformats.org/officeDocument/2006/relationships/slide" Target="slides/slide77.xml"/><Relationship Id="rId99" Type="http://schemas.openxmlformats.org/officeDocument/2006/relationships/slide" Target="slides/slide82.xml"/><Relationship Id="rId101" Type="http://schemas.openxmlformats.org/officeDocument/2006/relationships/slide" Target="slides/slide84.xml"/><Relationship Id="rId122" Type="http://schemas.openxmlformats.org/officeDocument/2006/relationships/commentAuthors" Target="commentAuthors.xml"/><Relationship Id="rId4" Type="http://schemas.openxmlformats.org/officeDocument/2006/relationships/customXml" Target="../customXml/item4.xml"/><Relationship Id="rId9" Type="http://schemas.openxmlformats.org/officeDocument/2006/relationships/customXml" Target="../customXml/item9.xml"/><Relationship Id="rId26" Type="http://schemas.openxmlformats.org/officeDocument/2006/relationships/slide" Target="slides/slide9.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5.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6.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B7536DB-1FC8-416A-9F17-B17C9FD27439}" type="datetimeFigureOut">
              <a:rPr lang="en-US" smtClean="0"/>
              <a:t>12/21/2018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A06AA18-C476-4F74-9B30-8DC670D2E662}" type="slidenum">
              <a:rPr lang="en-US" smtClean="0"/>
              <a:t>‹#›</a:t>
            </a:fld>
            <a:endParaRPr lang="en-US"/>
          </a:p>
        </p:txBody>
      </p:sp>
    </p:spTree>
    <p:extLst>
      <p:ext uri="{BB962C8B-B14F-4D97-AF65-F5344CB8AC3E}">
        <p14:creationId xmlns:p14="http://schemas.microsoft.com/office/powerpoint/2010/main" val="26123380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wikipedia.org/wiki/IOPS"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en.wikipedia.org/wiki/Nested_RAID_levels" TargetMode="External"/><Relationship Id="rId2" Type="http://schemas.openxmlformats.org/officeDocument/2006/relationships/slide" Target="../slides/slide22.xml"/><Relationship Id="rId1" Type="http://schemas.openxmlformats.org/officeDocument/2006/relationships/notesMaster" Target="../notesMasters/notesMaster1.xml"/><Relationship Id="rId4" Type="http://schemas.openxmlformats.org/officeDocument/2006/relationships/hyperlink" Target="https://www.acnc.com/raid" TargetMode="Externa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support.microsoft.com/kb/951037" TargetMode="External"/><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wikipedia.org/wiki/Hard_disk_drive"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
        <p:nvSpPr>
          <p:cNvPr id="3" name="Date Placeholder 2">
            <a:extLst>
              <a:ext uri="{FF2B5EF4-FFF2-40B4-BE49-F238E27FC236}">
                <a16:creationId xmlns:a16="http://schemas.microsoft.com/office/drawing/2014/main" id="{C7C19F77-53A8-4FB6-AC8D-EB465917D2AF}"/>
              </a:ext>
            </a:extLst>
          </p:cNvPr>
          <p:cNvSpPr>
            <a:spLocks noGrp="1"/>
          </p:cNvSpPr>
          <p:nvPr>
            <p:ph type="dt" idx="15"/>
          </p:nvPr>
        </p:nvSpPr>
        <p:spPr/>
        <p:txBody>
          <a:bodyPr/>
          <a:lstStyle/>
          <a:p>
            <a:fld id="{8AC84295-5BF3-4C0D-B900-059CC5DD0EBB}" type="datetime1">
              <a:rPr lang="en-US" smtClean="0"/>
              <a:t>12/21/2018</a:t>
            </a:fld>
            <a:endParaRPr lang="en-US"/>
          </a:p>
        </p:txBody>
      </p:sp>
      <p:sp>
        <p:nvSpPr>
          <p:cNvPr id="8" name="Slide Image Placeholder 7">
            <a:extLst>
              <a:ext uri="{FF2B5EF4-FFF2-40B4-BE49-F238E27FC236}">
                <a16:creationId xmlns:a16="http://schemas.microsoft.com/office/drawing/2014/main" id="{7734A72D-49FF-42A5-863D-B6D217905E7D}"/>
              </a:ext>
            </a:extLst>
          </p:cNvPr>
          <p:cNvSpPr>
            <a:spLocks noGrp="1" noRot="1" noChangeAspect="1"/>
          </p:cNvSpPr>
          <p:nvPr>
            <p:ph type="sldImg"/>
          </p:nvPr>
        </p:nvSpPr>
        <p:spPr/>
      </p:sp>
      <p:sp>
        <p:nvSpPr>
          <p:cNvPr id="9" name="Notes Placeholder 8">
            <a:extLst>
              <a:ext uri="{FF2B5EF4-FFF2-40B4-BE49-F238E27FC236}">
                <a16:creationId xmlns:a16="http://schemas.microsoft.com/office/drawing/2014/main" id="{63C66B90-D656-4E49-9C08-763AD9938646}"/>
              </a:ext>
            </a:extLst>
          </p:cNvPr>
          <p:cNvSpPr>
            <a:spLocks noGrp="1"/>
          </p:cNvSpPr>
          <p:nvPr>
            <p:ph type="body" idx="1"/>
          </p:nvPr>
        </p:nvSpPr>
        <p:spPr>
          <a:xfrm>
            <a:off x="685800" y="4400550"/>
            <a:ext cx="5486400" cy="3600450"/>
          </a:xfrm>
          <a:prstGeom prst="rect">
            <a:avLst/>
          </a:prstGeom>
        </p:spPr>
        <p:txBody>
          <a:bodyPr/>
          <a:lstStyle/>
          <a:p>
            <a:r>
              <a:rPr lang="en-US"/>
              <a:t>Version: 12/21/2018 18:22:55</a:t>
            </a:r>
          </a:p>
        </p:txBody>
      </p:sp>
      <p:sp>
        <p:nvSpPr>
          <p:cNvPr id="4" name="Header Placeholder 3">
            <a:extLst>
              <a:ext uri="{FF2B5EF4-FFF2-40B4-BE49-F238E27FC236}">
                <a16:creationId xmlns:a16="http://schemas.microsoft.com/office/drawing/2014/main" id="{380E7524-C736-4DF6-AE9E-280A6C63AA6D}"/>
              </a:ext>
            </a:extLst>
          </p:cNvPr>
          <p:cNvSpPr>
            <a:spLocks noGrp="1"/>
          </p:cNvSpPr>
          <p:nvPr>
            <p:ph type="hdr" sz="quarter" idx="16"/>
          </p:nvPr>
        </p:nvSpPr>
        <p:spPr>
          <a:xfrm>
            <a:off x="0" y="0"/>
            <a:ext cx="2971800" cy="458788"/>
          </a:xfrm>
          <a:prstGeom prst="rect">
            <a:avLst/>
          </a:prstGeom>
        </p:spPr>
        <p:txBody>
          <a:bodyPr/>
          <a:lstStyle/>
          <a:p>
            <a:r>
              <a:rPr lang="en-US"/>
              <a:t>[[HEADER]]</a:t>
            </a:r>
          </a:p>
        </p:txBody>
      </p:sp>
    </p:spTree>
    <p:extLst>
      <p:ext uri="{BB962C8B-B14F-4D97-AF65-F5344CB8AC3E}">
        <p14:creationId xmlns:p14="http://schemas.microsoft.com/office/powerpoint/2010/main" val="29075194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IOPS is an industry standard for measuring the hardware throughput of a disk subsystem.</a:t>
            </a:r>
          </a:p>
          <a:p>
            <a:pPr marL="171450" lvl="0" indent="-171450">
              <a:buFont typeface="Arial" pitchFamily="34" charset="0"/>
              <a:buChar char="•"/>
            </a:pPr>
            <a:r>
              <a:rPr lang="en-US" dirty="0"/>
              <a:t>You can calculate the IOPS of your disk hardware, if you read its specifications and determine what its access time is</a:t>
            </a:r>
          </a:p>
          <a:p>
            <a:pPr marL="171450" lvl="0" indent="-171450">
              <a:buFont typeface="Arial" pitchFamily="34" charset="0"/>
              <a:buChar char="•"/>
            </a:pPr>
            <a:r>
              <a:rPr lang="en-US" dirty="0"/>
              <a:t>All of the metrics mentioned in the previous slide can be compared to performance counters</a:t>
            </a:r>
          </a:p>
          <a:p>
            <a:pPr marL="171450" lvl="0" indent="-171450">
              <a:buFont typeface="Arial" pitchFamily="34" charset="0"/>
              <a:buChar char="•"/>
            </a:pPr>
            <a:r>
              <a:rPr lang="en-US" dirty="0"/>
              <a:t>The chart on this slide shows the worst-case (no cache; full stroke) access times for common hard drives</a:t>
            </a:r>
          </a:p>
          <a:p>
            <a:pPr marL="171450" lvl="0" indent="-171450">
              <a:buFont typeface="Arial" pitchFamily="34" charset="0"/>
              <a:buChar char="•"/>
            </a:pPr>
            <a:r>
              <a:rPr lang="en-US" dirty="0"/>
              <a:t>Hardware specifications and performance vary greatly between manufacturers</a:t>
            </a:r>
          </a:p>
          <a:p>
            <a:pPr marL="171450" lvl="0" indent="-171450">
              <a:buFont typeface="Arial" pitchFamily="34" charset="0"/>
              <a:buChar char="•"/>
            </a:pPr>
            <a:r>
              <a:rPr lang="de-DE" dirty="0"/>
              <a:t>For NVMe-Storage: </a:t>
            </a:r>
            <a:endParaRPr lang="en-US" dirty="0"/>
          </a:p>
          <a:p>
            <a:pPr marL="171450" lvl="0" indent="-171450">
              <a:buFont typeface="Arial" pitchFamily="34" charset="0"/>
              <a:buChar char="•"/>
            </a:pPr>
            <a:r>
              <a:rPr lang="en-US" dirty="0"/>
              <a:t>https://www.cs.utah.edu/~manua/pubs/systor15.pdf</a:t>
            </a:r>
          </a:p>
          <a:p>
            <a:pPr marL="171450" lvl="0" indent="-171450">
              <a:buFont typeface="Arial" pitchFamily="34" charset="0"/>
              <a:buChar char="•"/>
            </a:pPr>
            <a:r>
              <a:rPr lang="en-US" dirty="0"/>
              <a:t>https://en.wikipedia.org/wiki/IOPS</a:t>
            </a:r>
          </a:p>
          <a:p>
            <a:endParaRPr lang="en-US" dirty="0">
              <a:solidFill>
                <a:srgbClr val="FF0000"/>
              </a:solidFill>
            </a:endParaRPr>
          </a:p>
        </p:txBody>
      </p:sp>
      <p:sp>
        <p:nvSpPr>
          <p:cNvPr id="4" name="Slide Number Placeholder 3"/>
          <p:cNvSpPr>
            <a:spLocks noGrp="1"/>
          </p:cNvSpPr>
          <p:nvPr>
            <p:ph type="sldNum" sz="quarter" idx="10"/>
          </p:nvPr>
        </p:nvSpPr>
        <p:spPr/>
        <p:txBody>
          <a:bodyPr/>
          <a:lstStyle/>
          <a:p>
            <a:fld id="{2AC2F2DB-9EB8-4DD0-AFB0-72A4BB349691}" type="slidenum">
              <a:rPr lang="en-US" smtClean="0"/>
              <a:pPr/>
              <a:t>10</a:t>
            </a:fld>
            <a:endParaRPr lang="en-US" dirty="0"/>
          </a:p>
        </p:txBody>
      </p:sp>
      <p:sp>
        <p:nvSpPr>
          <p:cNvPr id="6" name="Slide Image Placeholder 5"/>
          <p:cNvSpPr>
            <a:spLocks noGrp="1" noRot="1" noChangeAspect="1"/>
          </p:cNvSpPr>
          <p:nvPr>
            <p:ph type="sldImg"/>
          </p:nvPr>
        </p:nvSpPr>
        <p:spPr>
          <a:xfrm>
            <a:off x="1258888" y="465138"/>
            <a:ext cx="4337050" cy="2439987"/>
          </a:xfrm>
        </p:spPr>
      </p:sp>
      <p:sp>
        <p:nvSpPr>
          <p:cNvPr id="2" name="Rectangle 1"/>
          <p:cNvSpPr/>
          <p:nvPr/>
        </p:nvSpPr>
        <p:spPr>
          <a:xfrm>
            <a:off x="901700" y="5296272"/>
            <a:ext cx="5080000" cy="432048"/>
          </a:xfrm>
          <a:prstGeom prst="rect">
            <a:avLst/>
          </a:prstGeom>
          <a:solidFill>
            <a:srgbClr val="B7DEE8"/>
          </a:solidFill>
          <a:ln w="3175">
            <a:solidFill>
              <a:srgbClr val="385D8A"/>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100" b="1" dirty="0">
                <a:solidFill>
                  <a:srgbClr val="000000"/>
                </a:solidFill>
              </a:rPr>
              <a:t>For more information </a:t>
            </a:r>
            <a:r>
              <a:rPr lang="en-US" sz="1100" dirty="0">
                <a:solidFill>
                  <a:srgbClr val="000000"/>
                </a:solidFill>
              </a:rPr>
              <a:t>on this subject, see: </a:t>
            </a:r>
            <a:r>
              <a:rPr lang="en-US" sz="1100" dirty="0">
                <a:solidFill>
                  <a:srgbClr val="000000"/>
                </a:solidFill>
                <a:hlinkClick r:id="rId3"/>
              </a:rPr>
              <a:t>http://wikipedia.org/wiki/IOPS</a:t>
            </a:r>
            <a:r>
              <a:rPr lang="en-US" sz="1100" dirty="0">
                <a:solidFill>
                  <a:srgbClr val="000000"/>
                </a:solidFill>
              </a:rPr>
              <a:t> </a:t>
            </a:r>
            <a:endParaRPr lang="en-US" sz="1100" dirty="0">
              <a:solidFill>
                <a:srgbClr val="000000"/>
              </a:solidFill>
              <a:latin typeface="Calibri"/>
            </a:endParaRPr>
          </a:p>
        </p:txBody>
      </p:sp>
    </p:spTree>
    <p:extLst>
      <p:ext uri="{BB962C8B-B14F-4D97-AF65-F5344CB8AC3E}">
        <p14:creationId xmlns:p14="http://schemas.microsoft.com/office/powerpoint/2010/main" val="4276010309"/>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4008EB6-D09E-4580-8CD6-DDB14511944F}" type="slidenum">
              <a:rPr lang="en-US" smtClean="0"/>
              <a:pPr/>
              <a:t>100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3" name="Slide Image Placeholder 12">
            <a:extLst>
              <a:ext uri="{FF2B5EF4-FFF2-40B4-BE49-F238E27FC236}">
                <a16:creationId xmlns:a16="http://schemas.microsoft.com/office/drawing/2014/main" id="{4F029D2E-C6F0-43A8-B828-60279B978610}"/>
              </a:ext>
            </a:extLst>
          </p:cNvPr>
          <p:cNvSpPr>
            <a:spLocks noGrp="1" noRot="1" noChangeAspect="1"/>
          </p:cNvSpPr>
          <p:nvPr>
            <p:ph type="sldImg"/>
          </p:nvPr>
        </p:nvSpPr>
        <p:spPr>
          <a:xfrm>
            <a:off x="696913" y="857250"/>
            <a:ext cx="5486400" cy="3086100"/>
          </a:xfrm>
        </p:spPr>
      </p:sp>
    </p:spTree>
    <p:extLst>
      <p:ext uri="{BB962C8B-B14F-4D97-AF65-F5344CB8AC3E}">
        <p14:creationId xmlns:p14="http://schemas.microsoft.com/office/powerpoint/2010/main" val="3537282834"/>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4008EB6-D09E-4580-8CD6-DDB14511944F}" type="slidenum">
              <a:rPr lang="en-US" smtClean="0"/>
              <a:pPr/>
              <a:t>101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3" name="Slide Image Placeholder 12">
            <a:extLst>
              <a:ext uri="{FF2B5EF4-FFF2-40B4-BE49-F238E27FC236}">
                <a16:creationId xmlns:a16="http://schemas.microsoft.com/office/drawing/2014/main" id="{4F029D2E-C6F0-43A8-B828-60279B978610}"/>
              </a:ext>
            </a:extLst>
          </p:cNvPr>
          <p:cNvSpPr>
            <a:spLocks noGrp="1" noRot="1" noChangeAspect="1"/>
          </p:cNvSpPr>
          <p:nvPr>
            <p:ph type="sldImg"/>
          </p:nvPr>
        </p:nvSpPr>
        <p:spPr>
          <a:xfrm>
            <a:off x="696913" y="857250"/>
            <a:ext cx="5486400" cy="3086100"/>
          </a:xfrm>
        </p:spPr>
      </p:sp>
    </p:spTree>
    <p:extLst>
      <p:ext uri="{BB962C8B-B14F-4D97-AF65-F5344CB8AC3E}">
        <p14:creationId xmlns:p14="http://schemas.microsoft.com/office/powerpoint/2010/main" val="1950114012"/>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marL="0" marR="0" lvl="0" indent="0" algn="l" defTabSz="914460" rtl="0" eaLnBrk="1" fontAlgn="auto" latinLnBrk="0" hangingPunct="1">
              <a:lnSpc>
                <a:spcPct val="90000"/>
              </a:lnSpc>
              <a:spcBef>
                <a:spcPts val="0"/>
              </a:spcBef>
              <a:spcAft>
                <a:spcPts val="333"/>
              </a:spcAft>
              <a:buClrTx/>
              <a:buSzTx/>
              <a:buFontTx/>
              <a:buNone/>
              <a:tabLst/>
              <a:defRPr/>
            </a:pPr>
            <a:r>
              <a:rPr lang="en-US" dirty="0"/>
              <a:t>Question 1 Answer:</a:t>
            </a:r>
          </a:p>
          <a:p>
            <a:pPr marL="0" marR="0" lvl="0" indent="0" algn="l" defTabSz="914460" rtl="0" eaLnBrk="1" fontAlgn="auto" latinLnBrk="0" hangingPunct="1">
              <a:lnSpc>
                <a:spcPct val="90000"/>
              </a:lnSpc>
              <a:spcBef>
                <a:spcPts val="0"/>
              </a:spcBef>
              <a:spcAft>
                <a:spcPts val="333"/>
              </a:spcAft>
              <a:buClrTx/>
              <a:buSzTx/>
              <a:buFontTx/>
              <a:buNone/>
              <a:tabLst/>
              <a:defRPr/>
            </a:pPr>
            <a:r>
              <a:rPr lang="en-US" dirty="0"/>
              <a:t>False: IRPs in the disk queue can be reorganized by the disk driver for speed and efficiency</a:t>
            </a:r>
          </a:p>
          <a:p>
            <a:pPr marL="0" marR="0" lvl="0" indent="0" algn="l" defTabSz="914460" rtl="0" eaLnBrk="1" fontAlgn="auto" latinLnBrk="0" hangingPunct="1">
              <a:lnSpc>
                <a:spcPct val="90000"/>
              </a:lnSpc>
              <a:spcBef>
                <a:spcPts val="0"/>
              </a:spcBef>
              <a:spcAft>
                <a:spcPts val="333"/>
              </a:spcAft>
              <a:buClrTx/>
              <a:buSzTx/>
              <a:buFontTx/>
              <a:buNone/>
              <a:tabLst/>
              <a:defRPr/>
            </a:pPr>
            <a:endParaRPr lang="en-US" dirty="0"/>
          </a:p>
          <a:p>
            <a:pPr marL="0" marR="0" lvl="0" indent="0" algn="l" defTabSz="914460" rtl="0" eaLnBrk="1" fontAlgn="auto" latinLnBrk="0" hangingPunct="1">
              <a:lnSpc>
                <a:spcPct val="90000"/>
              </a:lnSpc>
              <a:spcBef>
                <a:spcPts val="0"/>
              </a:spcBef>
              <a:spcAft>
                <a:spcPts val="333"/>
              </a:spcAft>
              <a:buClrTx/>
              <a:buSzTx/>
              <a:buFontTx/>
              <a:buNone/>
              <a:tabLst/>
              <a:defRPr/>
            </a:pPr>
            <a:r>
              <a:rPr lang="en-US" dirty="0"/>
              <a:t>Question 2 Answer:</a:t>
            </a:r>
          </a:p>
          <a:p>
            <a:pPr marL="0" marR="0" lvl="0" indent="0" algn="l" defTabSz="914460" rtl="0" eaLnBrk="1" fontAlgn="auto" latinLnBrk="0" hangingPunct="1">
              <a:lnSpc>
                <a:spcPct val="90000"/>
              </a:lnSpc>
              <a:spcBef>
                <a:spcPts val="0"/>
              </a:spcBef>
              <a:spcAft>
                <a:spcPts val="333"/>
              </a:spcAft>
              <a:buClrTx/>
              <a:buSzTx/>
              <a:buFontTx/>
              <a:buNone/>
              <a:tabLst/>
              <a:defRPr/>
            </a:pPr>
            <a:r>
              <a:rPr lang="en-US" dirty="0"/>
              <a:t>The general warning threshold for disk response times is 15ms</a:t>
            </a:r>
          </a:p>
          <a:p>
            <a:pPr marL="0" marR="0" lvl="0" indent="0" algn="l" defTabSz="914460" rtl="0" eaLnBrk="1" fontAlgn="auto" latinLnBrk="0" hangingPunct="1">
              <a:lnSpc>
                <a:spcPct val="90000"/>
              </a:lnSpc>
              <a:spcBef>
                <a:spcPts val="0"/>
              </a:spcBef>
              <a:spcAft>
                <a:spcPts val="333"/>
              </a:spcAft>
              <a:buClrTx/>
              <a:buSzTx/>
              <a:buFontTx/>
              <a:buNone/>
              <a:tabLst/>
              <a:defRPr/>
            </a:pPr>
            <a:endParaRPr lang="en-US" dirty="0"/>
          </a:p>
          <a:p>
            <a:pPr marL="0" marR="0" lvl="0" indent="0" algn="l" defTabSz="914460" rtl="0" eaLnBrk="1" fontAlgn="auto" latinLnBrk="0" hangingPunct="1">
              <a:lnSpc>
                <a:spcPct val="90000"/>
              </a:lnSpc>
              <a:spcBef>
                <a:spcPts val="0"/>
              </a:spcBef>
              <a:spcAft>
                <a:spcPts val="333"/>
              </a:spcAft>
              <a:buClrTx/>
              <a:buSzTx/>
              <a:buFontTx/>
              <a:buNone/>
              <a:tabLst/>
              <a:defRPr/>
            </a:pPr>
            <a:r>
              <a:rPr lang="en-US" dirty="0"/>
              <a:t>Question 3 Answer:</a:t>
            </a:r>
          </a:p>
          <a:p>
            <a:pPr marL="0" marR="0" lvl="0" indent="0" algn="l" defTabSz="914460" rtl="0" eaLnBrk="1" fontAlgn="auto" latinLnBrk="0" hangingPunct="1">
              <a:lnSpc>
                <a:spcPct val="90000"/>
              </a:lnSpc>
              <a:spcBef>
                <a:spcPts val="0"/>
              </a:spcBef>
              <a:spcAft>
                <a:spcPts val="333"/>
              </a:spcAft>
              <a:buClrTx/>
              <a:buSzTx/>
              <a:buFontTx/>
              <a:buNone/>
              <a:tabLst/>
              <a:defRPr/>
            </a:pPr>
            <a:r>
              <a:rPr lang="en-US" dirty="0"/>
              <a:t>The response time thresholds are based on an I/O size of 64 KB or smaller</a:t>
            </a:r>
          </a:p>
          <a:p>
            <a:pPr marL="0" marR="0" lvl="0" indent="0" algn="l" defTabSz="914460" rtl="0" eaLnBrk="1" fontAlgn="auto" latinLnBrk="0" hangingPunct="1">
              <a:lnSpc>
                <a:spcPct val="90000"/>
              </a:lnSpc>
              <a:spcBef>
                <a:spcPts val="0"/>
              </a:spcBef>
              <a:spcAft>
                <a:spcPts val="333"/>
              </a:spcAft>
              <a:buClrTx/>
              <a:buSzTx/>
              <a:buFontTx/>
              <a:buNone/>
              <a:tabLst/>
              <a:defRPr/>
            </a:pPr>
            <a:endParaRPr lang="en-US" dirty="0"/>
          </a:p>
          <a:p>
            <a:pPr marL="0" marR="0" lvl="0" indent="0" algn="l" defTabSz="914460" rtl="0" eaLnBrk="1" fontAlgn="auto" latinLnBrk="0" hangingPunct="1">
              <a:lnSpc>
                <a:spcPct val="90000"/>
              </a:lnSpc>
              <a:spcBef>
                <a:spcPts val="0"/>
              </a:spcBef>
              <a:spcAft>
                <a:spcPts val="333"/>
              </a:spcAft>
              <a:buClrTx/>
              <a:buSzTx/>
              <a:buFontTx/>
              <a:buNone/>
              <a:tabLst/>
              <a:defRPr/>
            </a:pPr>
            <a:r>
              <a:rPr lang="en-US" dirty="0"/>
              <a:t>Question 4 Answer:</a:t>
            </a:r>
          </a:p>
          <a:p>
            <a:pPr marL="0" marR="0" lvl="0" indent="0" algn="l" defTabSz="914460" rtl="0" eaLnBrk="1" fontAlgn="auto" latinLnBrk="0" hangingPunct="1">
              <a:lnSpc>
                <a:spcPct val="90000"/>
              </a:lnSpc>
              <a:spcBef>
                <a:spcPts val="0"/>
              </a:spcBef>
              <a:spcAft>
                <a:spcPts val="333"/>
              </a:spcAft>
              <a:buClrTx/>
              <a:buSzTx/>
              <a:buFontTx/>
              <a:buNone/>
              <a:tabLst/>
              <a:defRPr/>
            </a:pPr>
            <a:r>
              <a:rPr lang="en-US" dirty="0"/>
              <a:t>It would require 400 IOPs to service 100 LUN write I/</a:t>
            </a:r>
            <a:r>
              <a:rPr lang="en-US" dirty="0" err="1"/>
              <a:t>Os</a:t>
            </a:r>
            <a:r>
              <a:rPr lang="en-US" dirty="0"/>
              <a:t> due to the RAID 5 write penalty of 4 operations per write I/O, since RAID 5 is (read)+(4 x writes)</a:t>
            </a:r>
          </a:p>
          <a:p>
            <a:pPr marL="0" marR="0" lvl="0" indent="0" algn="l" defTabSz="914460" rtl="0" eaLnBrk="1" fontAlgn="auto" latinLnBrk="0" hangingPunct="1">
              <a:lnSpc>
                <a:spcPct val="90000"/>
              </a:lnSpc>
              <a:spcBef>
                <a:spcPts val="0"/>
              </a:spcBef>
              <a:spcAft>
                <a:spcPts val="333"/>
              </a:spcAft>
              <a:buClrTx/>
              <a:buSzTx/>
              <a:buFontTx/>
              <a:buNone/>
              <a:tabLst/>
              <a:defRPr/>
            </a:pPr>
            <a:endParaRPr lang="en-US" dirty="0"/>
          </a:p>
          <a:p>
            <a:pPr marL="0" marR="0" lvl="0" indent="0" algn="l" defTabSz="914460" rtl="0" eaLnBrk="1" fontAlgn="auto" latinLnBrk="0" hangingPunct="1">
              <a:lnSpc>
                <a:spcPct val="90000"/>
              </a:lnSpc>
              <a:spcBef>
                <a:spcPts val="0"/>
              </a:spcBef>
              <a:spcAft>
                <a:spcPts val="333"/>
              </a:spcAft>
              <a:buClrTx/>
              <a:buSzTx/>
              <a:buFontTx/>
              <a:buNone/>
              <a:tabLst/>
              <a:defRPr/>
            </a:pPr>
            <a:r>
              <a:rPr lang="en-US" dirty="0"/>
              <a:t>Question 5 Answer:</a:t>
            </a:r>
          </a:p>
          <a:p>
            <a:r>
              <a:rPr lang="en-US"/>
              <a:t>The </a:t>
            </a:r>
            <a:r>
              <a:rPr lang="en-US" dirty="0"/>
              <a:t>\Process(*)\IO Read Operations/sec and \Process(*)\IO Write Operations/sec counters measure disk, network, and device I/O</a:t>
            </a:r>
          </a:p>
          <a:p>
            <a:endParaRPr lang="en-US" dirty="0"/>
          </a:p>
          <a:p>
            <a:endParaRPr lang="en-US" dirty="0"/>
          </a:p>
        </p:txBody>
      </p:sp>
      <p:sp>
        <p:nvSpPr>
          <p:cNvPr id="7" name="Slide Number Placeholder 6"/>
          <p:cNvSpPr>
            <a:spLocks noGrp="1"/>
          </p:cNvSpPr>
          <p:nvPr>
            <p:ph type="sldNum" sz="quarter" idx="12"/>
          </p:nvPr>
        </p:nvSpPr>
        <p:spPr/>
        <p:txBody>
          <a:bodyPr/>
          <a:lstStyle/>
          <a:p>
            <a:fld id="{8B263312-38AA-4E1E-B2B5-0F8F122B24FE}" type="slidenum">
              <a:rPr lang="en-US" smtClean="0"/>
              <a:pPr/>
              <a:t>102</a:t>
            </a:fld>
            <a:endParaRPr lang="en-US" dirty="0"/>
          </a:p>
        </p:txBody>
      </p:sp>
      <p:sp>
        <p:nvSpPr>
          <p:cNvPr id="8" name="Slide Image Placeholder 7">
            <a:extLst>
              <a:ext uri="{FF2B5EF4-FFF2-40B4-BE49-F238E27FC236}">
                <a16:creationId xmlns:a16="http://schemas.microsoft.com/office/drawing/2014/main" id="{C45065AA-A5CF-4493-8090-92D8602040CB}"/>
              </a:ext>
            </a:extLst>
          </p:cNvPr>
          <p:cNvSpPr>
            <a:spLocks noGrp="1" noRot="1" noChangeAspect="1"/>
          </p:cNvSpPr>
          <p:nvPr>
            <p:ph type="sldImg"/>
          </p:nvPr>
        </p:nvSpPr>
        <p:spPr>
          <a:xfrm>
            <a:off x="696913" y="857250"/>
            <a:ext cx="5486400" cy="3086100"/>
          </a:xfrm>
        </p:spPr>
      </p:sp>
      <p:sp>
        <p:nvSpPr>
          <p:cNvPr id="9" name="Date Placeholder 8">
            <a:extLst>
              <a:ext uri="{FF2B5EF4-FFF2-40B4-BE49-F238E27FC236}">
                <a16:creationId xmlns:a16="http://schemas.microsoft.com/office/drawing/2014/main" id="{A35BF34B-0E46-4CC9-A835-832C07DFEBB9}"/>
              </a:ext>
            </a:extLst>
          </p:cNvPr>
          <p:cNvSpPr>
            <a:spLocks noGrp="1"/>
          </p:cNvSpPr>
          <p:nvPr>
            <p:ph type="dt" idx="14"/>
          </p:nvPr>
        </p:nvSpPr>
        <p:spPr/>
        <p:txBody>
          <a:bodyPr/>
          <a:lstStyle/>
          <a:p>
            <a:fld id="{EFC6D221-D773-4FF7-A431-07EC53DE13A9}" type="datetime1">
              <a:rPr lang="en-US" smtClean="0"/>
              <a:t>12/21/2018</a:t>
            </a:fld>
            <a:endParaRPr lang="en-US" dirty="0"/>
          </a:p>
        </p:txBody>
      </p:sp>
    </p:spTree>
    <p:extLst>
      <p:ext uri="{BB962C8B-B14F-4D97-AF65-F5344CB8AC3E}">
        <p14:creationId xmlns:p14="http://schemas.microsoft.com/office/powerpoint/2010/main" val="4057113429"/>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3"/>
          </p:nvPr>
        </p:nvSpPr>
        <p:spPr/>
        <p:txBody>
          <a:bodyPr/>
          <a:lstStyle/>
          <a:p>
            <a:fld id="{EC87E0CF-87F6-4B58-B8B8-DCAB2DAAF3CA}" type="slidenum">
              <a:rPr lang="en-US" smtClean="0"/>
              <a:pPr/>
              <a:t>103</a:t>
            </a:fld>
            <a:endParaRPr lang="en-US"/>
          </a:p>
        </p:txBody>
      </p:sp>
      <p:sp>
        <p:nvSpPr>
          <p:cNvPr id="3" name="Date Placeholder 2">
            <a:extLst>
              <a:ext uri="{FF2B5EF4-FFF2-40B4-BE49-F238E27FC236}">
                <a16:creationId xmlns:a16="http://schemas.microsoft.com/office/drawing/2014/main" id="{1215B0C0-E5D8-4E46-A54E-EA968C86FB78}"/>
              </a:ext>
            </a:extLst>
          </p:cNvPr>
          <p:cNvSpPr>
            <a:spLocks noGrp="1"/>
          </p:cNvSpPr>
          <p:nvPr>
            <p:ph type="dt" idx="15"/>
          </p:nvPr>
        </p:nvSpPr>
        <p:spPr/>
        <p:txBody>
          <a:bodyPr/>
          <a:lstStyle/>
          <a:p>
            <a:fld id="{6D50A064-0189-4F17-A351-AA3748785BA8}" type="datetime1">
              <a:rPr lang="en-US" smtClean="0"/>
              <a:t>12/21/2018</a:t>
            </a:fld>
            <a:endParaRPr lang="en-US"/>
          </a:p>
        </p:txBody>
      </p:sp>
      <p:sp>
        <p:nvSpPr>
          <p:cNvPr id="8" name="Slide Image Placeholder 7">
            <a:extLst>
              <a:ext uri="{FF2B5EF4-FFF2-40B4-BE49-F238E27FC236}">
                <a16:creationId xmlns:a16="http://schemas.microsoft.com/office/drawing/2014/main" id="{EE4402E8-2EA7-4193-9D00-7E2272B203D4}"/>
              </a:ext>
            </a:extLst>
          </p:cNvPr>
          <p:cNvSpPr>
            <a:spLocks noGrp="1" noRot="1" noChangeAspect="1"/>
          </p:cNvSpPr>
          <p:nvPr>
            <p:ph type="sldImg"/>
          </p:nvPr>
        </p:nvSpPr>
        <p:spPr/>
      </p:sp>
      <p:sp>
        <p:nvSpPr>
          <p:cNvPr id="9" name="Notes Placeholder 8">
            <a:extLst>
              <a:ext uri="{FF2B5EF4-FFF2-40B4-BE49-F238E27FC236}">
                <a16:creationId xmlns:a16="http://schemas.microsoft.com/office/drawing/2014/main" id="{FA351A47-ABCB-4338-85BD-CB2EA0A493E3}"/>
              </a:ext>
            </a:extLst>
          </p:cNvPr>
          <p:cNvSpPr>
            <a:spLocks noGrp="1"/>
          </p:cNvSpPr>
          <p:nvPr>
            <p:ph type="body" idx="1"/>
          </p:nvPr>
        </p:nvSpPr>
        <p:spPr>
          <a:xfrm>
            <a:off x="685800" y="4400550"/>
            <a:ext cx="5486400" cy="3600450"/>
          </a:xfrm>
          <a:prstGeom prst="rect">
            <a:avLst/>
          </a:prstGeom>
        </p:spPr>
        <p:txBody>
          <a:bodyPr/>
          <a:lstStyle/>
          <a:p>
            <a:endParaRPr lang="en-US"/>
          </a:p>
        </p:txBody>
      </p:sp>
      <p:sp>
        <p:nvSpPr>
          <p:cNvPr id="4" name="Header Placeholder 3">
            <a:extLst>
              <a:ext uri="{FF2B5EF4-FFF2-40B4-BE49-F238E27FC236}">
                <a16:creationId xmlns:a16="http://schemas.microsoft.com/office/drawing/2014/main" id="{2A98CFE3-9F8B-4B50-8CC9-ECDE547B8B73}"/>
              </a:ext>
            </a:extLst>
          </p:cNvPr>
          <p:cNvSpPr>
            <a:spLocks noGrp="1"/>
          </p:cNvSpPr>
          <p:nvPr>
            <p:ph type="hdr" sz="quarter" idx="16"/>
          </p:nvPr>
        </p:nvSpPr>
        <p:spPr>
          <a:xfrm>
            <a:off x="0" y="0"/>
            <a:ext cx="2971800" cy="458788"/>
          </a:xfrm>
          <a:prstGeom prst="rect">
            <a:avLst/>
          </a:prstGeom>
        </p:spPr>
        <p:txBody>
          <a:bodyPr/>
          <a:lstStyle/>
          <a:p>
            <a:r>
              <a:rPr lang="en-US"/>
              <a:t>[[HEADER]]</a:t>
            </a:r>
          </a:p>
        </p:txBody>
      </p:sp>
    </p:spTree>
    <p:extLst>
      <p:ext uri="{BB962C8B-B14F-4D97-AF65-F5344CB8AC3E}">
        <p14:creationId xmlns:p14="http://schemas.microsoft.com/office/powerpoint/2010/main" val="21486463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F475C4C8-7DEA-455A-9336-A4C7DB3AE516}" type="slidenum">
              <a:rPr lang="en-US" smtClean="0"/>
              <a:pPr/>
              <a:t>11</a:t>
            </a:fld>
            <a:endParaRPr lang="en-US"/>
          </a:p>
        </p:txBody>
      </p:sp>
      <p:sp>
        <p:nvSpPr>
          <p:cNvPr id="3" name="Date Placeholder 2">
            <a:extLst>
              <a:ext uri="{FF2B5EF4-FFF2-40B4-BE49-F238E27FC236}">
                <a16:creationId xmlns:a16="http://schemas.microsoft.com/office/drawing/2014/main" id="{1A0B76F9-3F92-4745-AA72-2039D73104F8}"/>
              </a:ext>
            </a:extLst>
          </p:cNvPr>
          <p:cNvSpPr>
            <a:spLocks noGrp="1"/>
          </p:cNvSpPr>
          <p:nvPr>
            <p:ph type="dt" idx="12"/>
          </p:nvPr>
        </p:nvSpPr>
        <p:spPr/>
        <p:txBody>
          <a:bodyPr/>
          <a:lstStyle/>
          <a:p>
            <a:fld id="{98343A3E-C65B-474B-B284-72A2415C99C0}" type="datetime1">
              <a:rPr lang="en-US" smtClean="0"/>
              <a:t>12/21/2018</a:t>
            </a:fld>
            <a:endParaRPr lang="en-US"/>
          </a:p>
        </p:txBody>
      </p:sp>
      <p:sp>
        <p:nvSpPr>
          <p:cNvPr id="10" name="Slide Image Placeholder 9">
            <a:extLst>
              <a:ext uri="{FF2B5EF4-FFF2-40B4-BE49-F238E27FC236}">
                <a16:creationId xmlns:a16="http://schemas.microsoft.com/office/drawing/2014/main" id="{B080087F-9B63-4FCC-87C0-CC79C9FF5FED}"/>
              </a:ext>
            </a:extLst>
          </p:cNvPr>
          <p:cNvSpPr>
            <a:spLocks noGrp="1" noRot="1" noChangeAspect="1"/>
          </p:cNvSpPr>
          <p:nvPr>
            <p:ph type="sldImg"/>
          </p:nvPr>
        </p:nvSpPr>
        <p:spPr/>
      </p:sp>
      <p:sp>
        <p:nvSpPr>
          <p:cNvPr id="11" name="Notes Placeholder 10">
            <a:extLst>
              <a:ext uri="{FF2B5EF4-FFF2-40B4-BE49-F238E27FC236}">
                <a16:creationId xmlns:a16="http://schemas.microsoft.com/office/drawing/2014/main" id="{79EF5BC6-BB55-444F-AE42-1679207E5163}"/>
              </a:ext>
            </a:extLst>
          </p:cNvPr>
          <p:cNvSpPr>
            <a:spLocks noGrp="1"/>
          </p:cNvSpPr>
          <p:nvPr>
            <p:ph type="body" idx="1"/>
          </p:nvPr>
        </p:nvSpPr>
        <p:spPr>
          <a:xfrm>
            <a:off x="685800" y="4400550"/>
            <a:ext cx="5486400" cy="3600450"/>
          </a:xfrm>
          <a:prstGeom prst="rect">
            <a:avLst/>
          </a:prstGeom>
        </p:spPr>
        <p:txBody>
          <a:bodyPr/>
          <a:lstStyle/>
          <a:p>
            <a:endParaRPr lang="en-US"/>
          </a:p>
        </p:txBody>
      </p:sp>
      <p:sp>
        <p:nvSpPr>
          <p:cNvPr id="5" name="Header Placeholder 4">
            <a:extLst>
              <a:ext uri="{FF2B5EF4-FFF2-40B4-BE49-F238E27FC236}">
                <a16:creationId xmlns:a16="http://schemas.microsoft.com/office/drawing/2014/main" id="{29186FA5-7D91-4142-B389-05BC0ADD7EE6}"/>
              </a:ext>
            </a:extLst>
          </p:cNvPr>
          <p:cNvSpPr>
            <a:spLocks noGrp="1"/>
          </p:cNvSpPr>
          <p:nvPr>
            <p:ph type="hdr" sz="quarter" idx="13"/>
          </p:nvPr>
        </p:nvSpPr>
        <p:spPr>
          <a:xfrm>
            <a:off x="0" y="0"/>
            <a:ext cx="2971800" cy="458788"/>
          </a:xfrm>
          <a:prstGeom prst="rect">
            <a:avLst/>
          </a:prstGeom>
        </p:spPr>
        <p:txBody>
          <a:bodyPr/>
          <a:lstStyle/>
          <a:p>
            <a:r>
              <a:rPr lang="en-US"/>
              <a:t>[[HEADER]]</a:t>
            </a:r>
          </a:p>
        </p:txBody>
      </p:sp>
    </p:spTree>
    <p:extLst>
      <p:ext uri="{BB962C8B-B14F-4D97-AF65-F5344CB8AC3E}">
        <p14:creationId xmlns:p14="http://schemas.microsoft.com/office/powerpoint/2010/main" val="3764371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8888" y="465138"/>
            <a:ext cx="4337050" cy="2439987"/>
          </a:xfrm>
        </p:spPr>
      </p:sp>
      <p:sp>
        <p:nvSpPr>
          <p:cNvPr id="3" name="Notes Placeholder 2"/>
          <p:cNvSpPr>
            <a:spLocks noGrp="1"/>
          </p:cNvSpPr>
          <p:nvPr>
            <p:ph type="body" idx="1"/>
          </p:nvPr>
        </p:nvSpPr>
        <p:spPr/>
        <p:txBody>
          <a:bodyPr/>
          <a:lstStyle/>
          <a:p>
            <a:r>
              <a:rPr lang="en-US" dirty="0"/>
              <a:t>Detailed Testing of several different </a:t>
            </a:r>
            <a:r>
              <a:rPr lang="en-US" dirty="0" err="1"/>
              <a:t>Harddisk</a:t>
            </a:r>
            <a:r>
              <a:rPr lang="en-US" dirty="0"/>
              <a:t> in combination with different block sizes: </a:t>
            </a:r>
          </a:p>
          <a:p>
            <a:r>
              <a:rPr lang="en-US" dirty="0"/>
              <a:t>https://sp.ts.fujitsu.com/dmsp/Publications/public/wp-single-disk-performance-ww-de.pdf</a:t>
            </a:r>
          </a:p>
          <a:p>
            <a:endParaRPr lang="de-DE" dirty="0"/>
          </a:p>
          <a:p>
            <a:r>
              <a:rPr lang="de-DE" dirty="0"/>
              <a:t>Real Life Example: </a:t>
            </a:r>
          </a:p>
          <a:p>
            <a:r>
              <a:rPr lang="de-DE" dirty="0"/>
              <a:t>Fright-Container-Crane loading a ship with containers. </a:t>
            </a:r>
            <a:endParaRPr lang="en-US" dirty="0"/>
          </a:p>
          <a:p>
            <a:endParaRPr lang="de-DE" dirty="0"/>
          </a:p>
          <a:p>
            <a:r>
              <a:rPr lang="de-DE" dirty="0"/>
              <a:t>Link to the picture: </a:t>
            </a:r>
          </a:p>
          <a:p>
            <a:r>
              <a:rPr lang="en-US" dirty="0"/>
              <a:t>http://www.intuitiveaccountant.com/general-ledger/eliminate-disk-io-bottlenecks-for-quickbooks-performance/#.WjvqlExFyUk</a:t>
            </a:r>
          </a:p>
          <a:p>
            <a:endParaRPr lang="en-US" dirty="0"/>
          </a:p>
        </p:txBody>
      </p:sp>
      <p:sp>
        <p:nvSpPr>
          <p:cNvPr id="4" name="Slide Number Placeholder 3"/>
          <p:cNvSpPr>
            <a:spLocks noGrp="1"/>
          </p:cNvSpPr>
          <p:nvPr>
            <p:ph type="sldNum" sz="quarter" idx="10"/>
          </p:nvPr>
        </p:nvSpPr>
        <p:spPr/>
        <p:txBody>
          <a:bodyPr/>
          <a:lstStyle/>
          <a:p>
            <a:fld id="{89920E16-7E2D-4061-8759-5F8497A7A433}" type="slidenum">
              <a:rPr lang="en-US" smtClean="0"/>
              <a:pPr/>
              <a:t>12</a:t>
            </a:fld>
            <a:endParaRPr lang="en-US" dirty="0"/>
          </a:p>
        </p:txBody>
      </p:sp>
    </p:spTree>
    <p:extLst>
      <p:ext uri="{BB962C8B-B14F-4D97-AF65-F5344CB8AC3E}">
        <p14:creationId xmlns:p14="http://schemas.microsoft.com/office/powerpoint/2010/main" val="26320110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8888" y="465138"/>
            <a:ext cx="4337050" cy="2439987"/>
          </a:xfrm>
        </p:spPr>
      </p:sp>
      <p:sp>
        <p:nvSpPr>
          <p:cNvPr id="3" name="Notes Placeholder 2"/>
          <p:cNvSpPr>
            <a:spLocks noGrp="1"/>
          </p:cNvSpPr>
          <p:nvPr>
            <p:ph type="body" idx="1"/>
          </p:nvPr>
        </p:nvSpPr>
        <p:spPr/>
        <p:txBody>
          <a:bodyPr/>
          <a:lstStyle/>
          <a:p>
            <a:r>
              <a:rPr lang="de-DE" dirty="0"/>
              <a:t>Credit goes to </a:t>
            </a:r>
            <a:r>
              <a:rPr lang="en-US" dirty="0" err="1"/>
              <a:t>XZise</a:t>
            </a:r>
            <a:r>
              <a:rPr lang="en-US" dirty="0"/>
              <a:t> - Own work, CC BY-SA 3.0, https://commons.wikimedia.org/w/index.php?curid=4128212 for the GIF</a:t>
            </a:r>
          </a:p>
        </p:txBody>
      </p:sp>
      <p:sp>
        <p:nvSpPr>
          <p:cNvPr id="4" name="Slide Number Placeholder 3"/>
          <p:cNvSpPr>
            <a:spLocks noGrp="1"/>
          </p:cNvSpPr>
          <p:nvPr>
            <p:ph type="sldNum" sz="quarter" idx="10"/>
          </p:nvPr>
        </p:nvSpPr>
        <p:spPr/>
        <p:txBody>
          <a:bodyPr/>
          <a:lstStyle/>
          <a:p>
            <a:fld id="{89920E16-7E2D-4061-8759-5F8497A7A433}" type="slidenum">
              <a:rPr lang="en-US" smtClean="0"/>
              <a:pPr/>
              <a:t>13</a:t>
            </a:fld>
            <a:endParaRPr lang="en-US" dirty="0"/>
          </a:p>
        </p:txBody>
      </p:sp>
    </p:spTree>
    <p:extLst>
      <p:ext uri="{BB962C8B-B14F-4D97-AF65-F5344CB8AC3E}">
        <p14:creationId xmlns:p14="http://schemas.microsoft.com/office/powerpoint/2010/main" val="23382978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The amount of disks needed to perform 2000 IOPS depends on the type of disk used. Faster disks allow for more IOPS. If fast 15k disks are used, there would need to be at least 5 disks to cover 2000 IOPS.</a:t>
            </a:r>
          </a:p>
          <a:p>
            <a:r>
              <a:rPr lang="en-US" dirty="0"/>
              <a:t>Each 15k disk should be capable of 350-420 IOPS. Ensure that the Average Seek Time on the disks is at least 3 </a:t>
            </a:r>
            <a:r>
              <a:rPr lang="en-US" dirty="0" err="1"/>
              <a:t>ms.</a:t>
            </a:r>
            <a:r>
              <a:rPr lang="en-US" dirty="0"/>
              <a:t> If the Average Seek Time is slower, you would need more disks.</a:t>
            </a:r>
          </a:p>
        </p:txBody>
      </p:sp>
      <p:sp>
        <p:nvSpPr>
          <p:cNvPr id="4" name="Slide Number Placeholder 3"/>
          <p:cNvSpPr>
            <a:spLocks noGrp="1"/>
          </p:cNvSpPr>
          <p:nvPr>
            <p:ph type="sldNum" sz="quarter" idx="10"/>
          </p:nvPr>
        </p:nvSpPr>
        <p:spPr/>
        <p:txBody>
          <a:bodyPr/>
          <a:lstStyle/>
          <a:p>
            <a:fld id="{2AC2F2DB-9EB8-4DD0-AFB0-72A4BB349691}" type="slidenum">
              <a:rPr lang="en-US" smtClean="0"/>
              <a:pPr/>
              <a:t>14</a:t>
            </a:fld>
            <a:endParaRPr lang="en-US" dirty="0"/>
          </a:p>
        </p:txBody>
      </p:sp>
      <p:sp>
        <p:nvSpPr>
          <p:cNvPr id="6" name="Slide Image Placeholder 5"/>
          <p:cNvSpPr>
            <a:spLocks noGrp="1" noRot="1" noChangeAspect="1"/>
          </p:cNvSpPr>
          <p:nvPr>
            <p:ph type="sldImg"/>
          </p:nvPr>
        </p:nvSpPr>
        <p:spPr>
          <a:xfrm>
            <a:off x="1258888" y="465138"/>
            <a:ext cx="4337050" cy="2439987"/>
          </a:xfrm>
        </p:spPr>
      </p:sp>
    </p:spTree>
    <p:extLst>
      <p:ext uri="{BB962C8B-B14F-4D97-AF65-F5344CB8AC3E}">
        <p14:creationId xmlns:p14="http://schemas.microsoft.com/office/powerpoint/2010/main" val="17592535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F475C4C8-7DEA-455A-9336-A4C7DB3AE516}" type="slidenum">
              <a:rPr lang="en-US" smtClean="0"/>
              <a:pPr/>
              <a:t>15</a:t>
            </a:fld>
            <a:endParaRPr lang="en-US"/>
          </a:p>
        </p:txBody>
      </p:sp>
      <p:sp>
        <p:nvSpPr>
          <p:cNvPr id="3" name="Date Placeholder 2">
            <a:extLst>
              <a:ext uri="{FF2B5EF4-FFF2-40B4-BE49-F238E27FC236}">
                <a16:creationId xmlns:a16="http://schemas.microsoft.com/office/drawing/2014/main" id="{3F5CF34F-AAAC-430A-B32E-0E692172CC07}"/>
              </a:ext>
            </a:extLst>
          </p:cNvPr>
          <p:cNvSpPr>
            <a:spLocks noGrp="1"/>
          </p:cNvSpPr>
          <p:nvPr>
            <p:ph type="dt" idx="12"/>
          </p:nvPr>
        </p:nvSpPr>
        <p:spPr/>
        <p:txBody>
          <a:bodyPr/>
          <a:lstStyle/>
          <a:p>
            <a:fld id="{592BAB5C-9CDE-47A0-89B0-1BD39C8B7942}" type="datetime1">
              <a:rPr lang="en-US" smtClean="0"/>
              <a:t>12/21/2018</a:t>
            </a:fld>
            <a:endParaRPr lang="en-US"/>
          </a:p>
        </p:txBody>
      </p:sp>
      <p:sp>
        <p:nvSpPr>
          <p:cNvPr id="8" name="Slide Image Placeholder 7">
            <a:extLst>
              <a:ext uri="{FF2B5EF4-FFF2-40B4-BE49-F238E27FC236}">
                <a16:creationId xmlns:a16="http://schemas.microsoft.com/office/drawing/2014/main" id="{654651DE-103E-4094-B964-7B0DFE8C6CAE}"/>
              </a:ext>
            </a:extLst>
          </p:cNvPr>
          <p:cNvSpPr>
            <a:spLocks noGrp="1" noRot="1" noChangeAspect="1"/>
          </p:cNvSpPr>
          <p:nvPr>
            <p:ph type="sldImg"/>
          </p:nvPr>
        </p:nvSpPr>
        <p:spPr/>
      </p:sp>
      <p:sp>
        <p:nvSpPr>
          <p:cNvPr id="9" name="Notes Placeholder 8">
            <a:extLst>
              <a:ext uri="{FF2B5EF4-FFF2-40B4-BE49-F238E27FC236}">
                <a16:creationId xmlns:a16="http://schemas.microsoft.com/office/drawing/2014/main" id="{C3520F82-A4D0-447A-A8E5-3467A10ECFD1}"/>
              </a:ext>
            </a:extLst>
          </p:cNvPr>
          <p:cNvSpPr>
            <a:spLocks noGrp="1"/>
          </p:cNvSpPr>
          <p:nvPr>
            <p:ph type="body" idx="1"/>
          </p:nvPr>
        </p:nvSpPr>
        <p:spPr>
          <a:xfrm>
            <a:off x="685800" y="4400550"/>
            <a:ext cx="5486400" cy="3600450"/>
          </a:xfrm>
          <a:prstGeom prst="rect">
            <a:avLst/>
          </a:prstGeom>
        </p:spPr>
        <p:txBody>
          <a:bodyPr/>
          <a:lstStyle/>
          <a:p>
            <a:endParaRPr lang="en-US"/>
          </a:p>
        </p:txBody>
      </p:sp>
      <p:sp>
        <p:nvSpPr>
          <p:cNvPr id="5" name="Header Placeholder 4">
            <a:extLst>
              <a:ext uri="{FF2B5EF4-FFF2-40B4-BE49-F238E27FC236}">
                <a16:creationId xmlns:a16="http://schemas.microsoft.com/office/drawing/2014/main" id="{8EE692BC-11D2-4F9E-8DF7-B5F3979836BF}"/>
              </a:ext>
            </a:extLst>
          </p:cNvPr>
          <p:cNvSpPr>
            <a:spLocks noGrp="1"/>
          </p:cNvSpPr>
          <p:nvPr>
            <p:ph type="hdr" sz="quarter" idx="13"/>
          </p:nvPr>
        </p:nvSpPr>
        <p:spPr>
          <a:xfrm>
            <a:off x="0" y="0"/>
            <a:ext cx="2971800" cy="458788"/>
          </a:xfrm>
          <a:prstGeom prst="rect">
            <a:avLst/>
          </a:prstGeom>
        </p:spPr>
        <p:txBody>
          <a:bodyPr/>
          <a:lstStyle/>
          <a:p>
            <a:r>
              <a:rPr lang="en-US"/>
              <a:t>[[HEADER]]</a:t>
            </a:r>
          </a:p>
        </p:txBody>
      </p:sp>
    </p:spTree>
    <p:extLst>
      <p:ext uri="{BB962C8B-B14F-4D97-AF65-F5344CB8AC3E}">
        <p14:creationId xmlns:p14="http://schemas.microsoft.com/office/powerpoint/2010/main" val="37535521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F475C4C8-7DEA-455A-9336-A4C7DB3AE516}" type="slidenum">
              <a:rPr lang="en-US" smtClean="0"/>
              <a:pPr/>
              <a:t>16</a:t>
            </a:fld>
            <a:endParaRPr lang="en-US"/>
          </a:p>
        </p:txBody>
      </p:sp>
      <p:sp>
        <p:nvSpPr>
          <p:cNvPr id="3" name="Date Placeholder 2">
            <a:extLst>
              <a:ext uri="{FF2B5EF4-FFF2-40B4-BE49-F238E27FC236}">
                <a16:creationId xmlns:a16="http://schemas.microsoft.com/office/drawing/2014/main" id="{1A0B76F9-3F92-4745-AA72-2039D73104F8}"/>
              </a:ext>
            </a:extLst>
          </p:cNvPr>
          <p:cNvSpPr>
            <a:spLocks noGrp="1"/>
          </p:cNvSpPr>
          <p:nvPr>
            <p:ph type="dt" idx="12"/>
          </p:nvPr>
        </p:nvSpPr>
        <p:spPr/>
        <p:txBody>
          <a:bodyPr/>
          <a:lstStyle/>
          <a:p>
            <a:fld id="{98343A3E-C65B-474B-B284-72A2415C99C0}" type="datetime1">
              <a:rPr lang="en-US" smtClean="0"/>
              <a:t>12/21/2018</a:t>
            </a:fld>
            <a:endParaRPr lang="en-US"/>
          </a:p>
        </p:txBody>
      </p:sp>
      <p:sp>
        <p:nvSpPr>
          <p:cNvPr id="10" name="Slide Image Placeholder 9">
            <a:extLst>
              <a:ext uri="{FF2B5EF4-FFF2-40B4-BE49-F238E27FC236}">
                <a16:creationId xmlns:a16="http://schemas.microsoft.com/office/drawing/2014/main" id="{B080087F-9B63-4FCC-87C0-CC79C9FF5FED}"/>
              </a:ext>
            </a:extLst>
          </p:cNvPr>
          <p:cNvSpPr>
            <a:spLocks noGrp="1" noRot="1" noChangeAspect="1"/>
          </p:cNvSpPr>
          <p:nvPr>
            <p:ph type="sldImg"/>
          </p:nvPr>
        </p:nvSpPr>
        <p:spPr/>
      </p:sp>
      <p:sp>
        <p:nvSpPr>
          <p:cNvPr id="11" name="Notes Placeholder 10">
            <a:extLst>
              <a:ext uri="{FF2B5EF4-FFF2-40B4-BE49-F238E27FC236}">
                <a16:creationId xmlns:a16="http://schemas.microsoft.com/office/drawing/2014/main" id="{79EF5BC6-BB55-444F-AE42-1679207E5163}"/>
              </a:ext>
            </a:extLst>
          </p:cNvPr>
          <p:cNvSpPr>
            <a:spLocks noGrp="1"/>
          </p:cNvSpPr>
          <p:nvPr>
            <p:ph type="body" idx="1"/>
          </p:nvPr>
        </p:nvSpPr>
        <p:spPr>
          <a:xfrm>
            <a:off x="685800" y="4400550"/>
            <a:ext cx="5486400" cy="3600450"/>
          </a:xfrm>
          <a:prstGeom prst="rect">
            <a:avLst/>
          </a:prstGeom>
        </p:spPr>
        <p:txBody>
          <a:bodyPr/>
          <a:lstStyle/>
          <a:p>
            <a:endParaRPr lang="en-US"/>
          </a:p>
        </p:txBody>
      </p:sp>
      <p:sp>
        <p:nvSpPr>
          <p:cNvPr id="5" name="Header Placeholder 4">
            <a:extLst>
              <a:ext uri="{FF2B5EF4-FFF2-40B4-BE49-F238E27FC236}">
                <a16:creationId xmlns:a16="http://schemas.microsoft.com/office/drawing/2014/main" id="{29186FA5-7D91-4142-B389-05BC0ADD7EE6}"/>
              </a:ext>
            </a:extLst>
          </p:cNvPr>
          <p:cNvSpPr>
            <a:spLocks noGrp="1"/>
          </p:cNvSpPr>
          <p:nvPr>
            <p:ph type="hdr" sz="quarter" idx="13"/>
          </p:nvPr>
        </p:nvSpPr>
        <p:spPr>
          <a:xfrm>
            <a:off x="0" y="0"/>
            <a:ext cx="2971800" cy="458788"/>
          </a:xfrm>
          <a:prstGeom prst="rect">
            <a:avLst/>
          </a:prstGeom>
        </p:spPr>
        <p:txBody>
          <a:bodyPr/>
          <a:lstStyle/>
          <a:p>
            <a:r>
              <a:rPr lang="en-US"/>
              <a:t>[[HEADER]]</a:t>
            </a:r>
          </a:p>
        </p:txBody>
      </p:sp>
    </p:spTree>
    <p:extLst>
      <p:ext uri="{BB962C8B-B14F-4D97-AF65-F5344CB8AC3E}">
        <p14:creationId xmlns:p14="http://schemas.microsoft.com/office/powerpoint/2010/main" val="5215554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b="1" dirty="0"/>
              <a:t>What Does Microsoft Consider Disk Latency?</a:t>
            </a:r>
            <a:endParaRPr lang="en-US" dirty="0"/>
          </a:p>
          <a:p>
            <a:r>
              <a:rPr lang="en-US" dirty="0"/>
              <a:t>The time it takes a read or write to pass through the disk performance filter and return as completed. There are a number of factors, which can speed up or slow down latency. This example simply help explains the magnitude of the numbers.</a:t>
            </a:r>
          </a:p>
        </p:txBody>
      </p:sp>
      <p:sp>
        <p:nvSpPr>
          <p:cNvPr id="4" name="Slide Number Placeholder 3"/>
          <p:cNvSpPr>
            <a:spLocks noGrp="1"/>
          </p:cNvSpPr>
          <p:nvPr>
            <p:ph type="sldNum" sz="quarter" idx="10"/>
          </p:nvPr>
        </p:nvSpPr>
        <p:spPr/>
        <p:txBody>
          <a:bodyPr/>
          <a:lstStyle/>
          <a:p>
            <a:fld id="{AA511CFC-B157-44EC-9F8F-F4FB20FD2A40}" type="slidenum">
              <a:rPr lang="en-US" smtClean="0"/>
              <a:pPr/>
              <a:t>17</a:t>
            </a:fld>
            <a:endParaRPr lang="en-US"/>
          </a:p>
        </p:txBody>
      </p:sp>
      <p:sp>
        <p:nvSpPr>
          <p:cNvPr id="6" name="Slide Image Placeholder 5"/>
          <p:cNvSpPr>
            <a:spLocks noGrp="1" noRot="1" noChangeAspect="1"/>
          </p:cNvSpPr>
          <p:nvPr>
            <p:ph type="sldImg"/>
          </p:nvPr>
        </p:nvSpPr>
        <p:spPr>
          <a:xfrm>
            <a:off x="1258888" y="465138"/>
            <a:ext cx="4337050" cy="2439987"/>
          </a:xfrm>
        </p:spPr>
      </p:sp>
    </p:spTree>
    <p:extLst>
      <p:ext uri="{BB962C8B-B14F-4D97-AF65-F5344CB8AC3E}">
        <p14:creationId xmlns:p14="http://schemas.microsoft.com/office/powerpoint/2010/main" val="12858728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a:spcAft>
                <a:spcPts val="300"/>
              </a:spcAft>
            </a:pPr>
            <a:r>
              <a:rPr lang="en-US" dirty="0">
                <a:ea typeface="Calibri"/>
              </a:rPr>
              <a:t>What this slide is trying to communicate is that there are multiple levels and devices typically involved in getting data to and from a storage device. In its simplest form there is the hard drive latency itself, and the disk controller which must process the Redundant Array of Independent Disks (RAID) overhead when there are multiple hard drives involved.</a:t>
            </a:r>
          </a:p>
          <a:p>
            <a:pPr>
              <a:spcAft>
                <a:spcPts val="300"/>
              </a:spcAft>
            </a:pPr>
            <a:r>
              <a:rPr lang="en-US" dirty="0">
                <a:ea typeface="Calibri"/>
              </a:rPr>
              <a:t>In remote storage scenarios, such as a Network Attached Storage (NAS) or a Storage Area Network (SAN):</a:t>
            </a:r>
          </a:p>
          <a:p>
            <a:pPr marL="171450" marR="0" lvl="0" indent="-171450">
              <a:spcAft>
                <a:spcPts val="300"/>
              </a:spcAft>
              <a:buFont typeface="Arial" pitchFamily="34" charset="0"/>
              <a:buChar char="•"/>
            </a:pPr>
            <a:r>
              <a:rPr lang="en-US" dirty="0">
                <a:ea typeface="Calibri"/>
              </a:rPr>
              <a:t>The number of intermediate devices increases to include a Host Bus Adapter (HBA)-controller in the server, fiber optic switches</a:t>
            </a:r>
          </a:p>
          <a:p>
            <a:pPr marL="171450" marR="0" lvl="0" indent="-171450">
              <a:spcAft>
                <a:spcPts val="300"/>
              </a:spcAft>
              <a:buFont typeface="Arial" pitchFamily="34" charset="0"/>
              <a:buChar char="•"/>
            </a:pPr>
            <a:r>
              <a:rPr lang="en-US" dirty="0">
                <a:ea typeface="Calibri"/>
              </a:rPr>
              <a:t>The communication ports in the storage device called fiber adapter ports (think of an HBA for the device), the cache in the storage device</a:t>
            </a:r>
          </a:p>
          <a:p>
            <a:pPr marL="171450" marR="0" lvl="0" indent="-171450">
              <a:spcAft>
                <a:spcPts val="300"/>
              </a:spcAft>
              <a:buFont typeface="Arial" pitchFamily="34" charset="0"/>
              <a:buChar char="•"/>
            </a:pPr>
            <a:r>
              <a:rPr lang="en-US" dirty="0">
                <a:ea typeface="Calibri"/>
              </a:rPr>
              <a:t>The collection of hard drives typically chained together in a RAID format of some kind typically called a RAID group as a collection of hard drives virtually chained together in the back-end of the storage device</a:t>
            </a:r>
          </a:p>
          <a:p>
            <a:pPr>
              <a:spcAft>
                <a:spcPts val="300"/>
              </a:spcAft>
            </a:pPr>
            <a:r>
              <a:rPr lang="en-US" dirty="0">
                <a:ea typeface="Calibri"/>
              </a:rPr>
              <a:t>Hardware components on this kind of scenario usually include:</a:t>
            </a:r>
          </a:p>
          <a:p>
            <a:pPr marL="171450" marR="0" lvl="0" indent="-171450">
              <a:spcAft>
                <a:spcPts val="300"/>
              </a:spcAft>
              <a:buFont typeface="Arial" pitchFamily="34" charset="0"/>
              <a:buChar char="•"/>
            </a:pPr>
            <a:r>
              <a:rPr lang="en-US" dirty="0">
                <a:ea typeface="Calibri"/>
              </a:rPr>
              <a:t>HBA adapters in the server</a:t>
            </a:r>
          </a:p>
          <a:p>
            <a:pPr marL="171450" marR="0" lvl="0" indent="-171450">
              <a:spcAft>
                <a:spcPts val="300"/>
              </a:spcAft>
              <a:buFont typeface="Arial" pitchFamily="34" charset="0"/>
              <a:buChar char="•"/>
            </a:pPr>
            <a:r>
              <a:rPr lang="en-US" dirty="0">
                <a:ea typeface="Calibri"/>
              </a:rPr>
              <a:t>Fiber channel switches</a:t>
            </a:r>
          </a:p>
          <a:p>
            <a:pPr marL="171450" marR="0" lvl="0" indent="-171450">
              <a:spcAft>
                <a:spcPts val="300"/>
              </a:spcAft>
              <a:buFont typeface="Arial" pitchFamily="34" charset="0"/>
              <a:buChar char="•"/>
            </a:pPr>
            <a:r>
              <a:rPr lang="en-US" dirty="0">
                <a:ea typeface="Calibri"/>
              </a:rPr>
              <a:t>Inter-switch links</a:t>
            </a:r>
          </a:p>
          <a:p>
            <a:pPr marL="171450" marR="0" lvl="0" indent="-171450">
              <a:spcAft>
                <a:spcPts val="300"/>
              </a:spcAft>
              <a:buFont typeface="Arial" pitchFamily="34" charset="0"/>
              <a:buChar char="•"/>
            </a:pPr>
            <a:r>
              <a:rPr lang="en-US" dirty="0">
                <a:ea typeface="Calibri"/>
              </a:rPr>
              <a:t>Front-side adapters</a:t>
            </a:r>
          </a:p>
          <a:p>
            <a:pPr marL="171450" marR="0" lvl="0" indent="-171450">
              <a:spcAft>
                <a:spcPts val="300"/>
              </a:spcAft>
              <a:buFont typeface="Arial" pitchFamily="34" charset="0"/>
              <a:buChar char="•"/>
            </a:pPr>
            <a:r>
              <a:rPr lang="en-US" dirty="0">
                <a:ea typeface="Calibri"/>
              </a:rPr>
              <a:t>A disk array cache</a:t>
            </a:r>
          </a:p>
          <a:p>
            <a:pPr marL="171450" marR="0" lvl="0" indent="-171450">
              <a:spcAft>
                <a:spcPts val="300"/>
              </a:spcAft>
              <a:buFont typeface="Arial" pitchFamily="34" charset="0"/>
              <a:buChar char="•"/>
            </a:pPr>
            <a:r>
              <a:rPr lang="en-US" dirty="0">
                <a:ea typeface="Calibri"/>
              </a:rPr>
              <a:t>Processors, RAM, and disk controllers</a:t>
            </a:r>
          </a:p>
          <a:p>
            <a:pPr marL="171450" marR="0" lvl="0" indent="-171450">
              <a:spcAft>
                <a:spcPts val="300"/>
              </a:spcAft>
              <a:buFont typeface="Arial" pitchFamily="34" charset="0"/>
              <a:buChar char="•"/>
            </a:pPr>
            <a:r>
              <a:rPr lang="en-US" dirty="0">
                <a:ea typeface="Calibri"/>
              </a:rPr>
              <a:t>Disk drive media to include different kinds of hard drives</a:t>
            </a:r>
          </a:p>
          <a:p>
            <a:pPr>
              <a:spcAft>
                <a:spcPts val="300"/>
              </a:spcAft>
            </a:pPr>
            <a:r>
              <a:rPr lang="en-US" dirty="0">
                <a:ea typeface="Calibri"/>
              </a:rPr>
              <a:t>In addition, there are layers of software on this path, including various drivers, firmware, and APIs. This is just a long form way to say that all of these software and hardware components in the I/O path has the potential to significantly alter the performance characteristics of a LUN presented from the remote storage device like an Internet Small Computer System Interface (</a:t>
            </a:r>
            <a:r>
              <a:rPr lang="en-US" dirty="0" err="1">
                <a:ea typeface="Calibri"/>
              </a:rPr>
              <a:t>iSCSI</a:t>
            </a:r>
            <a:r>
              <a:rPr lang="en-US" dirty="0">
                <a:ea typeface="Calibri"/>
              </a:rPr>
              <a:t>), NAS, or SAN.</a:t>
            </a:r>
          </a:p>
        </p:txBody>
      </p:sp>
      <p:sp>
        <p:nvSpPr>
          <p:cNvPr id="4" name="Slide Number Placeholder 3"/>
          <p:cNvSpPr>
            <a:spLocks noGrp="1"/>
          </p:cNvSpPr>
          <p:nvPr>
            <p:ph type="sldNum" sz="quarter" idx="10"/>
          </p:nvPr>
        </p:nvSpPr>
        <p:spPr/>
        <p:txBody>
          <a:bodyPr/>
          <a:lstStyle/>
          <a:p>
            <a:fld id="{AA511CFC-B157-44EC-9F8F-F4FB20FD2A40}" type="slidenum">
              <a:rPr lang="en-US" smtClean="0"/>
              <a:pPr/>
              <a:t>18</a:t>
            </a:fld>
            <a:endParaRPr lang="en-US"/>
          </a:p>
        </p:txBody>
      </p:sp>
      <p:sp>
        <p:nvSpPr>
          <p:cNvPr id="6" name="Slide Image Placeholder 5"/>
          <p:cNvSpPr>
            <a:spLocks noGrp="1" noRot="1" noChangeAspect="1"/>
          </p:cNvSpPr>
          <p:nvPr>
            <p:ph type="sldImg"/>
          </p:nvPr>
        </p:nvSpPr>
        <p:spPr>
          <a:xfrm>
            <a:off x="1258888" y="465138"/>
            <a:ext cx="4337050" cy="2439987"/>
          </a:xfrm>
        </p:spPr>
      </p:sp>
    </p:spTree>
    <p:extLst>
      <p:ext uri="{BB962C8B-B14F-4D97-AF65-F5344CB8AC3E}">
        <p14:creationId xmlns:p14="http://schemas.microsoft.com/office/powerpoint/2010/main" val="17104491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F475C4C8-7DEA-455A-9336-A4C7DB3AE516}" type="slidenum">
              <a:rPr lang="en-US" smtClean="0"/>
              <a:pPr/>
              <a:t>19</a:t>
            </a:fld>
            <a:endParaRPr lang="en-US"/>
          </a:p>
        </p:txBody>
      </p:sp>
      <p:sp>
        <p:nvSpPr>
          <p:cNvPr id="3" name="Date Placeholder 2">
            <a:extLst>
              <a:ext uri="{FF2B5EF4-FFF2-40B4-BE49-F238E27FC236}">
                <a16:creationId xmlns:a16="http://schemas.microsoft.com/office/drawing/2014/main" id="{1A0B76F9-3F92-4745-AA72-2039D73104F8}"/>
              </a:ext>
            </a:extLst>
          </p:cNvPr>
          <p:cNvSpPr>
            <a:spLocks noGrp="1"/>
          </p:cNvSpPr>
          <p:nvPr>
            <p:ph type="dt" idx="12"/>
          </p:nvPr>
        </p:nvSpPr>
        <p:spPr/>
        <p:txBody>
          <a:bodyPr/>
          <a:lstStyle/>
          <a:p>
            <a:fld id="{98343A3E-C65B-474B-B284-72A2415C99C0}" type="datetime1">
              <a:rPr lang="en-US" smtClean="0"/>
              <a:t>12/21/2018</a:t>
            </a:fld>
            <a:endParaRPr lang="en-US"/>
          </a:p>
        </p:txBody>
      </p:sp>
      <p:sp>
        <p:nvSpPr>
          <p:cNvPr id="10" name="Slide Image Placeholder 9">
            <a:extLst>
              <a:ext uri="{FF2B5EF4-FFF2-40B4-BE49-F238E27FC236}">
                <a16:creationId xmlns:a16="http://schemas.microsoft.com/office/drawing/2014/main" id="{B080087F-9B63-4FCC-87C0-CC79C9FF5FED}"/>
              </a:ext>
            </a:extLst>
          </p:cNvPr>
          <p:cNvSpPr>
            <a:spLocks noGrp="1" noRot="1" noChangeAspect="1"/>
          </p:cNvSpPr>
          <p:nvPr>
            <p:ph type="sldImg"/>
          </p:nvPr>
        </p:nvSpPr>
        <p:spPr/>
      </p:sp>
      <p:sp>
        <p:nvSpPr>
          <p:cNvPr id="11" name="Notes Placeholder 10">
            <a:extLst>
              <a:ext uri="{FF2B5EF4-FFF2-40B4-BE49-F238E27FC236}">
                <a16:creationId xmlns:a16="http://schemas.microsoft.com/office/drawing/2014/main" id="{79EF5BC6-BB55-444F-AE42-1679207E5163}"/>
              </a:ext>
            </a:extLst>
          </p:cNvPr>
          <p:cNvSpPr>
            <a:spLocks noGrp="1"/>
          </p:cNvSpPr>
          <p:nvPr>
            <p:ph type="body" idx="1"/>
          </p:nvPr>
        </p:nvSpPr>
        <p:spPr>
          <a:xfrm>
            <a:off x="685800" y="4400550"/>
            <a:ext cx="5486400" cy="3600450"/>
          </a:xfrm>
          <a:prstGeom prst="rect">
            <a:avLst/>
          </a:prstGeom>
        </p:spPr>
        <p:txBody>
          <a:bodyPr/>
          <a:lstStyle/>
          <a:p>
            <a:endParaRPr lang="en-US"/>
          </a:p>
        </p:txBody>
      </p:sp>
      <p:sp>
        <p:nvSpPr>
          <p:cNvPr id="5" name="Header Placeholder 4">
            <a:extLst>
              <a:ext uri="{FF2B5EF4-FFF2-40B4-BE49-F238E27FC236}">
                <a16:creationId xmlns:a16="http://schemas.microsoft.com/office/drawing/2014/main" id="{29186FA5-7D91-4142-B389-05BC0ADD7EE6}"/>
              </a:ext>
            </a:extLst>
          </p:cNvPr>
          <p:cNvSpPr>
            <a:spLocks noGrp="1"/>
          </p:cNvSpPr>
          <p:nvPr>
            <p:ph type="hdr" sz="quarter" idx="13"/>
          </p:nvPr>
        </p:nvSpPr>
        <p:spPr>
          <a:xfrm>
            <a:off x="0" y="0"/>
            <a:ext cx="2971800" cy="458788"/>
          </a:xfrm>
          <a:prstGeom prst="rect">
            <a:avLst/>
          </a:prstGeom>
        </p:spPr>
        <p:txBody>
          <a:bodyPr/>
          <a:lstStyle/>
          <a:p>
            <a:r>
              <a:rPr lang="en-US"/>
              <a:t>[[HEADER]]</a:t>
            </a:r>
          </a:p>
        </p:txBody>
      </p:sp>
    </p:spTree>
    <p:extLst>
      <p:ext uri="{BB962C8B-B14F-4D97-AF65-F5344CB8AC3E}">
        <p14:creationId xmlns:p14="http://schemas.microsoft.com/office/powerpoint/2010/main" val="36380315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67087899-B757-42DD-BFAC-FD8FB9602085}"/>
              </a:ext>
            </a:extLst>
          </p:cNvPr>
          <p:cNvSpPr>
            <a:spLocks noGrp="1"/>
          </p:cNvSpPr>
          <p:nvPr>
            <p:ph type="sldNum" sz="quarter" idx="10"/>
          </p:nvPr>
        </p:nvSpPr>
        <p:spPr/>
        <p:txBody>
          <a:bodyPr/>
          <a:lstStyle/>
          <a:p>
            <a:fld id="{F475C4C8-7DEA-455A-9336-A4C7DB3AE516}" type="slidenum">
              <a:rPr lang="en-US" smtClean="0"/>
              <a:pPr/>
              <a:t>2</a:t>
            </a:fld>
            <a:endParaRPr lang="en-US"/>
          </a:p>
        </p:txBody>
      </p:sp>
      <p:sp>
        <p:nvSpPr>
          <p:cNvPr id="3" name="Date Placeholder 2">
            <a:extLst>
              <a:ext uri="{FF2B5EF4-FFF2-40B4-BE49-F238E27FC236}">
                <a16:creationId xmlns:a16="http://schemas.microsoft.com/office/drawing/2014/main" id="{2A3279EF-EF08-4E77-A509-F922EC61A8AC}"/>
              </a:ext>
            </a:extLst>
          </p:cNvPr>
          <p:cNvSpPr>
            <a:spLocks noGrp="1"/>
          </p:cNvSpPr>
          <p:nvPr>
            <p:ph type="dt" idx="12"/>
          </p:nvPr>
        </p:nvSpPr>
        <p:spPr/>
        <p:txBody>
          <a:bodyPr/>
          <a:lstStyle/>
          <a:p>
            <a:fld id="{DB0F5A79-03C7-4F04-B936-1D8348BF7B8D}" type="datetime1">
              <a:rPr lang="en-US" smtClean="0"/>
              <a:t>12/21/2018</a:t>
            </a:fld>
            <a:endParaRPr lang="en-US"/>
          </a:p>
        </p:txBody>
      </p:sp>
      <p:sp>
        <p:nvSpPr>
          <p:cNvPr id="10" name="Slide Image Placeholder 9">
            <a:extLst>
              <a:ext uri="{FF2B5EF4-FFF2-40B4-BE49-F238E27FC236}">
                <a16:creationId xmlns:a16="http://schemas.microsoft.com/office/drawing/2014/main" id="{71623331-4C35-4EFF-9868-F85DF8DB4AAA}"/>
              </a:ext>
            </a:extLst>
          </p:cNvPr>
          <p:cNvSpPr>
            <a:spLocks noGrp="1" noRot="1" noChangeAspect="1"/>
          </p:cNvSpPr>
          <p:nvPr>
            <p:ph type="sldImg"/>
          </p:nvPr>
        </p:nvSpPr>
        <p:spPr/>
      </p:sp>
      <p:sp>
        <p:nvSpPr>
          <p:cNvPr id="11" name="Notes Placeholder 10">
            <a:extLst>
              <a:ext uri="{FF2B5EF4-FFF2-40B4-BE49-F238E27FC236}">
                <a16:creationId xmlns:a16="http://schemas.microsoft.com/office/drawing/2014/main" id="{D4BB9EA6-88F5-449F-9E36-08AD1C866DB2}"/>
              </a:ext>
            </a:extLst>
          </p:cNvPr>
          <p:cNvSpPr>
            <a:spLocks noGrp="1"/>
          </p:cNvSpPr>
          <p:nvPr>
            <p:ph type="body" idx="1"/>
          </p:nvPr>
        </p:nvSpPr>
        <p:spPr>
          <a:xfrm>
            <a:off x="685800" y="4400550"/>
            <a:ext cx="5486400" cy="3600450"/>
          </a:xfrm>
          <a:prstGeom prst="rect">
            <a:avLst/>
          </a:prstGeom>
        </p:spPr>
        <p:txBody>
          <a:bodyPr/>
          <a:lstStyle/>
          <a:p>
            <a:endParaRPr lang="en-US"/>
          </a:p>
        </p:txBody>
      </p:sp>
      <p:sp>
        <p:nvSpPr>
          <p:cNvPr id="4" name="Header Placeholder 3">
            <a:extLst>
              <a:ext uri="{FF2B5EF4-FFF2-40B4-BE49-F238E27FC236}">
                <a16:creationId xmlns:a16="http://schemas.microsoft.com/office/drawing/2014/main" id="{1B5D50AE-A09E-4DDD-9B13-A2619C0E3244}"/>
              </a:ext>
            </a:extLst>
          </p:cNvPr>
          <p:cNvSpPr>
            <a:spLocks noGrp="1"/>
          </p:cNvSpPr>
          <p:nvPr>
            <p:ph type="hdr" sz="quarter" idx="13"/>
          </p:nvPr>
        </p:nvSpPr>
        <p:spPr>
          <a:xfrm>
            <a:off x="0" y="0"/>
            <a:ext cx="2971800" cy="458788"/>
          </a:xfrm>
          <a:prstGeom prst="rect">
            <a:avLst/>
          </a:prstGeom>
        </p:spPr>
        <p:txBody>
          <a:bodyPr/>
          <a:lstStyle/>
          <a:p>
            <a:r>
              <a:rPr lang="en-US"/>
              <a:t>[[HEADER]]</a:t>
            </a:r>
          </a:p>
        </p:txBody>
      </p:sp>
    </p:spTree>
    <p:extLst>
      <p:ext uri="{BB962C8B-B14F-4D97-AF65-F5344CB8AC3E}">
        <p14:creationId xmlns:p14="http://schemas.microsoft.com/office/powerpoint/2010/main" val="6303956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8888" y="465138"/>
            <a:ext cx="4337050" cy="2439987"/>
          </a:xfrm>
        </p:spPr>
      </p:sp>
      <p:sp>
        <p:nvSpPr>
          <p:cNvPr id="3" name="Notes Placeholder 2"/>
          <p:cNvSpPr>
            <a:spLocks noGrp="1"/>
          </p:cNvSpPr>
          <p:nvPr>
            <p:ph type="body" idx="1"/>
          </p:nvPr>
        </p:nvSpPr>
        <p:spPr/>
        <p:txBody>
          <a:bodyPr/>
          <a:lstStyle/>
          <a:p>
            <a:r>
              <a:rPr lang="en-US" dirty="0"/>
              <a:t>https://blogs.technet.microsoft.com/bulentozkir/2015/04/10/windows-disk-storage-stack/</a:t>
            </a:r>
          </a:p>
          <a:p>
            <a:r>
              <a:rPr lang="de-DE" dirty="0"/>
              <a:t>https://technet.microsoft.com/en-us/library/ee619734(v=ws.10).aspx</a:t>
            </a:r>
          </a:p>
          <a:p>
            <a:endParaRPr lang="de-DE" dirty="0"/>
          </a:p>
          <a:p>
            <a:r>
              <a:rPr lang="de-DE" dirty="0"/>
              <a:t>M</a:t>
            </a:r>
            <a:r>
              <a:rPr lang="en-US" dirty="0"/>
              <a:t>ore detailed: </a:t>
            </a:r>
          </a:p>
          <a:p>
            <a:r>
              <a:rPr lang="en-US" dirty="0"/>
              <a:t>https://docs.microsoft.com/en-us/windows-hardware/drivers/storage/storage-driver-architecture</a:t>
            </a:r>
          </a:p>
          <a:p>
            <a:r>
              <a:rPr lang="en-US" dirty="0"/>
              <a:t>https://docs.microsoft.com/en-us/windows-hardware/drivers/ifs/storage-device-stacks--storage-volumes--and-file-system-stacks</a:t>
            </a:r>
          </a:p>
          <a:p>
            <a:endParaRPr lang="de-DE" dirty="0"/>
          </a:p>
          <a:p>
            <a:r>
              <a:rPr lang="de-DE" dirty="0"/>
              <a:t>P</a:t>
            </a:r>
            <a:r>
              <a:rPr lang="en-US" dirty="0" err="1"/>
              <a:t>erformance</a:t>
            </a:r>
            <a:r>
              <a:rPr lang="en-US" dirty="0"/>
              <a:t> Tuning for Storage: </a:t>
            </a:r>
          </a:p>
          <a:p>
            <a:r>
              <a:rPr lang="en-US" dirty="0"/>
              <a:t>https://msdn.microsoft.com/en-us/library/windows/hardware/dn567655(v=vs.85).aspx</a:t>
            </a:r>
          </a:p>
        </p:txBody>
      </p:sp>
      <p:sp>
        <p:nvSpPr>
          <p:cNvPr id="4" name="Slide Number Placeholder 3"/>
          <p:cNvSpPr>
            <a:spLocks noGrp="1"/>
          </p:cNvSpPr>
          <p:nvPr>
            <p:ph type="sldNum" sz="quarter" idx="10"/>
          </p:nvPr>
        </p:nvSpPr>
        <p:spPr/>
        <p:txBody>
          <a:bodyPr/>
          <a:lstStyle/>
          <a:p>
            <a:fld id="{89920E16-7E2D-4061-8759-5F8497A7A433}" type="slidenum">
              <a:rPr lang="en-US" smtClean="0"/>
              <a:pPr/>
              <a:t>20</a:t>
            </a:fld>
            <a:endParaRPr lang="en-US" dirty="0"/>
          </a:p>
        </p:txBody>
      </p:sp>
    </p:spTree>
    <p:extLst>
      <p:ext uri="{BB962C8B-B14F-4D97-AF65-F5344CB8AC3E}">
        <p14:creationId xmlns:p14="http://schemas.microsoft.com/office/powerpoint/2010/main" val="17348963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8888" y="465138"/>
            <a:ext cx="4337050" cy="2439987"/>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9920E16-7E2D-4061-8759-5F8497A7A433}" type="slidenum">
              <a:rPr lang="en-US" smtClean="0"/>
              <a:pPr/>
              <a:t>21</a:t>
            </a:fld>
            <a:endParaRPr lang="en-US" dirty="0"/>
          </a:p>
        </p:txBody>
      </p:sp>
    </p:spTree>
    <p:extLst>
      <p:ext uri="{BB962C8B-B14F-4D97-AF65-F5344CB8AC3E}">
        <p14:creationId xmlns:p14="http://schemas.microsoft.com/office/powerpoint/2010/main" val="27235918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8888" y="465138"/>
            <a:ext cx="4337050" cy="2439987"/>
          </a:xfrm>
        </p:spPr>
      </p:sp>
      <p:sp>
        <p:nvSpPr>
          <p:cNvPr id="3" name="Notes Placeholder 2"/>
          <p:cNvSpPr>
            <a:spLocks noGrp="1"/>
          </p:cNvSpPr>
          <p:nvPr>
            <p:ph type="body" idx="1"/>
          </p:nvPr>
        </p:nvSpPr>
        <p:spPr/>
        <p:txBody>
          <a:bodyPr/>
          <a:lstStyle/>
          <a:p>
            <a:r>
              <a:rPr lang="de-DE" dirty="0"/>
              <a:t>Talk briefly about the possible raid types</a:t>
            </a:r>
          </a:p>
          <a:p>
            <a:r>
              <a:rPr lang="de-DE" dirty="0">
                <a:hlinkClick r:id="rId3"/>
              </a:rPr>
              <a:t>https://en.wikipedia.org/wiki/Nested_RAID_levels</a:t>
            </a:r>
            <a:endParaRPr lang="de-DE" dirty="0"/>
          </a:p>
          <a:p>
            <a:r>
              <a:rPr lang="de-DE" dirty="0">
                <a:hlinkClick r:id="rId4"/>
              </a:rPr>
              <a:t>https://www.acnc.com/raid</a:t>
            </a:r>
            <a:endParaRPr lang="de-DE" dirty="0"/>
          </a:p>
          <a:p>
            <a:endParaRPr lang="de-DE" dirty="0"/>
          </a:p>
          <a:p>
            <a:endParaRPr lang="en-US" dirty="0"/>
          </a:p>
        </p:txBody>
      </p:sp>
      <p:sp>
        <p:nvSpPr>
          <p:cNvPr id="4" name="Slide Number Placeholder 3"/>
          <p:cNvSpPr>
            <a:spLocks noGrp="1"/>
          </p:cNvSpPr>
          <p:nvPr>
            <p:ph type="sldNum" sz="quarter" idx="10"/>
          </p:nvPr>
        </p:nvSpPr>
        <p:spPr/>
        <p:txBody>
          <a:bodyPr/>
          <a:lstStyle/>
          <a:p>
            <a:fld id="{89920E16-7E2D-4061-8759-5F8497A7A433}" type="slidenum">
              <a:rPr lang="en-US" smtClean="0"/>
              <a:pPr/>
              <a:t>22</a:t>
            </a:fld>
            <a:endParaRPr lang="en-US" dirty="0"/>
          </a:p>
        </p:txBody>
      </p:sp>
    </p:spTree>
    <p:extLst>
      <p:ext uri="{BB962C8B-B14F-4D97-AF65-F5344CB8AC3E}">
        <p14:creationId xmlns:p14="http://schemas.microsoft.com/office/powerpoint/2010/main" val="39104150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F475C4C8-7DEA-455A-9336-A4C7DB3AE516}" type="slidenum">
              <a:rPr lang="en-US" smtClean="0"/>
              <a:pPr/>
              <a:t>23</a:t>
            </a:fld>
            <a:endParaRPr lang="en-US"/>
          </a:p>
        </p:txBody>
      </p:sp>
      <p:sp>
        <p:nvSpPr>
          <p:cNvPr id="3" name="Date Placeholder 2">
            <a:extLst>
              <a:ext uri="{FF2B5EF4-FFF2-40B4-BE49-F238E27FC236}">
                <a16:creationId xmlns:a16="http://schemas.microsoft.com/office/drawing/2014/main" id="{3F5CF34F-AAAC-430A-B32E-0E692172CC07}"/>
              </a:ext>
            </a:extLst>
          </p:cNvPr>
          <p:cNvSpPr>
            <a:spLocks noGrp="1"/>
          </p:cNvSpPr>
          <p:nvPr>
            <p:ph type="dt" idx="12"/>
          </p:nvPr>
        </p:nvSpPr>
        <p:spPr/>
        <p:txBody>
          <a:bodyPr/>
          <a:lstStyle/>
          <a:p>
            <a:fld id="{592BAB5C-9CDE-47A0-89B0-1BD39C8B7942}" type="datetime1">
              <a:rPr lang="en-US" smtClean="0"/>
              <a:t>12/21/2018</a:t>
            </a:fld>
            <a:endParaRPr lang="en-US"/>
          </a:p>
        </p:txBody>
      </p:sp>
      <p:sp>
        <p:nvSpPr>
          <p:cNvPr id="8" name="Slide Image Placeholder 7">
            <a:extLst>
              <a:ext uri="{FF2B5EF4-FFF2-40B4-BE49-F238E27FC236}">
                <a16:creationId xmlns:a16="http://schemas.microsoft.com/office/drawing/2014/main" id="{654651DE-103E-4094-B964-7B0DFE8C6CAE}"/>
              </a:ext>
            </a:extLst>
          </p:cNvPr>
          <p:cNvSpPr>
            <a:spLocks noGrp="1" noRot="1" noChangeAspect="1"/>
          </p:cNvSpPr>
          <p:nvPr>
            <p:ph type="sldImg"/>
          </p:nvPr>
        </p:nvSpPr>
        <p:spPr/>
      </p:sp>
      <p:sp>
        <p:nvSpPr>
          <p:cNvPr id="9" name="Notes Placeholder 8">
            <a:extLst>
              <a:ext uri="{FF2B5EF4-FFF2-40B4-BE49-F238E27FC236}">
                <a16:creationId xmlns:a16="http://schemas.microsoft.com/office/drawing/2014/main" id="{C3520F82-A4D0-447A-A8E5-3467A10ECFD1}"/>
              </a:ext>
            </a:extLst>
          </p:cNvPr>
          <p:cNvSpPr>
            <a:spLocks noGrp="1"/>
          </p:cNvSpPr>
          <p:nvPr>
            <p:ph type="body" idx="1"/>
          </p:nvPr>
        </p:nvSpPr>
        <p:spPr>
          <a:xfrm>
            <a:off x="685800" y="4400550"/>
            <a:ext cx="5486400" cy="3600450"/>
          </a:xfrm>
          <a:prstGeom prst="rect">
            <a:avLst/>
          </a:prstGeom>
        </p:spPr>
        <p:txBody>
          <a:bodyPr/>
          <a:lstStyle/>
          <a:p>
            <a:endParaRPr lang="en-US"/>
          </a:p>
        </p:txBody>
      </p:sp>
      <p:sp>
        <p:nvSpPr>
          <p:cNvPr id="5" name="Header Placeholder 4">
            <a:extLst>
              <a:ext uri="{FF2B5EF4-FFF2-40B4-BE49-F238E27FC236}">
                <a16:creationId xmlns:a16="http://schemas.microsoft.com/office/drawing/2014/main" id="{8EE692BC-11D2-4F9E-8DF7-B5F3979836BF}"/>
              </a:ext>
            </a:extLst>
          </p:cNvPr>
          <p:cNvSpPr>
            <a:spLocks noGrp="1"/>
          </p:cNvSpPr>
          <p:nvPr>
            <p:ph type="hdr" sz="quarter" idx="13"/>
          </p:nvPr>
        </p:nvSpPr>
        <p:spPr>
          <a:xfrm>
            <a:off x="0" y="0"/>
            <a:ext cx="2971800" cy="458788"/>
          </a:xfrm>
          <a:prstGeom prst="rect">
            <a:avLst/>
          </a:prstGeom>
        </p:spPr>
        <p:txBody>
          <a:bodyPr/>
          <a:lstStyle/>
          <a:p>
            <a:r>
              <a:rPr lang="en-US"/>
              <a:t>[[HEADER]]</a:t>
            </a:r>
          </a:p>
        </p:txBody>
      </p:sp>
    </p:spTree>
    <p:extLst>
      <p:ext uri="{BB962C8B-B14F-4D97-AF65-F5344CB8AC3E}">
        <p14:creationId xmlns:p14="http://schemas.microsoft.com/office/powerpoint/2010/main" val="77557512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F475C4C8-7DEA-455A-9336-A4C7DB3AE516}" type="slidenum">
              <a:rPr lang="en-US" smtClean="0"/>
              <a:pPr/>
              <a:t>24</a:t>
            </a:fld>
            <a:endParaRPr lang="en-US"/>
          </a:p>
        </p:txBody>
      </p:sp>
      <p:sp>
        <p:nvSpPr>
          <p:cNvPr id="3" name="Date Placeholder 2">
            <a:extLst>
              <a:ext uri="{FF2B5EF4-FFF2-40B4-BE49-F238E27FC236}">
                <a16:creationId xmlns:a16="http://schemas.microsoft.com/office/drawing/2014/main" id="{253F21FE-6D90-469E-9047-D9E85B68DF6B}"/>
              </a:ext>
            </a:extLst>
          </p:cNvPr>
          <p:cNvSpPr>
            <a:spLocks noGrp="1"/>
          </p:cNvSpPr>
          <p:nvPr>
            <p:ph type="dt" idx="12"/>
          </p:nvPr>
        </p:nvSpPr>
        <p:spPr/>
        <p:txBody>
          <a:bodyPr/>
          <a:lstStyle/>
          <a:p>
            <a:fld id="{E57E3D00-9D4C-429E-9A61-DDFE4F2097D5}" type="datetime1">
              <a:rPr lang="en-US" smtClean="0"/>
              <a:t>12/21/2018</a:t>
            </a:fld>
            <a:endParaRPr lang="en-US"/>
          </a:p>
        </p:txBody>
      </p:sp>
      <p:sp>
        <p:nvSpPr>
          <p:cNvPr id="8" name="Slide Image Placeholder 7">
            <a:extLst>
              <a:ext uri="{FF2B5EF4-FFF2-40B4-BE49-F238E27FC236}">
                <a16:creationId xmlns:a16="http://schemas.microsoft.com/office/drawing/2014/main" id="{C7B11183-186A-4BBC-B2F8-7884666DA151}"/>
              </a:ext>
            </a:extLst>
          </p:cNvPr>
          <p:cNvSpPr>
            <a:spLocks noGrp="1" noRot="1" noChangeAspect="1"/>
          </p:cNvSpPr>
          <p:nvPr>
            <p:ph type="sldImg"/>
          </p:nvPr>
        </p:nvSpPr>
        <p:spPr/>
      </p:sp>
      <p:sp>
        <p:nvSpPr>
          <p:cNvPr id="11" name="Notes Placeholder 10">
            <a:extLst>
              <a:ext uri="{FF2B5EF4-FFF2-40B4-BE49-F238E27FC236}">
                <a16:creationId xmlns:a16="http://schemas.microsoft.com/office/drawing/2014/main" id="{7F5BB2EB-6EC5-46BF-B848-AF78DF3313FB}"/>
              </a:ext>
            </a:extLst>
          </p:cNvPr>
          <p:cNvSpPr>
            <a:spLocks noGrp="1"/>
          </p:cNvSpPr>
          <p:nvPr>
            <p:ph type="body" idx="1"/>
          </p:nvPr>
        </p:nvSpPr>
        <p:spPr>
          <a:xfrm>
            <a:off x="685800" y="4400550"/>
            <a:ext cx="5486400" cy="3600450"/>
          </a:xfrm>
          <a:prstGeom prst="rect">
            <a:avLst/>
          </a:prstGeom>
        </p:spPr>
        <p:txBody>
          <a:bodyPr/>
          <a:lstStyle/>
          <a:p>
            <a:endParaRPr lang="en-US"/>
          </a:p>
        </p:txBody>
      </p:sp>
      <p:sp>
        <p:nvSpPr>
          <p:cNvPr id="5" name="Header Placeholder 4">
            <a:extLst>
              <a:ext uri="{FF2B5EF4-FFF2-40B4-BE49-F238E27FC236}">
                <a16:creationId xmlns:a16="http://schemas.microsoft.com/office/drawing/2014/main" id="{D2DE8FA8-BD65-4569-8095-2AAA0C0CEA0A}"/>
              </a:ext>
            </a:extLst>
          </p:cNvPr>
          <p:cNvSpPr>
            <a:spLocks noGrp="1"/>
          </p:cNvSpPr>
          <p:nvPr>
            <p:ph type="hdr" sz="quarter" idx="13"/>
          </p:nvPr>
        </p:nvSpPr>
        <p:spPr>
          <a:xfrm>
            <a:off x="0" y="0"/>
            <a:ext cx="2971800" cy="458788"/>
          </a:xfrm>
          <a:prstGeom prst="rect">
            <a:avLst/>
          </a:prstGeom>
        </p:spPr>
        <p:txBody>
          <a:bodyPr/>
          <a:lstStyle/>
          <a:p>
            <a:r>
              <a:rPr lang="en-US"/>
              <a:t>[[HEADER]]</a:t>
            </a:r>
          </a:p>
        </p:txBody>
      </p:sp>
    </p:spTree>
    <p:extLst>
      <p:ext uri="{BB962C8B-B14F-4D97-AF65-F5344CB8AC3E}">
        <p14:creationId xmlns:p14="http://schemas.microsoft.com/office/powerpoint/2010/main" val="211529020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F475C4C8-7DEA-455A-9336-A4C7DB3AE516}" type="slidenum">
              <a:rPr lang="en-US" smtClean="0"/>
              <a:pPr/>
              <a:t>25</a:t>
            </a:fld>
            <a:endParaRPr lang="en-US"/>
          </a:p>
        </p:txBody>
      </p:sp>
      <p:sp>
        <p:nvSpPr>
          <p:cNvPr id="3" name="Date Placeholder 2">
            <a:extLst>
              <a:ext uri="{FF2B5EF4-FFF2-40B4-BE49-F238E27FC236}">
                <a16:creationId xmlns:a16="http://schemas.microsoft.com/office/drawing/2014/main" id="{CF6F6BE6-3C4D-4FD7-AB80-C43A68FDE6FB}"/>
              </a:ext>
            </a:extLst>
          </p:cNvPr>
          <p:cNvSpPr>
            <a:spLocks noGrp="1"/>
          </p:cNvSpPr>
          <p:nvPr>
            <p:ph type="dt" idx="12"/>
          </p:nvPr>
        </p:nvSpPr>
        <p:spPr/>
        <p:txBody>
          <a:bodyPr/>
          <a:lstStyle/>
          <a:p>
            <a:fld id="{6B04ED27-04CC-48BC-859C-3E4A3D15A6DF}" type="datetime1">
              <a:rPr lang="en-US" smtClean="0"/>
              <a:t>12/21/2018</a:t>
            </a:fld>
            <a:endParaRPr lang="en-US"/>
          </a:p>
        </p:txBody>
      </p:sp>
      <p:sp>
        <p:nvSpPr>
          <p:cNvPr id="10" name="Slide Image Placeholder 9">
            <a:extLst>
              <a:ext uri="{FF2B5EF4-FFF2-40B4-BE49-F238E27FC236}">
                <a16:creationId xmlns:a16="http://schemas.microsoft.com/office/drawing/2014/main" id="{DCC766BB-84D2-43E9-9435-C97994397C52}"/>
              </a:ext>
            </a:extLst>
          </p:cNvPr>
          <p:cNvSpPr>
            <a:spLocks noGrp="1" noRot="1" noChangeAspect="1"/>
          </p:cNvSpPr>
          <p:nvPr>
            <p:ph type="sldImg"/>
          </p:nvPr>
        </p:nvSpPr>
        <p:spPr/>
      </p:sp>
      <p:sp>
        <p:nvSpPr>
          <p:cNvPr id="11" name="Notes Placeholder 10">
            <a:extLst>
              <a:ext uri="{FF2B5EF4-FFF2-40B4-BE49-F238E27FC236}">
                <a16:creationId xmlns:a16="http://schemas.microsoft.com/office/drawing/2014/main" id="{C9491343-8D0A-49E1-9C41-9405EFB743E1}"/>
              </a:ext>
            </a:extLst>
          </p:cNvPr>
          <p:cNvSpPr>
            <a:spLocks noGrp="1"/>
          </p:cNvSpPr>
          <p:nvPr>
            <p:ph type="body" idx="1"/>
          </p:nvPr>
        </p:nvSpPr>
        <p:spPr>
          <a:xfrm>
            <a:off x="685800" y="4400550"/>
            <a:ext cx="5486400" cy="3600450"/>
          </a:xfrm>
          <a:prstGeom prst="rect">
            <a:avLst/>
          </a:prstGeom>
        </p:spPr>
        <p:txBody>
          <a:bodyPr/>
          <a:lstStyle/>
          <a:p>
            <a:endParaRPr lang="en-US"/>
          </a:p>
        </p:txBody>
      </p:sp>
      <p:sp>
        <p:nvSpPr>
          <p:cNvPr id="5" name="Header Placeholder 4">
            <a:extLst>
              <a:ext uri="{FF2B5EF4-FFF2-40B4-BE49-F238E27FC236}">
                <a16:creationId xmlns:a16="http://schemas.microsoft.com/office/drawing/2014/main" id="{A3E9B84D-630D-4FEE-91E9-0E1DDBEEFED7}"/>
              </a:ext>
            </a:extLst>
          </p:cNvPr>
          <p:cNvSpPr>
            <a:spLocks noGrp="1"/>
          </p:cNvSpPr>
          <p:nvPr>
            <p:ph type="hdr" sz="quarter" idx="13"/>
          </p:nvPr>
        </p:nvSpPr>
        <p:spPr>
          <a:xfrm>
            <a:off x="0" y="0"/>
            <a:ext cx="2971800" cy="458788"/>
          </a:xfrm>
          <a:prstGeom prst="rect">
            <a:avLst/>
          </a:prstGeom>
        </p:spPr>
        <p:txBody>
          <a:bodyPr/>
          <a:lstStyle/>
          <a:p>
            <a:r>
              <a:rPr lang="en-US"/>
              <a:t>[[HEADER]]</a:t>
            </a:r>
          </a:p>
        </p:txBody>
      </p:sp>
    </p:spTree>
    <p:extLst>
      <p:ext uri="{BB962C8B-B14F-4D97-AF65-F5344CB8AC3E}">
        <p14:creationId xmlns:p14="http://schemas.microsoft.com/office/powerpoint/2010/main" val="394646544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F475C4C8-7DEA-455A-9336-A4C7DB3AE516}" type="slidenum">
              <a:rPr lang="en-US" smtClean="0"/>
              <a:pPr/>
              <a:t>26</a:t>
            </a:fld>
            <a:endParaRPr lang="en-US"/>
          </a:p>
        </p:txBody>
      </p:sp>
      <p:sp>
        <p:nvSpPr>
          <p:cNvPr id="3" name="Date Placeholder 2">
            <a:extLst>
              <a:ext uri="{FF2B5EF4-FFF2-40B4-BE49-F238E27FC236}">
                <a16:creationId xmlns:a16="http://schemas.microsoft.com/office/drawing/2014/main" id="{1A0B76F9-3F92-4745-AA72-2039D73104F8}"/>
              </a:ext>
            </a:extLst>
          </p:cNvPr>
          <p:cNvSpPr>
            <a:spLocks noGrp="1"/>
          </p:cNvSpPr>
          <p:nvPr>
            <p:ph type="dt" idx="12"/>
          </p:nvPr>
        </p:nvSpPr>
        <p:spPr/>
        <p:txBody>
          <a:bodyPr/>
          <a:lstStyle/>
          <a:p>
            <a:fld id="{98343A3E-C65B-474B-B284-72A2415C99C0}" type="datetime1">
              <a:rPr lang="en-US" smtClean="0"/>
              <a:t>12/21/2018</a:t>
            </a:fld>
            <a:endParaRPr lang="en-US"/>
          </a:p>
        </p:txBody>
      </p:sp>
      <p:sp>
        <p:nvSpPr>
          <p:cNvPr id="10" name="Slide Image Placeholder 9">
            <a:extLst>
              <a:ext uri="{FF2B5EF4-FFF2-40B4-BE49-F238E27FC236}">
                <a16:creationId xmlns:a16="http://schemas.microsoft.com/office/drawing/2014/main" id="{B080087F-9B63-4FCC-87C0-CC79C9FF5FED}"/>
              </a:ext>
            </a:extLst>
          </p:cNvPr>
          <p:cNvSpPr>
            <a:spLocks noGrp="1" noRot="1" noChangeAspect="1"/>
          </p:cNvSpPr>
          <p:nvPr>
            <p:ph type="sldImg"/>
          </p:nvPr>
        </p:nvSpPr>
        <p:spPr/>
      </p:sp>
      <p:sp>
        <p:nvSpPr>
          <p:cNvPr id="11" name="Notes Placeholder 10">
            <a:extLst>
              <a:ext uri="{FF2B5EF4-FFF2-40B4-BE49-F238E27FC236}">
                <a16:creationId xmlns:a16="http://schemas.microsoft.com/office/drawing/2014/main" id="{79EF5BC6-BB55-444F-AE42-1679207E5163}"/>
              </a:ext>
            </a:extLst>
          </p:cNvPr>
          <p:cNvSpPr>
            <a:spLocks noGrp="1"/>
          </p:cNvSpPr>
          <p:nvPr>
            <p:ph type="body" idx="1"/>
          </p:nvPr>
        </p:nvSpPr>
        <p:spPr>
          <a:xfrm>
            <a:off x="685800" y="4400550"/>
            <a:ext cx="5486400" cy="3600450"/>
          </a:xfrm>
          <a:prstGeom prst="rect">
            <a:avLst/>
          </a:prstGeom>
        </p:spPr>
        <p:txBody>
          <a:bodyPr/>
          <a:lstStyle/>
          <a:p>
            <a:endParaRPr lang="en-US"/>
          </a:p>
        </p:txBody>
      </p:sp>
      <p:sp>
        <p:nvSpPr>
          <p:cNvPr id="5" name="Header Placeholder 4">
            <a:extLst>
              <a:ext uri="{FF2B5EF4-FFF2-40B4-BE49-F238E27FC236}">
                <a16:creationId xmlns:a16="http://schemas.microsoft.com/office/drawing/2014/main" id="{29186FA5-7D91-4142-B389-05BC0ADD7EE6}"/>
              </a:ext>
            </a:extLst>
          </p:cNvPr>
          <p:cNvSpPr>
            <a:spLocks noGrp="1"/>
          </p:cNvSpPr>
          <p:nvPr>
            <p:ph type="hdr" sz="quarter" idx="13"/>
          </p:nvPr>
        </p:nvSpPr>
        <p:spPr>
          <a:xfrm>
            <a:off x="0" y="0"/>
            <a:ext cx="2971800" cy="458788"/>
          </a:xfrm>
          <a:prstGeom prst="rect">
            <a:avLst/>
          </a:prstGeom>
        </p:spPr>
        <p:txBody>
          <a:bodyPr/>
          <a:lstStyle/>
          <a:p>
            <a:r>
              <a:rPr lang="en-US"/>
              <a:t>[[HEADER]]</a:t>
            </a:r>
          </a:p>
        </p:txBody>
      </p:sp>
    </p:spTree>
    <p:extLst>
      <p:ext uri="{BB962C8B-B14F-4D97-AF65-F5344CB8AC3E}">
        <p14:creationId xmlns:p14="http://schemas.microsoft.com/office/powerpoint/2010/main" val="277623392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8888" y="465138"/>
            <a:ext cx="4337050" cy="2439987"/>
          </a:xfrm>
        </p:spPr>
      </p:sp>
      <p:sp>
        <p:nvSpPr>
          <p:cNvPr id="3" name="Notes Placeholder 2"/>
          <p:cNvSpPr>
            <a:spLocks noGrp="1"/>
          </p:cNvSpPr>
          <p:nvPr>
            <p:ph type="body" idx="1"/>
          </p:nvPr>
        </p:nvSpPr>
        <p:spPr/>
        <p:txBody>
          <a:bodyPr/>
          <a:lstStyle/>
          <a:p>
            <a:r>
              <a:rPr lang="de-DE" dirty="0"/>
              <a:t>When seeing a physical device in Device Manager, we tend to believe that we have exclusive access to that device. If that device is only a virtual device other parties might use the „same base“ which is used to present us our physical device. This means we accutally do not know what our „physical device“ is cabable of. </a:t>
            </a:r>
            <a:endParaRPr lang="en-US" dirty="0"/>
          </a:p>
        </p:txBody>
      </p:sp>
      <p:sp>
        <p:nvSpPr>
          <p:cNvPr id="4" name="Slide Number Placeholder 3"/>
          <p:cNvSpPr>
            <a:spLocks noGrp="1"/>
          </p:cNvSpPr>
          <p:nvPr>
            <p:ph type="sldNum" sz="quarter" idx="10"/>
          </p:nvPr>
        </p:nvSpPr>
        <p:spPr/>
        <p:txBody>
          <a:bodyPr/>
          <a:lstStyle/>
          <a:p>
            <a:fld id="{89920E16-7E2D-4061-8759-5F8497A7A433}" type="slidenum">
              <a:rPr lang="en-US" smtClean="0"/>
              <a:pPr/>
              <a:t>27</a:t>
            </a:fld>
            <a:endParaRPr lang="en-US" dirty="0"/>
          </a:p>
        </p:txBody>
      </p:sp>
    </p:spTree>
    <p:extLst>
      <p:ext uri="{BB962C8B-B14F-4D97-AF65-F5344CB8AC3E}">
        <p14:creationId xmlns:p14="http://schemas.microsoft.com/office/powerpoint/2010/main" val="77638811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8888" y="465138"/>
            <a:ext cx="4337050" cy="2439987"/>
          </a:xfrm>
        </p:spPr>
      </p:sp>
      <p:sp>
        <p:nvSpPr>
          <p:cNvPr id="3" name="Notes Placeholder 2"/>
          <p:cNvSpPr>
            <a:spLocks noGrp="1"/>
          </p:cNvSpPr>
          <p:nvPr>
            <p:ph type="body" idx="1"/>
          </p:nvPr>
        </p:nvSpPr>
        <p:spPr/>
        <p:txBody>
          <a:bodyPr/>
          <a:lstStyle/>
          <a:p>
            <a:r>
              <a:rPr lang="en-US" dirty="0"/>
              <a:t>https://en.wikipedia.org/wiki/Non-RAID_drive_architectures</a:t>
            </a:r>
          </a:p>
          <a:p>
            <a:endParaRPr lang="de-DE" dirty="0"/>
          </a:p>
          <a:p>
            <a:endParaRPr lang="de-DE" dirty="0"/>
          </a:p>
          <a:p>
            <a:r>
              <a:rPr lang="en-US" dirty="0"/>
              <a:t>https://en.wikipedia.org/wiki/RAID</a:t>
            </a:r>
          </a:p>
          <a:p>
            <a:endParaRPr lang="de-DE" dirty="0"/>
          </a:p>
          <a:p>
            <a:endParaRPr lang="en-US" dirty="0"/>
          </a:p>
          <a:p>
            <a:endParaRPr lang="en-US" dirty="0"/>
          </a:p>
        </p:txBody>
      </p:sp>
      <p:sp>
        <p:nvSpPr>
          <p:cNvPr id="4" name="Slide Number Placeholder 3"/>
          <p:cNvSpPr>
            <a:spLocks noGrp="1"/>
          </p:cNvSpPr>
          <p:nvPr>
            <p:ph type="sldNum" sz="quarter" idx="10"/>
          </p:nvPr>
        </p:nvSpPr>
        <p:spPr/>
        <p:txBody>
          <a:bodyPr/>
          <a:lstStyle/>
          <a:p>
            <a:fld id="{89920E16-7E2D-4061-8759-5F8497A7A433}" type="slidenum">
              <a:rPr lang="en-US" smtClean="0"/>
              <a:pPr/>
              <a:t>28</a:t>
            </a:fld>
            <a:endParaRPr lang="en-US" dirty="0"/>
          </a:p>
        </p:txBody>
      </p:sp>
    </p:spTree>
    <p:extLst>
      <p:ext uri="{BB962C8B-B14F-4D97-AF65-F5344CB8AC3E}">
        <p14:creationId xmlns:p14="http://schemas.microsoft.com/office/powerpoint/2010/main" val="316802366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8888" y="465138"/>
            <a:ext cx="4337050" cy="2439987"/>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9920E16-7E2D-4061-8759-5F8497A7A433}" type="slidenum">
              <a:rPr lang="en-US" smtClean="0"/>
              <a:pPr/>
              <a:t>29</a:t>
            </a:fld>
            <a:endParaRPr lang="en-US" dirty="0"/>
          </a:p>
        </p:txBody>
      </p:sp>
    </p:spTree>
    <p:extLst>
      <p:ext uri="{BB962C8B-B14F-4D97-AF65-F5344CB8AC3E}">
        <p14:creationId xmlns:p14="http://schemas.microsoft.com/office/powerpoint/2010/main" val="1120286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F475C4C8-7DEA-455A-9336-A4C7DB3AE516}" type="slidenum">
              <a:rPr lang="en-US" smtClean="0"/>
              <a:pPr/>
              <a:t>3</a:t>
            </a:fld>
            <a:endParaRPr lang="en-US"/>
          </a:p>
        </p:txBody>
      </p:sp>
      <p:sp>
        <p:nvSpPr>
          <p:cNvPr id="3" name="Date Placeholder 2">
            <a:extLst>
              <a:ext uri="{FF2B5EF4-FFF2-40B4-BE49-F238E27FC236}">
                <a16:creationId xmlns:a16="http://schemas.microsoft.com/office/drawing/2014/main" id="{82C0C817-6383-40C6-A619-A7F43126961B}"/>
              </a:ext>
            </a:extLst>
          </p:cNvPr>
          <p:cNvSpPr>
            <a:spLocks noGrp="1"/>
          </p:cNvSpPr>
          <p:nvPr>
            <p:ph type="dt" idx="12"/>
          </p:nvPr>
        </p:nvSpPr>
        <p:spPr/>
        <p:txBody>
          <a:bodyPr/>
          <a:lstStyle/>
          <a:p>
            <a:fld id="{93F0BA74-B6B0-4726-B93D-848B68F9209C}" type="datetime1">
              <a:rPr lang="en-US" smtClean="0"/>
              <a:t>12/21/2018</a:t>
            </a:fld>
            <a:endParaRPr lang="en-US"/>
          </a:p>
        </p:txBody>
      </p:sp>
      <p:sp>
        <p:nvSpPr>
          <p:cNvPr id="8" name="Slide Image Placeholder 7">
            <a:extLst>
              <a:ext uri="{FF2B5EF4-FFF2-40B4-BE49-F238E27FC236}">
                <a16:creationId xmlns:a16="http://schemas.microsoft.com/office/drawing/2014/main" id="{F98C1305-7F63-4C5E-9604-A0FF494BE45D}"/>
              </a:ext>
            </a:extLst>
          </p:cNvPr>
          <p:cNvSpPr>
            <a:spLocks noGrp="1" noRot="1" noChangeAspect="1"/>
          </p:cNvSpPr>
          <p:nvPr>
            <p:ph type="sldImg"/>
          </p:nvPr>
        </p:nvSpPr>
        <p:spPr/>
      </p:sp>
      <p:sp>
        <p:nvSpPr>
          <p:cNvPr id="9" name="Notes Placeholder 8">
            <a:extLst>
              <a:ext uri="{FF2B5EF4-FFF2-40B4-BE49-F238E27FC236}">
                <a16:creationId xmlns:a16="http://schemas.microsoft.com/office/drawing/2014/main" id="{9BFE94D2-9DA0-437E-8011-0DB757A5E8DD}"/>
              </a:ext>
            </a:extLst>
          </p:cNvPr>
          <p:cNvSpPr>
            <a:spLocks noGrp="1"/>
          </p:cNvSpPr>
          <p:nvPr>
            <p:ph type="body" idx="1"/>
          </p:nvPr>
        </p:nvSpPr>
        <p:spPr>
          <a:xfrm>
            <a:off x="685800" y="4400550"/>
            <a:ext cx="5486400" cy="3600450"/>
          </a:xfrm>
          <a:prstGeom prst="rect">
            <a:avLst/>
          </a:prstGeom>
        </p:spPr>
        <p:txBody>
          <a:bodyPr/>
          <a:lstStyle/>
          <a:p>
            <a:endParaRPr lang="en-US"/>
          </a:p>
        </p:txBody>
      </p:sp>
      <p:sp>
        <p:nvSpPr>
          <p:cNvPr id="5" name="Header Placeholder 4">
            <a:extLst>
              <a:ext uri="{FF2B5EF4-FFF2-40B4-BE49-F238E27FC236}">
                <a16:creationId xmlns:a16="http://schemas.microsoft.com/office/drawing/2014/main" id="{A24C5275-F675-4BEB-AAB5-B95AC3507DD6}"/>
              </a:ext>
            </a:extLst>
          </p:cNvPr>
          <p:cNvSpPr>
            <a:spLocks noGrp="1"/>
          </p:cNvSpPr>
          <p:nvPr>
            <p:ph type="hdr" sz="quarter" idx="13"/>
          </p:nvPr>
        </p:nvSpPr>
        <p:spPr>
          <a:xfrm>
            <a:off x="0" y="0"/>
            <a:ext cx="2971800" cy="458788"/>
          </a:xfrm>
          <a:prstGeom prst="rect">
            <a:avLst/>
          </a:prstGeom>
        </p:spPr>
        <p:txBody>
          <a:bodyPr/>
          <a:lstStyle/>
          <a:p>
            <a:r>
              <a:rPr lang="en-US"/>
              <a:t>[[HEADER]]</a:t>
            </a:r>
          </a:p>
        </p:txBody>
      </p:sp>
    </p:spTree>
    <p:extLst>
      <p:ext uri="{BB962C8B-B14F-4D97-AF65-F5344CB8AC3E}">
        <p14:creationId xmlns:p14="http://schemas.microsoft.com/office/powerpoint/2010/main" val="378591339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8888" y="465138"/>
            <a:ext cx="4337050" cy="2439987"/>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9920E16-7E2D-4061-8759-5F8497A7A433}" type="slidenum">
              <a:rPr lang="en-US" smtClean="0"/>
              <a:pPr/>
              <a:t>30</a:t>
            </a:fld>
            <a:endParaRPr lang="en-US" dirty="0"/>
          </a:p>
        </p:txBody>
      </p:sp>
    </p:spTree>
    <p:extLst>
      <p:ext uri="{BB962C8B-B14F-4D97-AF65-F5344CB8AC3E}">
        <p14:creationId xmlns:p14="http://schemas.microsoft.com/office/powerpoint/2010/main" val="96435352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8888" y="465138"/>
            <a:ext cx="4337050" cy="2439987"/>
          </a:xfrm>
        </p:spPr>
      </p:sp>
      <p:sp>
        <p:nvSpPr>
          <p:cNvPr id="3" name="Notes Placeholder 2"/>
          <p:cNvSpPr>
            <a:spLocks noGrp="1"/>
          </p:cNvSpPr>
          <p:nvPr>
            <p:ph type="body" idx="1"/>
          </p:nvPr>
        </p:nvSpPr>
        <p:spPr/>
        <p:txBody>
          <a:bodyPr/>
          <a:lstStyle/>
          <a:p>
            <a:r>
              <a:rPr lang="de-DE" dirty="0"/>
              <a:t>Talk briefly about CPU overhead on Software Raid 5 and why a hardware controller is recommended. Also talk about Risks during rebuilds</a:t>
            </a:r>
            <a:endParaRPr lang="en-US" dirty="0"/>
          </a:p>
        </p:txBody>
      </p:sp>
      <p:sp>
        <p:nvSpPr>
          <p:cNvPr id="4" name="Slide Number Placeholder 3"/>
          <p:cNvSpPr>
            <a:spLocks noGrp="1"/>
          </p:cNvSpPr>
          <p:nvPr>
            <p:ph type="sldNum" sz="quarter" idx="10"/>
          </p:nvPr>
        </p:nvSpPr>
        <p:spPr/>
        <p:txBody>
          <a:bodyPr/>
          <a:lstStyle/>
          <a:p>
            <a:fld id="{89920E16-7E2D-4061-8759-5F8497A7A433}" type="slidenum">
              <a:rPr lang="en-US" smtClean="0"/>
              <a:pPr/>
              <a:t>31</a:t>
            </a:fld>
            <a:endParaRPr lang="en-US" dirty="0"/>
          </a:p>
        </p:txBody>
      </p:sp>
    </p:spTree>
    <p:extLst>
      <p:ext uri="{BB962C8B-B14F-4D97-AF65-F5344CB8AC3E}">
        <p14:creationId xmlns:p14="http://schemas.microsoft.com/office/powerpoint/2010/main" val="360333983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8888" y="465138"/>
            <a:ext cx="4337050" cy="2439987"/>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9920E16-7E2D-4061-8759-5F8497A7A433}" type="slidenum">
              <a:rPr lang="en-US" smtClean="0"/>
              <a:pPr/>
              <a:t>32</a:t>
            </a:fld>
            <a:endParaRPr lang="en-US" dirty="0"/>
          </a:p>
        </p:txBody>
      </p:sp>
    </p:spTree>
    <p:extLst>
      <p:ext uri="{BB962C8B-B14F-4D97-AF65-F5344CB8AC3E}">
        <p14:creationId xmlns:p14="http://schemas.microsoft.com/office/powerpoint/2010/main" val="271631727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8888" y="465138"/>
            <a:ext cx="4337050" cy="2439987"/>
          </a:xfrm>
        </p:spPr>
      </p:sp>
      <p:sp>
        <p:nvSpPr>
          <p:cNvPr id="3" name="Notes Placeholder 2"/>
          <p:cNvSpPr>
            <a:spLocks noGrp="1"/>
          </p:cNvSpPr>
          <p:nvPr>
            <p:ph type="body" idx="1"/>
          </p:nvPr>
        </p:nvSpPr>
        <p:spPr/>
        <p:txBody>
          <a:bodyPr/>
          <a:lstStyle/>
          <a:p>
            <a:r>
              <a:rPr lang="de-DE" dirty="0"/>
              <a:t>Minimum Disks required: 4 !</a:t>
            </a:r>
            <a:endParaRPr lang="en-US" dirty="0"/>
          </a:p>
        </p:txBody>
      </p:sp>
      <p:sp>
        <p:nvSpPr>
          <p:cNvPr id="4" name="Slide Number Placeholder 3"/>
          <p:cNvSpPr>
            <a:spLocks noGrp="1"/>
          </p:cNvSpPr>
          <p:nvPr>
            <p:ph type="sldNum" sz="quarter" idx="10"/>
          </p:nvPr>
        </p:nvSpPr>
        <p:spPr/>
        <p:txBody>
          <a:bodyPr/>
          <a:lstStyle/>
          <a:p>
            <a:fld id="{89920E16-7E2D-4061-8759-5F8497A7A433}" type="slidenum">
              <a:rPr lang="en-US" smtClean="0"/>
              <a:pPr/>
              <a:t>33</a:t>
            </a:fld>
            <a:endParaRPr lang="en-US" dirty="0"/>
          </a:p>
        </p:txBody>
      </p:sp>
    </p:spTree>
    <p:extLst>
      <p:ext uri="{BB962C8B-B14F-4D97-AF65-F5344CB8AC3E}">
        <p14:creationId xmlns:p14="http://schemas.microsoft.com/office/powerpoint/2010/main" val="59821915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8888" y="465138"/>
            <a:ext cx="4337050" cy="2439987"/>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9920E16-7E2D-4061-8759-5F8497A7A433}" type="slidenum">
              <a:rPr lang="en-US" smtClean="0"/>
              <a:pPr/>
              <a:t>34</a:t>
            </a:fld>
            <a:endParaRPr lang="en-US" dirty="0"/>
          </a:p>
        </p:txBody>
      </p:sp>
    </p:spTree>
    <p:extLst>
      <p:ext uri="{BB962C8B-B14F-4D97-AF65-F5344CB8AC3E}">
        <p14:creationId xmlns:p14="http://schemas.microsoft.com/office/powerpoint/2010/main" val="179752142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F475C4C8-7DEA-455A-9336-A4C7DB3AE516}" type="slidenum">
              <a:rPr lang="en-US" smtClean="0"/>
              <a:pPr/>
              <a:t>35</a:t>
            </a:fld>
            <a:endParaRPr lang="en-US"/>
          </a:p>
        </p:txBody>
      </p:sp>
      <p:sp>
        <p:nvSpPr>
          <p:cNvPr id="3" name="Date Placeholder 2">
            <a:extLst>
              <a:ext uri="{FF2B5EF4-FFF2-40B4-BE49-F238E27FC236}">
                <a16:creationId xmlns:a16="http://schemas.microsoft.com/office/drawing/2014/main" id="{3F5CF34F-AAAC-430A-B32E-0E692172CC07}"/>
              </a:ext>
            </a:extLst>
          </p:cNvPr>
          <p:cNvSpPr>
            <a:spLocks noGrp="1"/>
          </p:cNvSpPr>
          <p:nvPr>
            <p:ph type="dt" idx="12"/>
          </p:nvPr>
        </p:nvSpPr>
        <p:spPr/>
        <p:txBody>
          <a:bodyPr/>
          <a:lstStyle/>
          <a:p>
            <a:fld id="{592BAB5C-9CDE-47A0-89B0-1BD39C8B7942}" type="datetime1">
              <a:rPr lang="en-US" smtClean="0"/>
              <a:t>12/21/2018</a:t>
            </a:fld>
            <a:endParaRPr lang="en-US"/>
          </a:p>
        </p:txBody>
      </p:sp>
      <p:sp>
        <p:nvSpPr>
          <p:cNvPr id="8" name="Slide Image Placeholder 7">
            <a:extLst>
              <a:ext uri="{FF2B5EF4-FFF2-40B4-BE49-F238E27FC236}">
                <a16:creationId xmlns:a16="http://schemas.microsoft.com/office/drawing/2014/main" id="{654651DE-103E-4094-B964-7B0DFE8C6CAE}"/>
              </a:ext>
            </a:extLst>
          </p:cNvPr>
          <p:cNvSpPr>
            <a:spLocks noGrp="1" noRot="1" noChangeAspect="1"/>
          </p:cNvSpPr>
          <p:nvPr>
            <p:ph type="sldImg"/>
          </p:nvPr>
        </p:nvSpPr>
        <p:spPr/>
      </p:sp>
      <p:sp>
        <p:nvSpPr>
          <p:cNvPr id="9" name="Notes Placeholder 8">
            <a:extLst>
              <a:ext uri="{FF2B5EF4-FFF2-40B4-BE49-F238E27FC236}">
                <a16:creationId xmlns:a16="http://schemas.microsoft.com/office/drawing/2014/main" id="{C3520F82-A4D0-447A-A8E5-3467A10ECFD1}"/>
              </a:ext>
            </a:extLst>
          </p:cNvPr>
          <p:cNvSpPr>
            <a:spLocks noGrp="1"/>
          </p:cNvSpPr>
          <p:nvPr>
            <p:ph type="body" idx="1"/>
          </p:nvPr>
        </p:nvSpPr>
        <p:spPr>
          <a:xfrm>
            <a:off x="685800" y="4400550"/>
            <a:ext cx="5486400" cy="3600450"/>
          </a:xfrm>
          <a:prstGeom prst="rect">
            <a:avLst/>
          </a:prstGeom>
        </p:spPr>
        <p:txBody>
          <a:bodyPr/>
          <a:lstStyle/>
          <a:p>
            <a:endParaRPr lang="en-US"/>
          </a:p>
        </p:txBody>
      </p:sp>
      <p:sp>
        <p:nvSpPr>
          <p:cNvPr id="5" name="Header Placeholder 4">
            <a:extLst>
              <a:ext uri="{FF2B5EF4-FFF2-40B4-BE49-F238E27FC236}">
                <a16:creationId xmlns:a16="http://schemas.microsoft.com/office/drawing/2014/main" id="{8EE692BC-11D2-4F9E-8DF7-B5F3979836BF}"/>
              </a:ext>
            </a:extLst>
          </p:cNvPr>
          <p:cNvSpPr>
            <a:spLocks noGrp="1"/>
          </p:cNvSpPr>
          <p:nvPr>
            <p:ph type="hdr" sz="quarter" idx="13"/>
          </p:nvPr>
        </p:nvSpPr>
        <p:spPr>
          <a:xfrm>
            <a:off x="0" y="0"/>
            <a:ext cx="2971800" cy="458788"/>
          </a:xfrm>
          <a:prstGeom prst="rect">
            <a:avLst/>
          </a:prstGeom>
        </p:spPr>
        <p:txBody>
          <a:bodyPr/>
          <a:lstStyle/>
          <a:p>
            <a:r>
              <a:rPr lang="en-US"/>
              <a:t>[[HEADER]]</a:t>
            </a:r>
          </a:p>
        </p:txBody>
      </p:sp>
    </p:spTree>
    <p:extLst>
      <p:ext uri="{BB962C8B-B14F-4D97-AF65-F5344CB8AC3E}">
        <p14:creationId xmlns:p14="http://schemas.microsoft.com/office/powerpoint/2010/main" val="232722952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F475C4C8-7DEA-455A-9336-A4C7DB3AE516}" type="slidenum">
              <a:rPr lang="en-US" smtClean="0"/>
              <a:pPr/>
              <a:t>36</a:t>
            </a:fld>
            <a:endParaRPr lang="en-US"/>
          </a:p>
        </p:txBody>
      </p:sp>
      <p:sp>
        <p:nvSpPr>
          <p:cNvPr id="3" name="Date Placeholder 2">
            <a:extLst>
              <a:ext uri="{FF2B5EF4-FFF2-40B4-BE49-F238E27FC236}">
                <a16:creationId xmlns:a16="http://schemas.microsoft.com/office/drawing/2014/main" id="{1A0B76F9-3F92-4745-AA72-2039D73104F8}"/>
              </a:ext>
            </a:extLst>
          </p:cNvPr>
          <p:cNvSpPr>
            <a:spLocks noGrp="1"/>
          </p:cNvSpPr>
          <p:nvPr>
            <p:ph type="dt" idx="12"/>
          </p:nvPr>
        </p:nvSpPr>
        <p:spPr/>
        <p:txBody>
          <a:bodyPr/>
          <a:lstStyle/>
          <a:p>
            <a:fld id="{98343A3E-C65B-474B-B284-72A2415C99C0}" type="datetime1">
              <a:rPr lang="en-US" smtClean="0"/>
              <a:t>12/21/2018</a:t>
            </a:fld>
            <a:endParaRPr lang="en-US"/>
          </a:p>
        </p:txBody>
      </p:sp>
      <p:sp>
        <p:nvSpPr>
          <p:cNvPr id="10" name="Slide Image Placeholder 9">
            <a:extLst>
              <a:ext uri="{FF2B5EF4-FFF2-40B4-BE49-F238E27FC236}">
                <a16:creationId xmlns:a16="http://schemas.microsoft.com/office/drawing/2014/main" id="{B080087F-9B63-4FCC-87C0-CC79C9FF5FED}"/>
              </a:ext>
            </a:extLst>
          </p:cNvPr>
          <p:cNvSpPr>
            <a:spLocks noGrp="1" noRot="1" noChangeAspect="1"/>
          </p:cNvSpPr>
          <p:nvPr>
            <p:ph type="sldImg"/>
          </p:nvPr>
        </p:nvSpPr>
        <p:spPr/>
      </p:sp>
      <p:sp>
        <p:nvSpPr>
          <p:cNvPr id="11" name="Notes Placeholder 10">
            <a:extLst>
              <a:ext uri="{FF2B5EF4-FFF2-40B4-BE49-F238E27FC236}">
                <a16:creationId xmlns:a16="http://schemas.microsoft.com/office/drawing/2014/main" id="{79EF5BC6-BB55-444F-AE42-1679207E5163}"/>
              </a:ext>
            </a:extLst>
          </p:cNvPr>
          <p:cNvSpPr>
            <a:spLocks noGrp="1"/>
          </p:cNvSpPr>
          <p:nvPr>
            <p:ph type="body" idx="1"/>
          </p:nvPr>
        </p:nvSpPr>
        <p:spPr>
          <a:xfrm>
            <a:off x="685800" y="4400550"/>
            <a:ext cx="5486400" cy="3600450"/>
          </a:xfrm>
          <a:prstGeom prst="rect">
            <a:avLst/>
          </a:prstGeom>
        </p:spPr>
        <p:txBody>
          <a:bodyPr/>
          <a:lstStyle/>
          <a:p>
            <a:endParaRPr lang="en-US"/>
          </a:p>
        </p:txBody>
      </p:sp>
      <p:sp>
        <p:nvSpPr>
          <p:cNvPr id="5" name="Header Placeholder 4">
            <a:extLst>
              <a:ext uri="{FF2B5EF4-FFF2-40B4-BE49-F238E27FC236}">
                <a16:creationId xmlns:a16="http://schemas.microsoft.com/office/drawing/2014/main" id="{29186FA5-7D91-4142-B389-05BC0ADD7EE6}"/>
              </a:ext>
            </a:extLst>
          </p:cNvPr>
          <p:cNvSpPr>
            <a:spLocks noGrp="1"/>
          </p:cNvSpPr>
          <p:nvPr>
            <p:ph type="hdr" sz="quarter" idx="13"/>
          </p:nvPr>
        </p:nvSpPr>
        <p:spPr>
          <a:xfrm>
            <a:off x="0" y="0"/>
            <a:ext cx="2971800" cy="458788"/>
          </a:xfrm>
          <a:prstGeom prst="rect">
            <a:avLst/>
          </a:prstGeom>
        </p:spPr>
        <p:txBody>
          <a:bodyPr/>
          <a:lstStyle/>
          <a:p>
            <a:r>
              <a:rPr lang="en-US"/>
              <a:t>[[HEADER]]</a:t>
            </a:r>
          </a:p>
        </p:txBody>
      </p:sp>
    </p:spTree>
    <p:extLst>
      <p:ext uri="{BB962C8B-B14F-4D97-AF65-F5344CB8AC3E}">
        <p14:creationId xmlns:p14="http://schemas.microsoft.com/office/powerpoint/2010/main" val="420040697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An NAS is file-level computer data storage that is connected via a TCP/IP Ethernet network.</a:t>
            </a:r>
          </a:p>
          <a:p>
            <a:r>
              <a:rPr lang="en-US" dirty="0"/>
              <a:t>To access data on a NAS, a UNC network path is needed.</a:t>
            </a:r>
          </a:p>
          <a:p>
            <a:r>
              <a:rPr lang="en-US" dirty="0"/>
              <a:t>An NAS uses the Server Message Block (SMB) network communication protocol.</a:t>
            </a:r>
          </a:p>
          <a:p>
            <a:r>
              <a:rPr lang="en-US" dirty="0"/>
              <a:t>An NAS hardware device or appliance might or might not be running a Windows Server OS, and it is effectively a Windows file server on the network.</a:t>
            </a:r>
          </a:p>
          <a:p>
            <a:r>
              <a:rPr lang="en-US" dirty="0"/>
              <a:t>Computers access an NAS device as if it was a Windows file share by using the UNC naming convention, such as </a:t>
            </a:r>
            <a:r>
              <a:rPr lang="en-US" b="1" dirty="0"/>
              <a:t>\\srv\share</a:t>
            </a:r>
            <a:r>
              <a:rPr lang="en-US" dirty="0"/>
              <a:t>.</a:t>
            </a:r>
          </a:p>
        </p:txBody>
      </p:sp>
      <p:sp>
        <p:nvSpPr>
          <p:cNvPr id="4" name="Slide Number Placeholder 3"/>
          <p:cNvSpPr>
            <a:spLocks noGrp="1"/>
          </p:cNvSpPr>
          <p:nvPr>
            <p:ph type="sldNum" sz="quarter" idx="10"/>
          </p:nvPr>
        </p:nvSpPr>
        <p:spPr/>
        <p:txBody>
          <a:bodyPr/>
          <a:lstStyle/>
          <a:p>
            <a:fld id="{2AC2F2DB-9EB8-4DD0-AFB0-72A4BB349691}" type="slidenum">
              <a:rPr lang="en-US" smtClean="0"/>
              <a:pPr/>
              <a:t>37</a:t>
            </a:fld>
            <a:endParaRPr lang="en-US" dirty="0"/>
          </a:p>
        </p:txBody>
      </p:sp>
      <p:sp>
        <p:nvSpPr>
          <p:cNvPr id="6" name="Slide Image Placeholder 5"/>
          <p:cNvSpPr>
            <a:spLocks noGrp="1" noRot="1" noChangeAspect="1"/>
          </p:cNvSpPr>
          <p:nvPr>
            <p:ph type="sldImg"/>
          </p:nvPr>
        </p:nvSpPr>
        <p:spPr>
          <a:xfrm>
            <a:off x="1258888" y="465138"/>
            <a:ext cx="4337050" cy="2439987"/>
          </a:xfrm>
        </p:spPr>
      </p:sp>
    </p:spTree>
    <p:extLst>
      <p:ext uri="{BB962C8B-B14F-4D97-AF65-F5344CB8AC3E}">
        <p14:creationId xmlns:p14="http://schemas.microsoft.com/office/powerpoint/2010/main" val="334709109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err="1"/>
              <a:t>iSCSI</a:t>
            </a:r>
            <a:r>
              <a:rPr lang="en-US" dirty="0"/>
              <a:t> encapsulates and transmits SCSI commands using TCP/IP over Ethernet. Unlike an NAS device, which accesses data via a UNC path, </a:t>
            </a:r>
            <a:r>
              <a:rPr lang="en-US" dirty="0" err="1"/>
              <a:t>iSCSI</a:t>
            </a:r>
            <a:r>
              <a:rPr lang="en-US" dirty="0"/>
              <a:t> can present one or more LUNs to computers that are bound to it.</a:t>
            </a:r>
          </a:p>
          <a:p>
            <a:r>
              <a:rPr lang="en-US" dirty="0"/>
              <a:t>The LUNs appear as local disk drives to the computers. Windows Server 2012 ships with an </a:t>
            </a:r>
            <a:r>
              <a:rPr lang="en-US" dirty="0" err="1"/>
              <a:t>iSCSI</a:t>
            </a:r>
            <a:r>
              <a:rPr lang="en-US" dirty="0"/>
              <a:t> target driver. When using </a:t>
            </a:r>
            <a:r>
              <a:rPr lang="en-US" dirty="0" err="1"/>
              <a:t>iSCSI</a:t>
            </a:r>
            <a:r>
              <a:rPr lang="en-US" dirty="0"/>
              <a:t>, it is important to enable Jumbo Ethernet frames, TCP Offloading, RSS scaling, and </a:t>
            </a:r>
            <a:r>
              <a:rPr lang="en-US" dirty="0" err="1"/>
              <a:t>NetDMA</a:t>
            </a:r>
            <a:r>
              <a:rPr lang="en-US" dirty="0"/>
              <a:t> features for Windows Server 2008 and Server 2012.</a:t>
            </a:r>
          </a:p>
        </p:txBody>
      </p:sp>
      <p:sp>
        <p:nvSpPr>
          <p:cNvPr id="4" name="Slide Number Placeholder 3"/>
          <p:cNvSpPr>
            <a:spLocks noGrp="1"/>
          </p:cNvSpPr>
          <p:nvPr>
            <p:ph type="sldNum" sz="quarter" idx="10"/>
          </p:nvPr>
        </p:nvSpPr>
        <p:spPr/>
        <p:txBody>
          <a:bodyPr/>
          <a:lstStyle/>
          <a:p>
            <a:fld id="{2AC2F2DB-9EB8-4DD0-AFB0-72A4BB349691}" type="slidenum">
              <a:rPr lang="en-US" smtClean="0"/>
              <a:pPr/>
              <a:t>38</a:t>
            </a:fld>
            <a:endParaRPr lang="en-US" dirty="0"/>
          </a:p>
        </p:txBody>
      </p:sp>
      <p:sp>
        <p:nvSpPr>
          <p:cNvPr id="6" name="Slide Image Placeholder 5"/>
          <p:cNvSpPr>
            <a:spLocks noGrp="1" noRot="1" noChangeAspect="1"/>
          </p:cNvSpPr>
          <p:nvPr>
            <p:ph type="sldImg"/>
          </p:nvPr>
        </p:nvSpPr>
        <p:spPr>
          <a:xfrm>
            <a:off x="1258888" y="465138"/>
            <a:ext cx="4337050" cy="2439987"/>
          </a:xfrm>
        </p:spPr>
      </p:sp>
      <p:sp>
        <p:nvSpPr>
          <p:cNvPr id="2" name="Rectangle 1"/>
          <p:cNvSpPr/>
          <p:nvPr/>
        </p:nvSpPr>
        <p:spPr>
          <a:xfrm>
            <a:off x="901700" y="4497644"/>
            <a:ext cx="5080000" cy="222564"/>
          </a:xfrm>
          <a:prstGeom prst="rect">
            <a:avLst/>
          </a:prstGeom>
          <a:solidFill>
            <a:srgbClr val="B7DEE8"/>
          </a:solidFill>
          <a:ln w="3175">
            <a:solidFill>
              <a:srgbClr val="385D8A"/>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100" dirty="0">
                <a:solidFill>
                  <a:srgbClr val="000000"/>
                </a:solidFill>
              </a:rPr>
              <a:t>For implementation details, see: </a:t>
            </a:r>
            <a:r>
              <a:rPr lang="en-US" sz="1100" dirty="0">
                <a:solidFill>
                  <a:srgbClr val="000000"/>
                </a:solidFill>
                <a:hlinkClick r:id="rId3"/>
              </a:rPr>
              <a:t>http://support.microsoft.com/kb/951037</a:t>
            </a:r>
            <a:r>
              <a:rPr lang="en-US" sz="1100" dirty="0">
                <a:solidFill>
                  <a:srgbClr val="000000"/>
                </a:solidFill>
              </a:rPr>
              <a:t> </a:t>
            </a:r>
            <a:endParaRPr lang="en-US" sz="1100" dirty="0">
              <a:solidFill>
                <a:srgbClr val="000000"/>
              </a:solidFill>
              <a:latin typeface="Calibri"/>
            </a:endParaRPr>
          </a:p>
        </p:txBody>
      </p:sp>
    </p:spTree>
    <p:extLst>
      <p:ext uri="{BB962C8B-B14F-4D97-AF65-F5344CB8AC3E}">
        <p14:creationId xmlns:p14="http://schemas.microsoft.com/office/powerpoint/2010/main" val="372504543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A SAN is a network of physical spindles that is managed by one or more controllers.</a:t>
            </a:r>
          </a:p>
          <a:p>
            <a:r>
              <a:rPr lang="en-US" dirty="0"/>
              <a:t>HBAs are physical cards that are installed on computers that need to access a SAN. HBAs access one or more SANs by using a </a:t>
            </a:r>
            <a:r>
              <a:rPr lang="en-US" dirty="0" err="1"/>
              <a:t>Fibre</a:t>
            </a:r>
            <a:r>
              <a:rPr lang="en-US" dirty="0"/>
              <a:t> Channel (FC) network, which uses fiber optic cables. Zero or more FC switches can be used to manage the network traffic between HBAs and SANs.</a:t>
            </a:r>
          </a:p>
          <a:p>
            <a:r>
              <a:rPr lang="en-US" dirty="0"/>
              <a:t>A SAN presents DAS LUNs to the HBAs, giving the computers the appearance of local physical disks.</a:t>
            </a:r>
          </a:p>
        </p:txBody>
      </p:sp>
      <p:sp>
        <p:nvSpPr>
          <p:cNvPr id="4" name="Slide Number Placeholder 3"/>
          <p:cNvSpPr>
            <a:spLocks noGrp="1"/>
          </p:cNvSpPr>
          <p:nvPr>
            <p:ph type="sldNum" sz="quarter" idx="10"/>
          </p:nvPr>
        </p:nvSpPr>
        <p:spPr/>
        <p:txBody>
          <a:bodyPr/>
          <a:lstStyle/>
          <a:p>
            <a:fld id="{2AC2F2DB-9EB8-4DD0-AFB0-72A4BB349691}" type="slidenum">
              <a:rPr lang="en-US" smtClean="0"/>
              <a:pPr/>
              <a:t>39</a:t>
            </a:fld>
            <a:endParaRPr lang="en-US" dirty="0"/>
          </a:p>
        </p:txBody>
      </p:sp>
      <p:sp>
        <p:nvSpPr>
          <p:cNvPr id="6" name="Slide Image Placeholder 5"/>
          <p:cNvSpPr>
            <a:spLocks noGrp="1" noRot="1" noChangeAspect="1"/>
          </p:cNvSpPr>
          <p:nvPr>
            <p:ph type="sldImg"/>
          </p:nvPr>
        </p:nvSpPr>
        <p:spPr>
          <a:xfrm>
            <a:off x="1258888" y="465138"/>
            <a:ext cx="4337050" cy="2439987"/>
          </a:xfrm>
        </p:spPr>
      </p:sp>
    </p:spTree>
    <p:extLst>
      <p:ext uri="{BB962C8B-B14F-4D97-AF65-F5344CB8AC3E}">
        <p14:creationId xmlns:p14="http://schemas.microsoft.com/office/powerpoint/2010/main" val="38663823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F475C4C8-7DEA-455A-9336-A4C7DB3AE516}" type="slidenum">
              <a:rPr lang="en-US" smtClean="0"/>
              <a:pPr/>
              <a:t>4</a:t>
            </a:fld>
            <a:endParaRPr lang="en-US"/>
          </a:p>
        </p:txBody>
      </p:sp>
      <p:sp>
        <p:nvSpPr>
          <p:cNvPr id="6" name="Date Placeholder 5">
            <a:extLst>
              <a:ext uri="{FF2B5EF4-FFF2-40B4-BE49-F238E27FC236}">
                <a16:creationId xmlns:a16="http://schemas.microsoft.com/office/drawing/2014/main" id="{B5F0A125-1411-481C-8C57-BA8508D6EF94}"/>
              </a:ext>
            </a:extLst>
          </p:cNvPr>
          <p:cNvSpPr>
            <a:spLocks noGrp="1"/>
          </p:cNvSpPr>
          <p:nvPr>
            <p:ph type="dt" idx="12"/>
          </p:nvPr>
        </p:nvSpPr>
        <p:spPr/>
        <p:txBody>
          <a:bodyPr/>
          <a:lstStyle/>
          <a:p>
            <a:fld id="{520EDEF9-34DC-43EF-A96E-E4BC67A143AE}" type="datetime1">
              <a:rPr lang="en-US" smtClean="0"/>
              <a:t>12/21/2018</a:t>
            </a:fld>
            <a:endParaRPr lang="en-US"/>
          </a:p>
        </p:txBody>
      </p:sp>
      <p:sp>
        <p:nvSpPr>
          <p:cNvPr id="10" name="Slide Image Placeholder 9">
            <a:extLst>
              <a:ext uri="{FF2B5EF4-FFF2-40B4-BE49-F238E27FC236}">
                <a16:creationId xmlns:a16="http://schemas.microsoft.com/office/drawing/2014/main" id="{E2E78E2F-5A11-492B-863A-333FCB8BF99A}"/>
              </a:ext>
            </a:extLst>
          </p:cNvPr>
          <p:cNvSpPr>
            <a:spLocks noGrp="1" noRot="1" noChangeAspect="1"/>
          </p:cNvSpPr>
          <p:nvPr>
            <p:ph type="sldImg"/>
          </p:nvPr>
        </p:nvSpPr>
        <p:spPr/>
      </p:sp>
      <p:sp>
        <p:nvSpPr>
          <p:cNvPr id="11" name="Notes Placeholder 10">
            <a:extLst>
              <a:ext uri="{FF2B5EF4-FFF2-40B4-BE49-F238E27FC236}">
                <a16:creationId xmlns:a16="http://schemas.microsoft.com/office/drawing/2014/main" id="{F562AF71-297A-4E14-905B-9BC87AF9311A}"/>
              </a:ext>
            </a:extLst>
          </p:cNvPr>
          <p:cNvSpPr>
            <a:spLocks noGrp="1"/>
          </p:cNvSpPr>
          <p:nvPr>
            <p:ph type="body" idx="1"/>
          </p:nvPr>
        </p:nvSpPr>
        <p:spPr>
          <a:xfrm>
            <a:off x="685800" y="4400550"/>
            <a:ext cx="5486400" cy="3600450"/>
          </a:xfrm>
          <a:prstGeom prst="rect">
            <a:avLst/>
          </a:prstGeom>
        </p:spPr>
        <p:txBody>
          <a:bodyPr/>
          <a:lstStyle/>
          <a:p>
            <a:endParaRPr lang="en-US"/>
          </a:p>
        </p:txBody>
      </p:sp>
      <p:sp>
        <p:nvSpPr>
          <p:cNvPr id="2" name="Header Placeholder 1">
            <a:extLst>
              <a:ext uri="{FF2B5EF4-FFF2-40B4-BE49-F238E27FC236}">
                <a16:creationId xmlns:a16="http://schemas.microsoft.com/office/drawing/2014/main" id="{EE816882-27D1-47C1-B2DF-390182831B42}"/>
              </a:ext>
            </a:extLst>
          </p:cNvPr>
          <p:cNvSpPr>
            <a:spLocks noGrp="1"/>
          </p:cNvSpPr>
          <p:nvPr>
            <p:ph type="hdr" sz="quarter" idx="13"/>
          </p:nvPr>
        </p:nvSpPr>
        <p:spPr>
          <a:xfrm>
            <a:off x="0" y="0"/>
            <a:ext cx="2971800" cy="458788"/>
          </a:xfrm>
          <a:prstGeom prst="rect">
            <a:avLst/>
          </a:prstGeom>
        </p:spPr>
        <p:txBody>
          <a:bodyPr/>
          <a:lstStyle/>
          <a:p>
            <a:r>
              <a:rPr lang="en-US"/>
              <a:t>[[HEADER]]</a:t>
            </a:r>
          </a:p>
        </p:txBody>
      </p:sp>
    </p:spTree>
    <p:extLst>
      <p:ext uri="{BB962C8B-B14F-4D97-AF65-F5344CB8AC3E}">
        <p14:creationId xmlns:p14="http://schemas.microsoft.com/office/powerpoint/2010/main" val="57920983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F475C4C8-7DEA-455A-9336-A4C7DB3AE516}" type="slidenum">
              <a:rPr lang="en-US" smtClean="0"/>
              <a:pPr/>
              <a:t>40</a:t>
            </a:fld>
            <a:endParaRPr lang="en-US"/>
          </a:p>
        </p:txBody>
      </p:sp>
      <p:sp>
        <p:nvSpPr>
          <p:cNvPr id="3" name="Date Placeholder 2">
            <a:extLst>
              <a:ext uri="{FF2B5EF4-FFF2-40B4-BE49-F238E27FC236}">
                <a16:creationId xmlns:a16="http://schemas.microsoft.com/office/drawing/2014/main" id="{3F5CF34F-AAAC-430A-B32E-0E692172CC07}"/>
              </a:ext>
            </a:extLst>
          </p:cNvPr>
          <p:cNvSpPr>
            <a:spLocks noGrp="1"/>
          </p:cNvSpPr>
          <p:nvPr>
            <p:ph type="dt" idx="12"/>
          </p:nvPr>
        </p:nvSpPr>
        <p:spPr/>
        <p:txBody>
          <a:bodyPr/>
          <a:lstStyle/>
          <a:p>
            <a:fld id="{592BAB5C-9CDE-47A0-89B0-1BD39C8B7942}" type="datetime1">
              <a:rPr lang="en-US" smtClean="0"/>
              <a:t>12/21/2018</a:t>
            </a:fld>
            <a:endParaRPr lang="en-US"/>
          </a:p>
        </p:txBody>
      </p:sp>
      <p:sp>
        <p:nvSpPr>
          <p:cNvPr id="8" name="Slide Image Placeholder 7">
            <a:extLst>
              <a:ext uri="{FF2B5EF4-FFF2-40B4-BE49-F238E27FC236}">
                <a16:creationId xmlns:a16="http://schemas.microsoft.com/office/drawing/2014/main" id="{654651DE-103E-4094-B964-7B0DFE8C6CAE}"/>
              </a:ext>
            </a:extLst>
          </p:cNvPr>
          <p:cNvSpPr>
            <a:spLocks noGrp="1" noRot="1" noChangeAspect="1"/>
          </p:cNvSpPr>
          <p:nvPr>
            <p:ph type="sldImg"/>
          </p:nvPr>
        </p:nvSpPr>
        <p:spPr/>
      </p:sp>
      <p:sp>
        <p:nvSpPr>
          <p:cNvPr id="9" name="Notes Placeholder 8">
            <a:extLst>
              <a:ext uri="{FF2B5EF4-FFF2-40B4-BE49-F238E27FC236}">
                <a16:creationId xmlns:a16="http://schemas.microsoft.com/office/drawing/2014/main" id="{C3520F82-A4D0-447A-A8E5-3467A10ECFD1}"/>
              </a:ext>
            </a:extLst>
          </p:cNvPr>
          <p:cNvSpPr>
            <a:spLocks noGrp="1"/>
          </p:cNvSpPr>
          <p:nvPr>
            <p:ph type="body" idx="1"/>
          </p:nvPr>
        </p:nvSpPr>
        <p:spPr>
          <a:xfrm>
            <a:off x="685800" y="4400550"/>
            <a:ext cx="5486400" cy="3600450"/>
          </a:xfrm>
          <a:prstGeom prst="rect">
            <a:avLst/>
          </a:prstGeom>
        </p:spPr>
        <p:txBody>
          <a:bodyPr/>
          <a:lstStyle/>
          <a:p>
            <a:endParaRPr lang="en-US"/>
          </a:p>
        </p:txBody>
      </p:sp>
      <p:sp>
        <p:nvSpPr>
          <p:cNvPr id="5" name="Header Placeholder 4">
            <a:extLst>
              <a:ext uri="{FF2B5EF4-FFF2-40B4-BE49-F238E27FC236}">
                <a16:creationId xmlns:a16="http://schemas.microsoft.com/office/drawing/2014/main" id="{8EE692BC-11D2-4F9E-8DF7-B5F3979836BF}"/>
              </a:ext>
            </a:extLst>
          </p:cNvPr>
          <p:cNvSpPr>
            <a:spLocks noGrp="1"/>
          </p:cNvSpPr>
          <p:nvPr>
            <p:ph type="hdr" sz="quarter" idx="13"/>
          </p:nvPr>
        </p:nvSpPr>
        <p:spPr>
          <a:xfrm>
            <a:off x="0" y="0"/>
            <a:ext cx="2971800" cy="458788"/>
          </a:xfrm>
          <a:prstGeom prst="rect">
            <a:avLst/>
          </a:prstGeom>
        </p:spPr>
        <p:txBody>
          <a:bodyPr/>
          <a:lstStyle/>
          <a:p>
            <a:r>
              <a:rPr lang="en-US"/>
              <a:t>[[HEADER]]</a:t>
            </a:r>
          </a:p>
        </p:txBody>
      </p:sp>
    </p:spTree>
    <p:extLst>
      <p:ext uri="{BB962C8B-B14F-4D97-AF65-F5344CB8AC3E}">
        <p14:creationId xmlns:p14="http://schemas.microsoft.com/office/powerpoint/2010/main" val="81073879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F475C4C8-7DEA-455A-9336-A4C7DB3AE516}" type="slidenum">
              <a:rPr lang="en-US" smtClean="0"/>
              <a:pPr/>
              <a:t>41</a:t>
            </a:fld>
            <a:endParaRPr lang="en-US"/>
          </a:p>
        </p:txBody>
      </p:sp>
      <p:sp>
        <p:nvSpPr>
          <p:cNvPr id="3" name="Date Placeholder 2">
            <a:extLst>
              <a:ext uri="{FF2B5EF4-FFF2-40B4-BE49-F238E27FC236}">
                <a16:creationId xmlns:a16="http://schemas.microsoft.com/office/drawing/2014/main" id="{1A0B76F9-3F92-4745-AA72-2039D73104F8}"/>
              </a:ext>
            </a:extLst>
          </p:cNvPr>
          <p:cNvSpPr>
            <a:spLocks noGrp="1"/>
          </p:cNvSpPr>
          <p:nvPr>
            <p:ph type="dt" idx="12"/>
          </p:nvPr>
        </p:nvSpPr>
        <p:spPr/>
        <p:txBody>
          <a:bodyPr/>
          <a:lstStyle/>
          <a:p>
            <a:fld id="{98343A3E-C65B-474B-B284-72A2415C99C0}" type="datetime1">
              <a:rPr lang="en-US" smtClean="0"/>
              <a:t>12/21/2018</a:t>
            </a:fld>
            <a:endParaRPr lang="en-US"/>
          </a:p>
        </p:txBody>
      </p:sp>
      <p:sp>
        <p:nvSpPr>
          <p:cNvPr id="10" name="Slide Image Placeholder 9">
            <a:extLst>
              <a:ext uri="{FF2B5EF4-FFF2-40B4-BE49-F238E27FC236}">
                <a16:creationId xmlns:a16="http://schemas.microsoft.com/office/drawing/2014/main" id="{B080087F-9B63-4FCC-87C0-CC79C9FF5FED}"/>
              </a:ext>
            </a:extLst>
          </p:cNvPr>
          <p:cNvSpPr>
            <a:spLocks noGrp="1" noRot="1" noChangeAspect="1"/>
          </p:cNvSpPr>
          <p:nvPr>
            <p:ph type="sldImg"/>
          </p:nvPr>
        </p:nvSpPr>
        <p:spPr/>
      </p:sp>
      <p:sp>
        <p:nvSpPr>
          <p:cNvPr id="11" name="Notes Placeholder 10">
            <a:extLst>
              <a:ext uri="{FF2B5EF4-FFF2-40B4-BE49-F238E27FC236}">
                <a16:creationId xmlns:a16="http://schemas.microsoft.com/office/drawing/2014/main" id="{79EF5BC6-BB55-444F-AE42-1679207E5163}"/>
              </a:ext>
            </a:extLst>
          </p:cNvPr>
          <p:cNvSpPr>
            <a:spLocks noGrp="1"/>
          </p:cNvSpPr>
          <p:nvPr>
            <p:ph type="body" idx="1"/>
          </p:nvPr>
        </p:nvSpPr>
        <p:spPr>
          <a:xfrm>
            <a:off x="685800" y="4400550"/>
            <a:ext cx="5486400" cy="3600450"/>
          </a:xfrm>
          <a:prstGeom prst="rect">
            <a:avLst/>
          </a:prstGeom>
        </p:spPr>
        <p:txBody>
          <a:bodyPr/>
          <a:lstStyle/>
          <a:p>
            <a:endParaRPr lang="en-US"/>
          </a:p>
        </p:txBody>
      </p:sp>
      <p:sp>
        <p:nvSpPr>
          <p:cNvPr id="5" name="Header Placeholder 4">
            <a:extLst>
              <a:ext uri="{FF2B5EF4-FFF2-40B4-BE49-F238E27FC236}">
                <a16:creationId xmlns:a16="http://schemas.microsoft.com/office/drawing/2014/main" id="{29186FA5-7D91-4142-B389-05BC0ADD7EE6}"/>
              </a:ext>
            </a:extLst>
          </p:cNvPr>
          <p:cNvSpPr>
            <a:spLocks noGrp="1"/>
          </p:cNvSpPr>
          <p:nvPr>
            <p:ph type="hdr" sz="quarter" idx="13"/>
          </p:nvPr>
        </p:nvSpPr>
        <p:spPr>
          <a:xfrm>
            <a:off x="0" y="0"/>
            <a:ext cx="2971800" cy="458788"/>
          </a:xfrm>
          <a:prstGeom prst="rect">
            <a:avLst/>
          </a:prstGeom>
        </p:spPr>
        <p:txBody>
          <a:bodyPr/>
          <a:lstStyle/>
          <a:p>
            <a:r>
              <a:rPr lang="en-US"/>
              <a:t>[[HEADER]]</a:t>
            </a:r>
          </a:p>
        </p:txBody>
      </p:sp>
    </p:spTree>
    <p:extLst>
      <p:ext uri="{BB962C8B-B14F-4D97-AF65-F5344CB8AC3E}">
        <p14:creationId xmlns:p14="http://schemas.microsoft.com/office/powerpoint/2010/main" val="413232837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A physical disk is represented to Windows and Windows Server as a LUN. Physical disks are shown in the left pane of Disk Manager (see the screenshot in the slide). Multiple logical disks can be on a single physical disk, and a logical disk can be stripped across multiple physical disks.</a:t>
            </a:r>
          </a:p>
        </p:txBody>
      </p:sp>
      <p:sp>
        <p:nvSpPr>
          <p:cNvPr id="4" name="Slide Number Placeholder 3"/>
          <p:cNvSpPr>
            <a:spLocks noGrp="1"/>
          </p:cNvSpPr>
          <p:nvPr>
            <p:ph type="sldNum" sz="quarter" idx="10"/>
          </p:nvPr>
        </p:nvSpPr>
        <p:spPr/>
        <p:txBody>
          <a:bodyPr/>
          <a:lstStyle/>
          <a:p>
            <a:fld id="{2AC2F2DB-9EB8-4DD0-AFB0-72A4BB349691}" type="slidenum">
              <a:rPr lang="en-US" smtClean="0"/>
              <a:pPr/>
              <a:t>42</a:t>
            </a:fld>
            <a:endParaRPr lang="en-US" dirty="0"/>
          </a:p>
        </p:txBody>
      </p:sp>
      <p:sp>
        <p:nvSpPr>
          <p:cNvPr id="6" name="Slide Image Placeholder 5"/>
          <p:cNvSpPr>
            <a:spLocks noGrp="1" noRot="1" noChangeAspect="1"/>
          </p:cNvSpPr>
          <p:nvPr>
            <p:ph type="sldImg"/>
          </p:nvPr>
        </p:nvSpPr>
        <p:spPr>
          <a:xfrm>
            <a:off x="1258888" y="465138"/>
            <a:ext cx="4337050" cy="2439987"/>
          </a:xfrm>
        </p:spPr>
      </p:sp>
    </p:spTree>
    <p:extLst>
      <p:ext uri="{BB962C8B-B14F-4D97-AF65-F5344CB8AC3E}">
        <p14:creationId xmlns:p14="http://schemas.microsoft.com/office/powerpoint/2010/main" val="118456657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A physical disk is represented to Windows and Windows Server as a LUN. Physical disks are shown in the left pane of Disk Manager (see the screenshot in the slide). Multiple logical disks can be on a single physical disk, and a logical disk can be stripped across multiple physical disks.</a:t>
            </a:r>
          </a:p>
        </p:txBody>
      </p:sp>
      <p:sp>
        <p:nvSpPr>
          <p:cNvPr id="4" name="Slide Number Placeholder 3"/>
          <p:cNvSpPr>
            <a:spLocks noGrp="1"/>
          </p:cNvSpPr>
          <p:nvPr>
            <p:ph type="sldNum" sz="quarter" idx="10"/>
          </p:nvPr>
        </p:nvSpPr>
        <p:spPr/>
        <p:txBody>
          <a:bodyPr/>
          <a:lstStyle/>
          <a:p>
            <a:fld id="{2AC2F2DB-9EB8-4DD0-AFB0-72A4BB349691}" type="slidenum">
              <a:rPr lang="en-US" smtClean="0"/>
              <a:pPr/>
              <a:t>43</a:t>
            </a:fld>
            <a:endParaRPr lang="en-US" dirty="0"/>
          </a:p>
        </p:txBody>
      </p:sp>
      <p:sp>
        <p:nvSpPr>
          <p:cNvPr id="6" name="Slide Image Placeholder 5"/>
          <p:cNvSpPr>
            <a:spLocks noGrp="1" noRot="1" noChangeAspect="1"/>
          </p:cNvSpPr>
          <p:nvPr>
            <p:ph type="sldImg"/>
          </p:nvPr>
        </p:nvSpPr>
        <p:spPr>
          <a:xfrm>
            <a:off x="1258888" y="465138"/>
            <a:ext cx="4337050" cy="2439987"/>
          </a:xfrm>
        </p:spPr>
      </p:sp>
    </p:spTree>
    <p:extLst>
      <p:ext uri="{BB962C8B-B14F-4D97-AF65-F5344CB8AC3E}">
        <p14:creationId xmlns:p14="http://schemas.microsoft.com/office/powerpoint/2010/main" val="62048791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It is important to understand what the performance of modern interconnect technologies are, so that as we contemplate how many I/O Operations Per Second (IOPS) a server would need to service a particular Logical Unit Number (LUN), we have a rough idea of how many hard drives an interface can handle.</a:t>
            </a:r>
          </a:p>
          <a:p>
            <a:endParaRPr lang="en-US" dirty="0"/>
          </a:p>
          <a:p>
            <a:r>
              <a:rPr lang="en-US" dirty="0"/>
              <a:t>To get Gigabits per second into Megabytes notation, we need to divide bits by 8 to get an MB/sec notation. Therefore, 1Gbps is (1,024,000,000 bits/8), 2Gbps is (2,048,000,000 bits/8), 4Gbps is (4,096,000,000 bits/8), 8Gbps is (8,192,000,000 bits/8), and 10Gbps is (10,485,760,000 bits/8).</a:t>
            </a:r>
          </a:p>
          <a:p>
            <a:endParaRPr lang="en-US" sz="1600" dirty="0">
              <a:hlinkClick r:id=""/>
            </a:endParaRPr>
          </a:p>
          <a:p>
            <a:r>
              <a:rPr lang="en-US" sz="1600" dirty="0">
                <a:hlinkClick r:id=""/>
              </a:rPr>
              <a:t>http://en.wikipedia.org/wiki/IOPS</a:t>
            </a:r>
            <a:r>
              <a:rPr lang="en-US" sz="1600" dirty="0"/>
              <a:t> </a:t>
            </a:r>
          </a:p>
          <a:p>
            <a:r>
              <a:rPr lang="en-US" sz="1800" b="1" dirty="0">
                <a:solidFill>
                  <a:schemeClr val="tx1"/>
                </a:solidFill>
              </a:rPr>
              <a:t>*</a:t>
            </a:r>
            <a:r>
              <a:rPr lang="en-US" sz="1800" dirty="0"/>
              <a:t>Signaling overhead, bandwidth sharing, and other topology factors may lower the actual true output, so these are expressed as the theoretical maximum</a:t>
            </a:r>
          </a:p>
          <a:p>
            <a:endParaRPr lang="en-US" dirty="0"/>
          </a:p>
        </p:txBody>
      </p:sp>
      <p:sp>
        <p:nvSpPr>
          <p:cNvPr id="4" name="Slide Number Placeholder 3"/>
          <p:cNvSpPr>
            <a:spLocks noGrp="1"/>
          </p:cNvSpPr>
          <p:nvPr>
            <p:ph type="sldNum" sz="quarter" idx="10"/>
          </p:nvPr>
        </p:nvSpPr>
        <p:spPr/>
        <p:txBody>
          <a:bodyPr/>
          <a:lstStyle/>
          <a:p>
            <a:fld id="{0C692A3B-7B47-4B06-AF04-F43603EA9377}" type="slidenum">
              <a:rPr lang="en-US" smtClean="0"/>
              <a:pPr/>
              <a:t>44</a:t>
            </a:fld>
            <a:endParaRPr lang="en-US"/>
          </a:p>
        </p:txBody>
      </p:sp>
      <p:sp>
        <p:nvSpPr>
          <p:cNvPr id="6" name="Slide Image Placeholder 5"/>
          <p:cNvSpPr>
            <a:spLocks noGrp="1" noRot="1" noChangeAspect="1"/>
          </p:cNvSpPr>
          <p:nvPr>
            <p:ph type="sldImg"/>
          </p:nvPr>
        </p:nvSpPr>
        <p:spPr>
          <a:xfrm>
            <a:off x="1258888" y="465138"/>
            <a:ext cx="4337050" cy="2439987"/>
          </a:xfrm>
        </p:spPr>
      </p:sp>
    </p:spTree>
    <p:extLst>
      <p:ext uri="{BB962C8B-B14F-4D97-AF65-F5344CB8AC3E}">
        <p14:creationId xmlns:p14="http://schemas.microsoft.com/office/powerpoint/2010/main" val="229021468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a:spcAft>
                <a:spcPts val="300"/>
              </a:spcAft>
            </a:pPr>
            <a:r>
              <a:rPr lang="en-US" dirty="0">
                <a:ea typeface="Calibri"/>
              </a:rPr>
              <a:t>What this slide is trying to communicate is that there are multiple levels and devices typically involved in getting data to and from a storage device. In its simplest form there is the hard drive latency itself, and the disk controller which must process the Redundant Array of Independent Disks (RAID) overhead when there are multiple hard drives involved.</a:t>
            </a:r>
          </a:p>
          <a:p>
            <a:pPr>
              <a:spcAft>
                <a:spcPts val="300"/>
              </a:spcAft>
            </a:pPr>
            <a:r>
              <a:rPr lang="en-US" dirty="0">
                <a:ea typeface="Calibri"/>
              </a:rPr>
              <a:t>In remote storage scenarios, such as a Network Attached Storage (NAS) or a Storage Area Network (SAN):</a:t>
            </a:r>
          </a:p>
          <a:p>
            <a:pPr marL="171450" marR="0" lvl="0" indent="-171450">
              <a:spcAft>
                <a:spcPts val="300"/>
              </a:spcAft>
              <a:buFont typeface="Arial" pitchFamily="34" charset="0"/>
              <a:buChar char="•"/>
            </a:pPr>
            <a:r>
              <a:rPr lang="en-US" dirty="0">
                <a:ea typeface="Calibri"/>
              </a:rPr>
              <a:t>The number of intermediate devices increases to include a Host Bus Adapter (HBA)-controller in the server, fiber optic switches</a:t>
            </a:r>
          </a:p>
          <a:p>
            <a:pPr marL="171450" marR="0" lvl="0" indent="-171450">
              <a:spcAft>
                <a:spcPts val="300"/>
              </a:spcAft>
              <a:buFont typeface="Arial" pitchFamily="34" charset="0"/>
              <a:buChar char="•"/>
            </a:pPr>
            <a:r>
              <a:rPr lang="en-US" dirty="0">
                <a:ea typeface="Calibri"/>
              </a:rPr>
              <a:t>The communication ports in the storage device called fiber adapter ports (think of an HBA for the device), the cache in the storage device</a:t>
            </a:r>
          </a:p>
          <a:p>
            <a:pPr marL="171450" marR="0" lvl="0" indent="-171450">
              <a:spcAft>
                <a:spcPts val="300"/>
              </a:spcAft>
              <a:buFont typeface="Arial" pitchFamily="34" charset="0"/>
              <a:buChar char="•"/>
            </a:pPr>
            <a:r>
              <a:rPr lang="en-US" dirty="0">
                <a:ea typeface="Calibri"/>
              </a:rPr>
              <a:t>The collection of hard drives typically chained together in a RAID format of some kind typically called a RAID group as a collection of hard drives virtually chained together in the back-end of the storage device</a:t>
            </a:r>
          </a:p>
          <a:p>
            <a:pPr>
              <a:spcAft>
                <a:spcPts val="300"/>
              </a:spcAft>
            </a:pPr>
            <a:r>
              <a:rPr lang="en-US" dirty="0">
                <a:ea typeface="Calibri"/>
              </a:rPr>
              <a:t>Hardware components on this kind of scenario usually include:</a:t>
            </a:r>
          </a:p>
          <a:p>
            <a:pPr marL="171450" marR="0" lvl="0" indent="-171450">
              <a:spcAft>
                <a:spcPts val="300"/>
              </a:spcAft>
              <a:buFont typeface="Arial" pitchFamily="34" charset="0"/>
              <a:buChar char="•"/>
            </a:pPr>
            <a:r>
              <a:rPr lang="en-US" dirty="0">
                <a:ea typeface="Calibri"/>
              </a:rPr>
              <a:t>HBA adapters in the server</a:t>
            </a:r>
          </a:p>
          <a:p>
            <a:pPr marL="171450" marR="0" lvl="0" indent="-171450">
              <a:spcAft>
                <a:spcPts val="300"/>
              </a:spcAft>
              <a:buFont typeface="Arial" pitchFamily="34" charset="0"/>
              <a:buChar char="•"/>
            </a:pPr>
            <a:r>
              <a:rPr lang="en-US" dirty="0">
                <a:ea typeface="Calibri"/>
              </a:rPr>
              <a:t>Fiber channel switches</a:t>
            </a:r>
          </a:p>
          <a:p>
            <a:pPr marL="171450" marR="0" lvl="0" indent="-171450">
              <a:spcAft>
                <a:spcPts val="300"/>
              </a:spcAft>
              <a:buFont typeface="Arial" pitchFamily="34" charset="0"/>
              <a:buChar char="•"/>
            </a:pPr>
            <a:r>
              <a:rPr lang="en-US" dirty="0">
                <a:ea typeface="Calibri"/>
              </a:rPr>
              <a:t>Inter-switch links</a:t>
            </a:r>
          </a:p>
          <a:p>
            <a:pPr marL="171450" marR="0" lvl="0" indent="-171450">
              <a:spcAft>
                <a:spcPts val="300"/>
              </a:spcAft>
              <a:buFont typeface="Arial" pitchFamily="34" charset="0"/>
              <a:buChar char="•"/>
            </a:pPr>
            <a:r>
              <a:rPr lang="en-US" dirty="0">
                <a:ea typeface="Calibri"/>
              </a:rPr>
              <a:t>Front-side adapters</a:t>
            </a:r>
          </a:p>
          <a:p>
            <a:pPr marL="171450" marR="0" lvl="0" indent="-171450">
              <a:spcAft>
                <a:spcPts val="300"/>
              </a:spcAft>
              <a:buFont typeface="Arial" pitchFamily="34" charset="0"/>
              <a:buChar char="•"/>
            </a:pPr>
            <a:r>
              <a:rPr lang="en-US" dirty="0">
                <a:ea typeface="Calibri"/>
              </a:rPr>
              <a:t>A disk array cache</a:t>
            </a:r>
          </a:p>
          <a:p>
            <a:pPr marL="171450" marR="0" lvl="0" indent="-171450">
              <a:spcAft>
                <a:spcPts val="300"/>
              </a:spcAft>
              <a:buFont typeface="Arial" pitchFamily="34" charset="0"/>
              <a:buChar char="•"/>
            </a:pPr>
            <a:r>
              <a:rPr lang="en-US" dirty="0">
                <a:ea typeface="Calibri"/>
              </a:rPr>
              <a:t>Processors, RAM, and disk controllers</a:t>
            </a:r>
          </a:p>
          <a:p>
            <a:pPr marL="171450" marR="0" lvl="0" indent="-171450">
              <a:spcAft>
                <a:spcPts val="300"/>
              </a:spcAft>
              <a:buFont typeface="Arial" pitchFamily="34" charset="0"/>
              <a:buChar char="•"/>
            </a:pPr>
            <a:r>
              <a:rPr lang="en-US" dirty="0">
                <a:ea typeface="Calibri"/>
              </a:rPr>
              <a:t>Disk drive media to include different kinds of hard drives</a:t>
            </a:r>
          </a:p>
          <a:p>
            <a:pPr>
              <a:spcAft>
                <a:spcPts val="300"/>
              </a:spcAft>
            </a:pPr>
            <a:r>
              <a:rPr lang="en-US" dirty="0">
                <a:ea typeface="Calibri"/>
              </a:rPr>
              <a:t>In addition, there are layers of software on this path, including various drivers, firmware, and APIs. This is just a long form way to say that all of these software and hardware components in the I/O path has the potential to significantly alter the performance characteristics of a LUN presented from the remote storage device like an Internet Small Computer System Interface (</a:t>
            </a:r>
            <a:r>
              <a:rPr lang="en-US" dirty="0" err="1">
                <a:ea typeface="Calibri"/>
              </a:rPr>
              <a:t>iSCSI</a:t>
            </a:r>
            <a:r>
              <a:rPr lang="en-US" dirty="0">
                <a:ea typeface="Calibri"/>
              </a:rPr>
              <a:t>), NAS, or SAN.</a:t>
            </a:r>
          </a:p>
        </p:txBody>
      </p:sp>
      <p:sp>
        <p:nvSpPr>
          <p:cNvPr id="4" name="Slide Number Placeholder 3"/>
          <p:cNvSpPr>
            <a:spLocks noGrp="1"/>
          </p:cNvSpPr>
          <p:nvPr>
            <p:ph type="sldNum" sz="quarter" idx="10"/>
          </p:nvPr>
        </p:nvSpPr>
        <p:spPr/>
        <p:txBody>
          <a:bodyPr/>
          <a:lstStyle/>
          <a:p>
            <a:fld id="{AA511CFC-B157-44EC-9F8F-F4FB20FD2A40}" type="slidenum">
              <a:rPr lang="en-US" smtClean="0"/>
              <a:pPr/>
              <a:t>45</a:t>
            </a:fld>
            <a:endParaRPr lang="en-US"/>
          </a:p>
        </p:txBody>
      </p:sp>
      <p:sp>
        <p:nvSpPr>
          <p:cNvPr id="6" name="Slide Image Placeholder 5"/>
          <p:cNvSpPr>
            <a:spLocks noGrp="1" noRot="1" noChangeAspect="1"/>
          </p:cNvSpPr>
          <p:nvPr>
            <p:ph type="sldImg"/>
          </p:nvPr>
        </p:nvSpPr>
        <p:spPr>
          <a:xfrm>
            <a:off x="1258888" y="465138"/>
            <a:ext cx="4337050" cy="2439987"/>
          </a:xfrm>
        </p:spPr>
      </p:sp>
    </p:spTree>
    <p:extLst>
      <p:ext uri="{BB962C8B-B14F-4D97-AF65-F5344CB8AC3E}">
        <p14:creationId xmlns:p14="http://schemas.microsoft.com/office/powerpoint/2010/main" val="243342559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8888" y="465138"/>
            <a:ext cx="4337050" cy="2439987"/>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9920E16-7E2D-4061-8759-5F8497A7A433}" type="slidenum">
              <a:rPr lang="en-US" smtClean="0"/>
              <a:pPr/>
              <a:t>46</a:t>
            </a:fld>
            <a:endParaRPr lang="en-US" dirty="0"/>
          </a:p>
        </p:txBody>
      </p:sp>
    </p:spTree>
    <p:extLst>
      <p:ext uri="{BB962C8B-B14F-4D97-AF65-F5344CB8AC3E}">
        <p14:creationId xmlns:p14="http://schemas.microsoft.com/office/powerpoint/2010/main" val="218846687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Now that SAN technology has arrived, Windows Server administrators can share spindles across multiple servers, allowing all of the spindles to be used (so they are less likely to be idle) and maximizing the monetary investment in hardware. If the shared spindles become performance saturated, this can affect all of the servers with a LUN attached to the same spindles being shared.</a:t>
            </a:r>
          </a:p>
        </p:txBody>
      </p:sp>
      <p:sp>
        <p:nvSpPr>
          <p:cNvPr id="4" name="Slide Number Placeholder 3"/>
          <p:cNvSpPr>
            <a:spLocks noGrp="1"/>
          </p:cNvSpPr>
          <p:nvPr>
            <p:ph type="sldNum" sz="quarter" idx="10"/>
          </p:nvPr>
        </p:nvSpPr>
        <p:spPr/>
        <p:txBody>
          <a:bodyPr/>
          <a:lstStyle/>
          <a:p>
            <a:fld id="{2AC2F2DB-9EB8-4DD0-AFB0-72A4BB349691}" type="slidenum">
              <a:rPr lang="en-US" smtClean="0"/>
              <a:pPr/>
              <a:t>47</a:t>
            </a:fld>
            <a:endParaRPr lang="en-US" dirty="0"/>
          </a:p>
        </p:txBody>
      </p:sp>
      <p:sp>
        <p:nvSpPr>
          <p:cNvPr id="6" name="Slide Image Placeholder 5"/>
          <p:cNvSpPr>
            <a:spLocks noGrp="1" noRot="1" noChangeAspect="1"/>
          </p:cNvSpPr>
          <p:nvPr>
            <p:ph type="sldImg"/>
          </p:nvPr>
        </p:nvSpPr>
        <p:spPr>
          <a:xfrm>
            <a:off x="1258888" y="465138"/>
            <a:ext cx="4337050" cy="2439987"/>
          </a:xfrm>
        </p:spPr>
      </p:sp>
    </p:spTree>
    <p:extLst>
      <p:ext uri="{BB962C8B-B14F-4D97-AF65-F5344CB8AC3E}">
        <p14:creationId xmlns:p14="http://schemas.microsoft.com/office/powerpoint/2010/main" val="120014368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A storage array or JBOD is a direct attached storage that is very close in physical proximity to the physical server. The server might see each spindle as an individual disk, or the hardware controller might consolidate the spindles into one or more LUNs.</a:t>
            </a:r>
          </a:p>
          <a:p>
            <a:r>
              <a:rPr lang="en-US" dirty="0"/>
              <a:t>This is usually accomplished by taking </a:t>
            </a:r>
            <a:r>
              <a:rPr lang="en-US" i="1" dirty="0"/>
              <a:t>chunks</a:t>
            </a:r>
            <a:r>
              <a:rPr lang="en-US" dirty="0"/>
              <a:t> of a specific hard drive’s total storage space (such as previously discussed a quarter of a 1 TB hard drive), then taking multiple chunks from multiple different hard drives to create a virtual hard drive. This is usually called a RAID group, but terms like a </a:t>
            </a:r>
            <a:r>
              <a:rPr lang="en-US" dirty="0" err="1"/>
              <a:t>MetaLUN</a:t>
            </a:r>
            <a:r>
              <a:rPr lang="en-US" dirty="0"/>
              <a:t> (EMC), </a:t>
            </a:r>
            <a:r>
              <a:rPr lang="en-US" dirty="0" err="1"/>
              <a:t>vRAID</a:t>
            </a:r>
            <a:r>
              <a:rPr lang="en-US" dirty="0"/>
              <a:t> (HP), etc. can also be in the description depending on the storage vendor and their terminology.</a:t>
            </a:r>
          </a:p>
        </p:txBody>
      </p:sp>
      <p:sp>
        <p:nvSpPr>
          <p:cNvPr id="4" name="Slide Number Placeholder 3"/>
          <p:cNvSpPr>
            <a:spLocks noGrp="1"/>
          </p:cNvSpPr>
          <p:nvPr>
            <p:ph type="sldNum" sz="quarter" idx="10"/>
          </p:nvPr>
        </p:nvSpPr>
        <p:spPr/>
        <p:txBody>
          <a:bodyPr/>
          <a:lstStyle/>
          <a:p>
            <a:fld id="{2AC2F2DB-9EB8-4DD0-AFB0-72A4BB349691}" type="slidenum">
              <a:rPr lang="en-US" smtClean="0"/>
              <a:pPr/>
              <a:t>48</a:t>
            </a:fld>
            <a:endParaRPr lang="en-US" dirty="0"/>
          </a:p>
        </p:txBody>
      </p:sp>
      <p:sp>
        <p:nvSpPr>
          <p:cNvPr id="6" name="Slide Image Placeholder 5"/>
          <p:cNvSpPr>
            <a:spLocks noGrp="1" noRot="1" noChangeAspect="1"/>
          </p:cNvSpPr>
          <p:nvPr>
            <p:ph type="sldImg"/>
          </p:nvPr>
        </p:nvSpPr>
        <p:spPr>
          <a:xfrm>
            <a:off x="1258888" y="465138"/>
            <a:ext cx="4337050" cy="2439987"/>
          </a:xfrm>
        </p:spPr>
      </p:sp>
    </p:spTree>
    <p:extLst>
      <p:ext uri="{BB962C8B-B14F-4D97-AF65-F5344CB8AC3E}">
        <p14:creationId xmlns:p14="http://schemas.microsoft.com/office/powerpoint/2010/main" val="214292099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F475C4C8-7DEA-455A-9336-A4C7DB3AE516}" type="slidenum">
              <a:rPr lang="en-US" smtClean="0"/>
              <a:pPr/>
              <a:t>49</a:t>
            </a:fld>
            <a:endParaRPr lang="en-US"/>
          </a:p>
        </p:txBody>
      </p:sp>
      <p:sp>
        <p:nvSpPr>
          <p:cNvPr id="3" name="Date Placeholder 2">
            <a:extLst>
              <a:ext uri="{FF2B5EF4-FFF2-40B4-BE49-F238E27FC236}">
                <a16:creationId xmlns:a16="http://schemas.microsoft.com/office/drawing/2014/main" id="{3F5CF34F-AAAC-430A-B32E-0E692172CC07}"/>
              </a:ext>
            </a:extLst>
          </p:cNvPr>
          <p:cNvSpPr>
            <a:spLocks noGrp="1"/>
          </p:cNvSpPr>
          <p:nvPr>
            <p:ph type="dt" idx="12"/>
          </p:nvPr>
        </p:nvSpPr>
        <p:spPr/>
        <p:txBody>
          <a:bodyPr/>
          <a:lstStyle/>
          <a:p>
            <a:fld id="{592BAB5C-9CDE-47A0-89B0-1BD39C8B7942}" type="datetime1">
              <a:rPr lang="en-US" smtClean="0"/>
              <a:t>12/21/2018</a:t>
            </a:fld>
            <a:endParaRPr lang="en-US"/>
          </a:p>
        </p:txBody>
      </p:sp>
      <p:sp>
        <p:nvSpPr>
          <p:cNvPr id="8" name="Slide Image Placeholder 7">
            <a:extLst>
              <a:ext uri="{FF2B5EF4-FFF2-40B4-BE49-F238E27FC236}">
                <a16:creationId xmlns:a16="http://schemas.microsoft.com/office/drawing/2014/main" id="{654651DE-103E-4094-B964-7B0DFE8C6CAE}"/>
              </a:ext>
            </a:extLst>
          </p:cNvPr>
          <p:cNvSpPr>
            <a:spLocks noGrp="1" noRot="1" noChangeAspect="1"/>
          </p:cNvSpPr>
          <p:nvPr>
            <p:ph type="sldImg"/>
          </p:nvPr>
        </p:nvSpPr>
        <p:spPr/>
      </p:sp>
      <p:sp>
        <p:nvSpPr>
          <p:cNvPr id="9" name="Notes Placeholder 8">
            <a:extLst>
              <a:ext uri="{FF2B5EF4-FFF2-40B4-BE49-F238E27FC236}">
                <a16:creationId xmlns:a16="http://schemas.microsoft.com/office/drawing/2014/main" id="{C3520F82-A4D0-447A-A8E5-3467A10ECFD1}"/>
              </a:ext>
            </a:extLst>
          </p:cNvPr>
          <p:cNvSpPr>
            <a:spLocks noGrp="1"/>
          </p:cNvSpPr>
          <p:nvPr>
            <p:ph type="body" idx="1"/>
          </p:nvPr>
        </p:nvSpPr>
        <p:spPr>
          <a:xfrm>
            <a:off x="685800" y="4400550"/>
            <a:ext cx="5486400" cy="3600450"/>
          </a:xfrm>
          <a:prstGeom prst="rect">
            <a:avLst/>
          </a:prstGeom>
        </p:spPr>
        <p:txBody>
          <a:bodyPr/>
          <a:lstStyle/>
          <a:p>
            <a:endParaRPr lang="en-US"/>
          </a:p>
        </p:txBody>
      </p:sp>
      <p:sp>
        <p:nvSpPr>
          <p:cNvPr id="5" name="Header Placeholder 4">
            <a:extLst>
              <a:ext uri="{FF2B5EF4-FFF2-40B4-BE49-F238E27FC236}">
                <a16:creationId xmlns:a16="http://schemas.microsoft.com/office/drawing/2014/main" id="{8EE692BC-11D2-4F9E-8DF7-B5F3979836BF}"/>
              </a:ext>
            </a:extLst>
          </p:cNvPr>
          <p:cNvSpPr>
            <a:spLocks noGrp="1"/>
          </p:cNvSpPr>
          <p:nvPr>
            <p:ph type="hdr" sz="quarter" idx="13"/>
          </p:nvPr>
        </p:nvSpPr>
        <p:spPr>
          <a:xfrm>
            <a:off x="0" y="0"/>
            <a:ext cx="2971800" cy="458788"/>
          </a:xfrm>
          <a:prstGeom prst="rect">
            <a:avLst/>
          </a:prstGeom>
        </p:spPr>
        <p:txBody>
          <a:bodyPr/>
          <a:lstStyle/>
          <a:p>
            <a:r>
              <a:rPr lang="en-US"/>
              <a:t>[[HEADER]]</a:t>
            </a:r>
          </a:p>
        </p:txBody>
      </p:sp>
    </p:spTree>
    <p:extLst>
      <p:ext uri="{BB962C8B-B14F-4D97-AF65-F5344CB8AC3E}">
        <p14:creationId xmlns:p14="http://schemas.microsoft.com/office/powerpoint/2010/main" val="5749428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F475C4C8-7DEA-455A-9336-A4C7DB3AE516}" type="slidenum">
              <a:rPr lang="en-US" smtClean="0"/>
              <a:pPr/>
              <a:t>5</a:t>
            </a:fld>
            <a:endParaRPr lang="en-US"/>
          </a:p>
        </p:txBody>
      </p:sp>
      <p:sp>
        <p:nvSpPr>
          <p:cNvPr id="3" name="Date Placeholder 2">
            <a:extLst>
              <a:ext uri="{FF2B5EF4-FFF2-40B4-BE49-F238E27FC236}">
                <a16:creationId xmlns:a16="http://schemas.microsoft.com/office/drawing/2014/main" id="{253F21FE-6D90-469E-9047-D9E85B68DF6B}"/>
              </a:ext>
            </a:extLst>
          </p:cNvPr>
          <p:cNvSpPr>
            <a:spLocks noGrp="1"/>
          </p:cNvSpPr>
          <p:nvPr>
            <p:ph type="dt" idx="12"/>
          </p:nvPr>
        </p:nvSpPr>
        <p:spPr/>
        <p:txBody>
          <a:bodyPr/>
          <a:lstStyle/>
          <a:p>
            <a:fld id="{E57E3D00-9D4C-429E-9A61-DDFE4F2097D5}" type="datetime1">
              <a:rPr lang="en-US" smtClean="0"/>
              <a:t>12/21/2018</a:t>
            </a:fld>
            <a:endParaRPr lang="en-US"/>
          </a:p>
        </p:txBody>
      </p:sp>
      <p:sp>
        <p:nvSpPr>
          <p:cNvPr id="8" name="Slide Image Placeholder 7">
            <a:extLst>
              <a:ext uri="{FF2B5EF4-FFF2-40B4-BE49-F238E27FC236}">
                <a16:creationId xmlns:a16="http://schemas.microsoft.com/office/drawing/2014/main" id="{C7B11183-186A-4BBC-B2F8-7884666DA151}"/>
              </a:ext>
            </a:extLst>
          </p:cNvPr>
          <p:cNvSpPr>
            <a:spLocks noGrp="1" noRot="1" noChangeAspect="1"/>
          </p:cNvSpPr>
          <p:nvPr>
            <p:ph type="sldImg"/>
          </p:nvPr>
        </p:nvSpPr>
        <p:spPr/>
      </p:sp>
      <p:sp>
        <p:nvSpPr>
          <p:cNvPr id="11" name="Notes Placeholder 10">
            <a:extLst>
              <a:ext uri="{FF2B5EF4-FFF2-40B4-BE49-F238E27FC236}">
                <a16:creationId xmlns:a16="http://schemas.microsoft.com/office/drawing/2014/main" id="{7F5BB2EB-6EC5-46BF-B848-AF78DF3313FB}"/>
              </a:ext>
            </a:extLst>
          </p:cNvPr>
          <p:cNvSpPr>
            <a:spLocks noGrp="1"/>
          </p:cNvSpPr>
          <p:nvPr>
            <p:ph type="body" idx="1"/>
          </p:nvPr>
        </p:nvSpPr>
        <p:spPr>
          <a:xfrm>
            <a:off x="685800" y="4400550"/>
            <a:ext cx="5486400" cy="3600450"/>
          </a:xfrm>
          <a:prstGeom prst="rect">
            <a:avLst/>
          </a:prstGeom>
        </p:spPr>
        <p:txBody>
          <a:bodyPr/>
          <a:lstStyle/>
          <a:p>
            <a:endParaRPr lang="en-US"/>
          </a:p>
        </p:txBody>
      </p:sp>
      <p:sp>
        <p:nvSpPr>
          <p:cNvPr id="5" name="Header Placeholder 4">
            <a:extLst>
              <a:ext uri="{FF2B5EF4-FFF2-40B4-BE49-F238E27FC236}">
                <a16:creationId xmlns:a16="http://schemas.microsoft.com/office/drawing/2014/main" id="{D2DE8FA8-BD65-4569-8095-2AAA0C0CEA0A}"/>
              </a:ext>
            </a:extLst>
          </p:cNvPr>
          <p:cNvSpPr>
            <a:spLocks noGrp="1"/>
          </p:cNvSpPr>
          <p:nvPr>
            <p:ph type="hdr" sz="quarter" idx="13"/>
          </p:nvPr>
        </p:nvSpPr>
        <p:spPr>
          <a:xfrm>
            <a:off x="0" y="0"/>
            <a:ext cx="2971800" cy="458788"/>
          </a:xfrm>
          <a:prstGeom prst="rect">
            <a:avLst/>
          </a:prstGeom>
        </p:spPr>
        <p:txBody>
          <a:bodyPr/>
          <a:lstStyle/>
          <a:p>
            <a:r>
              <a:rPr lang="en-US"/>
              <a:t>[[HEADER]]</a:t>
            </a:r>
          </a:p>
        </p:txBody>
      </p:sp>
    </p:spTree>
    <p:extLst>
      <p:ext uri="{BB962C8B-B14F-4D97-AF65-F5344CB8AC3E}">
        <p14:creationId xmlns:p14="http://schemas.microsoft.com/office/powerpoint/2010/main" val="13971433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F475C4C8-7DEA-455A-9336-A4C7DB3AE516}" type="slidenum">
              <a:rPr lang="en-US" smtClean="0"/>
              <a:pPr/>
              <a:t>50</a:t>
            </a:fld>
            <a:endParaRPr lang="en-US"/>
          </a:p>
        </p:txBody>
      </p:sp>
      <p:sp>
        <p:nvSpPr>
          <p:cNvPr id="3" name="Date Placeholder 2">
            <a:extLst>
              <a:ext uri="{FF2B5EF4-FFF2-40B4-BE49-F238E27FC236}">
                <a16:creationId xmlns:a16="http://schemas.microsoft.com/office/drawing/2014/main" id="{1A0B76F9-3F92-4745-AA72-2039D73104F8}"/>
              </a:ext>
            </a:extLst>
          </p:cNvPr>
          <p:cNvSpPr>
            <a:spLocks noGrp="1"/>
          </p:cNvSpPr>
          <p:nvPr>
            <p:ph type="dt" idx="12"/>
          </p:nvPr>
        </p:nvSpPr>
        <p:spPr/>
        <p:txBody>
          <a:bodyPr/>
          <a:lstStyle/>
          <a:p>
            <a:fld id="{98343A3E-C65B-474B-B284-72A2415C99C0}" type="datetime1">
              <a:rPr lang="en-US" smtClean="0"/>
              <a:t>12/21/2018</a:t>
            </a:fld>
            <a:endParaRPr lang="en-US"/>
          </a:p>
        </p:txBody>
      </p:sp>
      <p:sp>
        <p:nvSpPr>
          <p:cNvPr id="10" name="Slide Image Placeholder 9">
            <a:extLst>
              <a:ext uri="{FF2B5EF4-FFF2-40B4-BE49-F238E27FC236}">
                <a16:creationId xmlns:a16="http://schemas.microsoft.com/office/drawing/2014/main" id="{B080087F-9B63-4FCC-87C0-CC79C9FF5FED}"/>
              </a:ext>
            </a:extLst>
          </p:cNvPr>
          <p:cNvSpPr>
            <a:spLocks noGrp="1" noRot="1" noChangeAspect="1"/>
          </p:cNvSpPr>
          <p:nvPr>
            <p:ph type="sldImg"/>
          </p:nvPr>
        </p:nvSpPr>
        <p:spPr/>
      </p:sp>
      <p:sp>
        <p:nvSpPr>
          <p:cNvPr id="11" name="Notes Placeholder 10">
            <a:extLst>
              <a:ext uri="{FF2B5EF4-FFF2-40B4-BE49-F238E27FC236}">
                <a16:creationId xmlns:a16="http://schemas.microsoft.com/office/drawing/2014/main" id="{79EF5BC6-BB55-444F-AE42-1679207E5163}"/>
              </a:ext>
            </a:extLst>
          </p:cNvPr>
          <p:cNvSpPr>
            <a:spLocks noGrp="1"/>
          </p:cNvSpPr>
          <p:nvPr>
            <p:ph type="body" idx="1"/>
          </p:nvPr>
        </p:nvSpPr>
        <p:spPr>
          <a:xfrm>
            <a:off x="685800" y="4400550"/>
            <a:ext cx="5486400" cy="3600450"/>
          </a:xfrm>
          <a:prstGeom prst="rect">
            <a:avLst/>
          </a:prstGeom>
        </p:spPr>
        <p:txBody>
          <a:bodyPr/>
          <a:lstStyle/>
          <a:p>
            <a:endParaRPr lang="en-US"/>
          </a:p>
        </p:txBody>
      </p:sp>
      <p:sp>
        <p:nvSpPr>
          <p:cNvPr id="5" name="Header Placeholder 4">
            <a:extLst>
              <a:ext uri="{FF2B5EF4-FFF2-40B4-BE49-F238E27FC236}">
                <a16:creationId xmlns:a16="http://schemas.microsoft.com/office/drawing/2014/main" id="{29186FA5-7D91-4142-B389-05BC0ADD7EE6}"/>
              </a:ext>
            </a:extLst>
          </p:cNvPr>
          <p:cNvSpPr>
            <a:spLocks noGrp="1"/>
          </p:cNvSpPr>
          <p:nvPr>
            <p:ph type="hdr" sz="quarter" idx="13"/>
          </p:nvPr>
        </p:nvSpPr>
        <p:spPr>
          <a:xfrm>
            <a:off x="0" y="0"/>
            <a:ext cx="2971800" cy="458788"/>
          </a:xfrm>
          <a:prstGeom prst="rect">
            <a:avLst/>
          </a:prstGeom>
        </p:spPr>
        <p:txBody>
          <a:bodyPr/>
          <a:lstStyle/>
          <a:p>
            <a:r>
              <a:rPr lang="en-US"/>
              <a:t>[[HEADER]]</a:t>
            </a:r>
          </a:p>
        </p:txBody>
      </p:sp>
    </p:spTree>
    <p:extLst>
      <p:ext uri="{BB962C8B-B14F-4D97-AF65-F5344CB8AC3E}">
        <p14:creationId xmlns:p14="http://schemas.microsoft.com/office/powerpoint/2010/main" val="130719880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8888" y="465138"/>
            <a:ext cx="4337050" cy="2439987"/>
          </a:xfrm>
        </p:spPr>
      </p:sp>
      <p:sp>
        <p:nvSpPr>
          <p:cNvPr id="3" name="Notes Placeholder 2"/>
          <p:cNvSpPr>
            <a:spLocks noGrp="1"/>
          </p:cNvSpPr>
          <p:nvPr>
            <p:ph type="body" idx="1"/>
          </p:nvPr>
        </p:nvSpPr>
        <p:spPr/>
        <p:txBody>
          <a:bodyPr/>
          <a:lstStyle/>
          <a:p>
            <a:r>
              <a:rPr lang="en-US" dirty="0"/>
              <a:t>Storage Spaces in 2012: </a:t>
            </a:r>
          </a:p>
          <a:p>
            <a:r>
              <a:rPr lang="en-US" dirty="0"/>
              <a:t>https://docs.microsoft.com/en-us/previous-versions/windows/it-pro/windows-server-2012-R2-and-2012/hh831739(v=ws.11)</a:t>
            </a:r>
          </a:p>
          <a:p>
            <a:endParaRPr lang="de-DE" dirty="0"/>
          </a:p>
          <a:p>
            <a:r>
              <a:rPr lang="de-DE" dirty="0"/>
              <a:t>S</a:t>
            </a:r>
            <a:r>
              <a:rPr lang="en-US" dirty="0"/>
              <a:t>2D in 2016: </a:t>
            </a:r>
          </a:p>
          <a:p>
            <a:r>
              <a:rPr lang="en-US" dirty="0"/>
              <a:t>https://docs.microsoft.com/en-us/windows-server/storage/storage-spaces/storage-spaces-direct-overview</a:t>
            </a:r>
          </a:p>
        </p:txBody>
      </p:sp>
      <p:sp>
        <p:nvSpPr>
          <p:cNvPr id="4" name="Slide Number Placeholder 3"/>
          <p:cNvSpPr>
            <a:spLocks noGrp="1"/>
          </p:cNvSpPr>
          <p:nvPr>
            <p:ph type="sldNum" sz="quarter" idx="10"/>
          </p:nvPr>
        </p:nvSpPr>
        <p:spPr/>
        <p:txBody>
          <a:bodyPr/>
          <a:lstStyle/>
          <a:p>
            <a:fld id="{89920E16-7E2D-4061-8759-5F8497A7A433}" type="slidenum">
              <a:rPr lang="en-US" smtClean="0"/>
              <a:pPr/>
              <a:t>51</a:t>
            </a:fld>
            <a:endParaRPr lang="en-US" dirty="0"/>
          </a:p>
        </p:txBody>
      </p:sp>
    </p:spTree>
    <p:extLst>
      <p:ext uri="{BB962C8B-B14F-4D97-AF65-F5344CB8AC3E}">
        <p14:creationId xmlns:p14="http://schemas.microsoft.com/office/powerpoint/2010/main" val="132745860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8888" y="465138"/>
            <a:ext cx="4337050" cy="2439987"/>
          </a:xfrm>
        </p:spPr>
      </p:sp>
      <p:sp>
        <p:nvSpPr>
          <p:cNvPr id="3" name="Notes Placeholder 2"/>
          <p:cNvSpPr>
            <a:spLocks noGrp="1"/>
          </p:cNvSpPr>
          <p:nvPr>
            <p:ph type="body" idx="1"/>
          </p:nvPr>
        </p:nvSpPr>
        <p:spPr/>
        <p:txBody>
          <a:bodyPr/>
          <a:lstStyle/>
          <a:p>
            <a:r>
              <a:rPr lang="en-US" dirty="0"/>
              <a:t>Tier 2 is PMR, Tier 3 can be PMR or SMR</a:t>
            </a:r>
          </a:p>
        </p:txBody>
      </p:sp>
      <p:sp>
        <p:nvSpPr>
          <p:cNvPr id="4" name="Slide Number Placeholder 3"/>
          <p:cNvSpPr>
            <a:spLocks noGrp="1"/>
          </p:cNvSpPr>
          <p:nvPr>
            <p:ph type="sldNum" sz="quarter" idx="10"/>
          </p:nvPr>
        </p:nvSpPr>
        <p:spPr/>
        <p:txBody>
          <a:bodyPr/>
          <a:lstStyle/>
          <a:p>
            <a:fld id="{89920E16-7E2D-4061-8759-5F8497A7A433}" type="slidenum">
              <a:rPr lang="en-US" smtClean="0"/>
              <a:pPr/>
              <a:t>52</a:t>
            </a:fld>
            <a:endParaRPr lang="en-US" dirty="0"/>
          </a:p>
        </p:txBody>
      </p:sp>
    </p:spTree>
    <p:extLst>
      <p:ext uri="{BB962C8B-B14F-4D97-AF65-F5344CB8AC3E}">
        <p14:creationId xmlns:p14="http://schemas.microsoft.com/office/powerpoint/2010/main" val="38085953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marL="0" marR="0" lvl="0" indent="0" algn="l" defTabSz="914460" rtl="0" eaLnBrk="1" fontAlgn="auto" latinLnBrk="0" hangingPunct="1">
              <a:lnSpc>
                <a:spcPct val="90000"/>
              </a:lnSpc>
              <a:spcBef>
                <a:spcPts val="0"/>
              </a:spcBef>
              <a:spcAft>
                <a:spcPts val="333"/>
              </a:spcAft>
              <a:buClrTx/>
              <a:buSzTx/>
              <a:buFontTx/>
              <a:buNone/>
              <a:tabLst/>
              <a:defRPr/>
            </a:pPr>
            <a:r>
              <a:rPr lang="en-US" dirty="0"/>
              <a:t>Question 1 Answer:</a:t>
            </a:r>
          </a:p>
          <a:p>
            <a:pPr marL="0" marR="0" lvl="0" indent="0" algn="l" defTabSz="914460" rtl="0" eaLnBrk="1" fontAlgn="auto" latinLnBrk="0" hangingPunct="1">
              <a:lnSpc>
                <a:spcPct val="90000"/>
              </a:lnSpc>
              <a:spcBef>
                <a:spcPts val="0"/>
              </a:spcBef>
              <a:spcAft>
                <a:spcPts val="333"/>
              </a:spcAft>
              <a:buClrTx/>
              <a:buSzTx/>
              <a:buFontTx/>
              <a:buNone/>
              <a:tabLst/>
              <a:defRPr/>
            </a:pPr>
            <a:r>
              <a:rPr lang="en-US" dirty="0"/>
              <a:t>Because 15 </a:t>
            </a:r>
            <a:r>
              <a:rPr lang="en-US" dirty="0" err="1"/>
              <a:t>ms</a:t>
            </a:r>
            <a:r>
              <a:rPr lang="en-US" dirty="0"/>
              <a:t> is the </a:t>
            </a:r>
            <a:r>
              <a:rPr lang="en-US" dirty="0" err="1"/>
              <a:t>uncached</a:t>
            </a:r>
            <a:r>
              <a:rPr lang="en-US" dirty="0"/>
              <a:t> access time median between 5400 and 7200 RPM hard disks, response time averages above it are generally considered slow</a:t>
            </a:r>
          </a:p>
          <a:p>
            <a:r>
              <a:rPr lang="en-US" dirty="0"/>
              <a:t>Question 2 Answer:</a:t>
            </a:r>
          </a:p>
          <a:p>
            <a:pPr marL="741363" lvl="1" indent="-341313"/>
            <a:r>
              <a:rPr lang="en-US" sz="1900" dirty="0"/>
              <a:t>A physical disk is a direct attached storage device that is presented to Windows or Windows Server. It is also called a LUN</a:t>
            </a:r>
          </a:p>
          <a:p>
            <a:pPr marL="741363" lvl="1" indent="-341313"/>
            <a:r>
              <a:rPr lang="en-US" sz="1900" dirty="0"/>
              <a:t>A logical disk is a disk volume that has a drive letter or that is a mount point</a:t>
            </a:r>
            <a:endParaRPr lang="en-US" sz="2300" dirty="0"/>
          </a:p>
          <a:p>
            <a:r>
              <a:rPr lang="en-US" dirty="0"/>
              <a:t>Question 3 Answer:</a:t>
            </a:r>
          </a:p>
          <a:p>
            <a:pPr marL="741363" lvl="1" indent="-341313"/>
            <a:r>
              <a:rPr lang="en-US" sz="1900" dirty="0"/>
              <a:t>Hardware RAID consolidates multiple hard drives into a single LUN that is presented to Windows or Windows Server</a:t>
            </a:r>
          </a:p>
          <a:p>
            <a:pPr marL="741363" lvl="1" indent="-341313"/>
            <a:r>
              <a:rPr lang="en-US" sz="1900" dirty="0"/>
              <a:t>Software RAID is where Windows or Windows Server consolidates multiple LUNs</a:t>
            </a:r>
          </a:p>
          <a:p>
            <a:pPr marL="741363" lvl="1" indent="-341313"/>
            <a:r>
              <a:rPr lang="de-DE" sz="1900" dirty="0"/>
              <a:t>S</a:t>
            </a:r>
            <a:r>
              <a:rPr lang="en-US" sz="1900" dirty="0" err="1"/>
              <a:t>oftware</a:t>
            </a:r>
            <a:r>
              <a:rPr lang="en-US" sz="1900" dirty="0"/>
              <a:t> RAID is visible in Windows using </a:t>
            </a:r>
            <a:r>
              <a:rPr lang="en-US" sz="1900" dirty="0" err="1"/>
              <a:t>DiskMgmt</a:t>
            </a:r>
            <a:endParaRPr lang="en-US" sz="1900" dirty="0"/>
          </a:p>
          <a:p>
            <a:pPr marL="0" marR="0" lvl="0" indent="0" algn="l" defTabSz="914460" rtl="0" eaLnBrk="1" fontAlgn="auto" latinLnBrk="0" hangingPunct="1">
              <a:lnSpc>
                <a:spcPct val="90000"/>
              </a:lnSpc>
              <a:spcBef>
                <a:spcPts val="0"/>
              </a:spcBef>
              <a:spcAft>
                <a:spcPts val="333"/>
              </a:spcAft>
              <a:buClrTx/>
              <a:buSzTx/>
              <a:buFontTx/>
              <a:buNone/>
              <a:tabLst/>
              <a:defRPr/>
            </a:pPr>
            <a:r>
              <a:rPr lang="en-US" dirty="0"/>
              <a:t>Question 4 </a:t>
            </a:r>
            <a:r>
              <a:rPr lang="en-US" err="1"/>
              <a:t>Answer</a:t>
            </a:r>
            <a:r>
              <a:rPr lang="en-US"/>
              <a:t>:</a:t>
            </a:r>
          </a:p>
          <a:p>
            <a:pPr marL="0" marR="0" lvl="0" indent="0" algn="l" defTabSz="914460" rtl="0" eaLnBrk="1" fontAlgn="auto" latinLnBrk="0" hangingPunct="1">
              <a:lnSpc>
                <a:spcPct val="90000"/>
              </a:lnSpc>
              <a:spcBef>
                <a:spcPts val="0"/>
              </a:spcBef>
              <a:spcAft>
                <a:spcPts val="333"/>
              </a:spcAft>
              <a:buClrTx/>
              <a:buSzTx/>
              <a:buFontTx/>
              <a:buNone/>
              <a:tabLst/>
              <a:defRPr/>
            </a:pPr>
            <a:r>
              <a:rPr lang="en-US"/>
              <a:t>We </a:t>
            </a:r>
            <a:r>
              <a:rPr lang="en-US" dirty="0"/>
              <a:t>need to involve multiple teams and we are not aware about the physical hardware used for a specific server in shared storage scenarios</a:t>
            </a:r>
          </a:p>
          <a:p>
            <a:endParaRPr lang="en-US" dirty="0"/>
          </a:p>
          <a:p>
            <a:endParaRPr lang="en-US" dirty="0"/>
          </a:p>
        </p:txBody>
      </p:sp>
      <p:sp>
        <p:nvSpPr>
          <p:cNvPr id="7" name="Slide Number Placeholder 6"/>
          <p:cNvSpPr>
            <a:spLocks noGrp="1"/>
          </p:cNvSpPr>
          <p:nvPr>
            <p:ph type="sldNum" sz="quarter" idx="12"/>
          </p:nvPr>
        </p:nvSpPr>
        <p:spPr/>
        <p:txBody>
          <a:bodyPr/>
          <a:lstStyle/>
          <a:p>
            <a:fld id="{8B263312-38AA-4E1E-B2B5-0F8F122B24FE}" type="slidenum">
              <a:rPr lang="en-US" smtClean="0"/>
              <a:pPr/>
              <a:t>53</a:t>
            </a:fld>
            <a:endParaRPr lang="en-US" dirty="0"/>
          </a:p>
        </p:txBody>
      </p:sp>
      <p:sp>
        <p:nvSpPr>
          <p:cNvPr id="8" name="Slide Image Placeholder 7">
            <a:extLst>
              <a:ext uri="{FF2B5EF4-FFF2-40B4-BE49-F238E27FC236}">
                <a16:creationId xmlns:a16="http://schemas.microsoft.com/office/drawing/2014/main" id="{C45065AA-A5CF-4493-8090-92D8602040CB}"/>
              </a:ext>
            </a:extLst>
          </p:cNvPr>
          <p:cNvSpPr>
            <a:spLocks noGrp="1" noRot="1" noChangeAspect="1"/>
          </p:cNvSpPr>
          <p:nvPr>
            <p:ph type="sldImg"/>
          </p:nvPr>
        </p:nvSpPr>
        <p:spPr>
          <a:xfrm>
            <a:off x="696913" y="857250"/>
            <a:ext cx="5486400" cy="3086100"/>
          </a:xfrm>
        </p:spPr>
      </p:sp>
      <p:sp>
        <p:nvSpPr>
          <p:cNvPr id="9" name="Date Placeholder 8">
            <a:extLst>
              <a:ext uri="{FF2B5EF4-FFF2-40B4-BE49-F238E27FC236}">
                <a16:creationId xmlns:a16="http://schemas.microsoft.com/office/drawing/2014/main" id="{A35BF34B-0E46-4CC9-A835-832C07DFEBB9}"/>
              </a:ext>
            </a:extLst>
          </p:cNvPr>
          <p:cNvSpPr>
            <a:spLocks noGrp="1"/>
          </p:cNvSpPr>
          <p:nvPr>
            <p:ph type="dt" idx="14"/>
          </p:nvPr>
        </p:nvSpPr>
        <p:spPr/>
        <p:txBody>
          <a:bodyPr/>
          <a:lstStyle/>
          <a:p>
            <a:fld id="{EFC6D221-D773-4FF7-A431-07EC53DE13A9}" type="datetime1">
              <a:rPr lang="en-US" smtClean="0"/>
              <a:t>12/21/2018</a:t>
            </a:fld>
            <a:endParaRPr lang="en-US" dirty="0"/>
          </a:p>
        </p:txBody>
      </p:sp>
    </p:spTree>
    <p:extLst>
      <p:ext uri="{BB962C8B-B14F-4D97-AF65-F5344CB8AC3E}">
        <p14:creationId xmlns:p14="http://schemas.microsoft.com/office/powerpoint/2010/main" val="362067321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F475C4C8-7DEA-455A-9336-A4C7DB3AE516}" type="slidenum">
              <a:rPr lang="en-US" smtClean="0"/>
              <a:pPr/>
              <a:t>54</a:t>
            </a:fld>
            <a:endParaRPr lang="en-US"/>
          </a:p>
        </p:txBody>
      </p:sp>
      <p:sp>
        <p:nvSpPr>
          <p:cNvPr id="3" name="Date Placeholder 2">
            <a:extLst>
              <a:ext uri="{FF2B5EF4-FFF2-40B4-BE49-F238E27FC236}">
                <a16:creationId xmlns:a16="http://schemas.microsoft.com/office/drawing/2014/main" id="{253F21FE-6D90-469E-9047-D9E85B68DF6B}"/>
              </a:ext>
            </a:extLst>
          </p:cNvPr>
          <p:cNvSpPr>
            <a:spLocks noGrp="1"/>
          </p:cNvSpPr>
          <p:nvPr>
            <p:ph type="dt" idx="12"/>
          </p:nvPr>
        </p:nvSpPr>
        <p:spPr/>
        <p:txBody>
          <a:bodyPr/>
          <a:lstStyle/>
          <a:p>
            <a:fld id="{E57E3D00-9D4C-429E-9A61-DDFE4F2097D5}" type="datetime1">
              <a:rPr lang="en-US" smtClean="0"/>
              <a:t>12/21/2018</a:t>
            </a:fld>
            <a:endParaRPr lang="en-US"/>
          </a:p>
        </p:txBody>
      </p:sp>
      <p:sp>
        <p:nvSpPr>
          <p:cNvPr id="8" name="Slide Image Placeholder 7">
            <a:extLst>
              <a:ext uri="{FF2B5EF4-FFF2-40B4-BE49-F238E27FC236}">
                <a16:creationId xmlns:a16="http://schemas.microsoft.com/office/drawing/2014/main" id="{C7B11183-186A-4BBC-B2F8-7884666DA151}"/>
              </a:ext>
            </a:extLst>
          </p:cNvPr>
          <p:cNvSpPr>
            <a:spLocks noGrp="1" noRot="1" noChangeAspect="1"/>
          </p:cNvSpPr>
          <p:nvPr>
            <p:ph type="sldImg"/>
          </p:nvPr>
        </p:nvSpPr>
        <p:spPr/>
      </p:sp>
      <p:sp>
        <p:nvSpPr>
          <p:cNvPr id="11" name="Notes Placeholder 10">
            <a:extLst>
              <a:ext uri="{FF2B5EF4-FFF2-40B4-BE49-F238E27FC236}">
                <a16:creationId xmlns:a16="http://schemas.microsoft.com/office/drawing/2014/main" id="{7F5BB2EB-6EC5-46BF-B848-AF78DF3313FB}"/>
              </a:ext>
            </a:extLst>
          </p:cNvPr>
          <p:cNvSpPr>
            <a:spLocks noGrp="1"/>
          </p:cNvSpPr>
          <p:nvPr>
            <p:ph type="body" idx="1"/>
          </p:nvPr>
        </p:nvSpPr>
        <p:spPr>
          <a:xfrm>
            <a:off x="685800" y="4400550"/>
            <a:ext cx="5486400" cy="3600450"/>
          </a:xfrm>
          <a:prstGeom prst="rect">
            <a:avLst/>
          </a:prstGeom>
        </p:spPr>
        <p:txBody>
          <a:bodyPr/>
          <a:lstStyle/>
          <a:p>
            <a:endParaRPr lang="en-US"/>
          </a:p>
        </p:txBody>
      </p:sp>
      <p:sp>
        <p:nvSpPr>
          <p:cNvPr id="5" name="Header Placeholder 4">
            <a:extLst>
              <a:ext uri="{FF2B5EF4-FFF2-40B4-BE49-F238E27FC236}">
                <a16:creationId xmlns:a16="http://schemas.microsoft.com/office/drawing/2014/main" id="{D2DE8FA8-BD65-4569-8095-2AAA0C0CEA0A}"/>
              </a:ext>
            </a:extLst>
          </p:cNvPr>
          <p:cNvSpPr>
            <a:spLocks noGrp="1"/>
          </p:cNvSpPr>
          <p:nvPr>
            <p:ph type="hdr" sz="quarter" idx="13"/>
          </p:nvPr>
        </p:nvSpPr>
        <p:spPr>
          <a:xfrm>
            <a:off x="0" y="0"/>
            <a:ext cx="2971800" cy="458788"/>
          </a:xfrm>
          <a:prstGeom prst="rect">
            <a:avLst/>
          </a:prstGeom>
        </p:spPr>
        <p:txBody>
          <a:bodyPr/>
          <a:lstStyle/>
          <a:p>
            <a:r>
              <a:rPr lang="en-US"/>
              <a:t>[[HEADER]]</a:t>
            </a:r>
          </a:p>
        </p:txBody>
      </p:sp>
    </p:spTree>
    <p:extLst>
      <p:ext uri="{BB962C8B-B14F-4D97-AF65-F5344CB8AC3E}">
        <p14:creationId xmlns:p14="http://schemas.microsoft.com/office/powerpoint/2010/main" val="312426612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F475C4C8-7DEA-455A-9336-A4C7DB3AE516}" type="slidenum">
              <a:rPr lang="en-US" smtClean="0"/>
              <a:pPr/>
              <a:t>55</a:t>
            </a:fld>
            <a:endParaRPr lang="en-US"/>
          </a:p>
        </p:txBody>
      </p:sp>
      <p:sp>
        <p:nvSpPr>
          <p:cNvPr id="3" name="Date Placeholder 2">
            <a:extLst>
              <a:ext uri="{FF2B5EF4-FFF2-40B4-BE49-F238E27FC236}">
                <a16:creationId xmlns:a16="http://schemas.microsoft.com/office/drawing/2014/main" id="{CF6F6BE6-3C4D-4FD7-AB80-C43A68FDE6FB}"/>
              </a:ext>
            </a:extLst>
          </p:cNvPr>
          <p:cNvSpPr>
            <a:spLocks noGrp="1"/>
          </p:cNvSpPr>
          <p:nvPr>
            <p:ph type="dt" idx="12"/>
          </p:nvPr>
        </p:nvSpPr>
        <p:spPr/>
        <p:txBody>
          <a:bodyPr/>
          <a:lstStyle/>
          <a:p>
            <a:fld id="{6B04ED27-04CC-48BC-859C-3E4A3D15A6DF}" type="datetime1">
              <a:rPr lang="en-US" smtClean="0"/>
              <a:t>12/21/2018</a:t>
            </a:fld>
            <a:endParaRPr lang="en-US"/>
          </a:p>
        </p:txBody>
      </p:sp>
      <p:sp>
        <p:nvSpPr>
          <p:cNvPr id="10" name="Slide Image Placeholder 9">
            <a:extLst>
              <a:ext uri="{FF2B5EF4-FFF2-40B4-BE49-F238E27FC236}">
                <a16:creationId xmlns:a16="http://schemas.microsoft.com/office/drawing/2014/main" id="{DCC766BB-84D2-43E9-9435-C97994397C52}"/>
              </a:ext>
            </a:extLst>
          </p:cNvPr>
          <p:cNvSpPr>
            <a:spLocks noGrp="1" noRot="1" noChangeAspect="1"/>
          </p:cNvSpPr>
          <p:nvPr>
            <p:ph type="sldImg"/>
          </p:nvPr>
        </p:nvSpPr>
        <p:spPr/>
      </p:sp>
      <p:sp>
        <p:nvSpPr>
          <p:cNvPr id="11" name="Notes Placeholder 10">
            <a:extLst>
              <a:ext uri="{FF2B5EF4-FFF2-40B4-BE49-F238E27FC236}">
                <a16:creationId xmlns:a16="http://schemas.microsoft.com/office/drawing/2014/main" id="{C9491343-8D0A-49E1-9C41-9405EFB743E1}"/>
              </a:ext>
            </a:extLst>
          </p:cNvPr>
          <p:cNvSpPr>
            <a:spLocks noGrp="1"/>
          </p:cNvSpPr>
          <p:nvPr>
            <p:ph type="body" idx="1"/>
          </p:nvPr>
        </p:nvSpPr>
        <p:spPr>
          <a:xfrm>
            <a:off x="685800" y="4400550"/>
            <a:ext cx="5486400" cy="3600450"/>
          </a:xfrm>
          <a:prstGeom prst="rect">
            <a:avLst/>
          </a:prstGeom>
        </p:spPr>
        <p:txBody>
          <a:bodyPr/>
          <a:lstStyle/>
          <a:p>
            <a:endParaRPr lang="en-US"/>
          </a:p>
        </p:txBody>
      </p:sp>
      <p:sp>
        <p:nvSpPr>
          <p:cNvPr id="5" name="Header Placeholder 4">
            <a:extLst>
              <a:ext uri="{FF2B5EF4-FFF2-40B4-BE49-F238E27FC236}">
                <a16:creationId xmlns:a16="http://schemas.microsoft.com/office/drawing/2014/main" id="{A3E9B84D-630D-4FEE-91E9-0E1DDBEEFED7}"/>
              </a:ext>
            </a:extLst>
          </p:cNvPr>
          <p:cNvSpPr>
            <a:spLocks noGrp="1"/>
          </p:cNvSpPr>
          <p:nvPr>
            <p:ph type="hdr" sz="quarter" idx="13"/>
          </p:nvPr>
        </p:nvSpPr>
        <p:spPr>
          <a:xfrm>
            <a:off x="0" y="0"/>
            <a:ext cx="2971800" cy="458788"/>
          </a:xfrm>
          <a:prstGeom prst="rect">
            <a:avLst/>
          </a:prstGeom>
        </p:spPr>
        <p:txBody>
          <a:bodyPr/>
          <a:lstStyle/>
          <a:p>
            <a:r>
              <a:rPr lang="en-US"/>
              <a:t>[[HEADER]]</a:t>
            </a:r>
          </a:p>
        </p:txBody>
      </p:sp>
    </p:spTree>
    <p:extLst>
      <p:ext uri="{BB962C8B-B14F-4D97-AF65-F5344CB8AC3E}">
        <p14:creationId xmlns:p14="http://schemas.microsoft.com/office/powerpoint/2010/main" val="199832714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F475C4C8-7DEA-455A-9336-A4C7DB3AE516}" type="slidenum">
              <a:rPr lang="en-US" smtClean="0"/>
              <a:pPr/>
              <a:t>56</a:t>
            </a:fld>
            <a:endParaRPr lang="en-US"/>
          </a:p>
        </p:txBody>
      </p:sp>
      <p:sp>
        <p:nvSpPr>
          <p:cNvPr id="3" name="Date Placeholder 2">
            <a:extLst>
              <a:ext uri="{FF2B5EF4-FFF2-40B4-BE49-F238E27FC236}">
                <a16:creationId xmlns:a16="http://schemas.microsoft.com/office/drawing/2014/main" id="{1A0B76F9-3F92-4745-AA72-2039D73104F8}"/>
              </a:ext>
            </a:extLst>
          </p:cNvPr>
          <p:cNvSpPr>
            <a:spLocks noGrp="1"/>
          </p:cNvSpPr>
          <p:nvPr>
            <p:ph type="dt" idx="12"/>
          </p:nvPr>
        </p:nvSpPr>
        <p:spPr/>
        <p:txBody>
          <a:bodyPr/>
          <a:lstStyle/>
          <a:p>
            <a:fld id="{98343A3E-C65B-474B-B284-72A2415C99C0}" type="datetime1">
              <a:rPr lang="en-US" smtClean="0"/>
              <a:t>12/21/2018</a:t>
            </a:fld>
            <a:endParaRPr lang="en-US"/>
          </a:p>
        </p:txBody>
      </p:sp>
      <p:sp>
        <p:nvSpPr>
          <p:cNvPr id="10" name="Slide Image Placeholder 9">
            <a:extLst>
              <a:ext uri="{FF2B5EF4-FFF2-40B4-BE49-F238E27FC236}">
                <a16:creationId xmlns:a16="http://schemas.microsoft.com/office/drawing/2014/main" id="{B080087F-9B63-4FCC-87C0-CC79C9FF5FED}"/>
              </a:ext>
            </a:extLst>
          </p:cNvPr>
          <p:cNvSpPr>
            <a:spLocks noGrp="1" noRot="1" noChangeAspect="1"/>
          </p:cNvSpPr>
          <p:nvPr>
            <p:ph type="sldImg"/>
          </p:nvPr>
        </p:nvSpPr>
        <p:spPr/>
      </p:sp>
      <p:sp>
        <p:nvSpPr>
          <p:cNvPr id="11" name="Notes Placeholder 10">
            <a:extLst>
              <a:ext uri="{FF2B5EF4-FFF2-40B4-BE49-F238E27FC236}">
                <a16:creationId xmlns:a16="http://schemas.microsoft.com/office/drawing/2014/main" id="{79EF5BC6-BB55-444F-AE42-1679207E5163}"/>
              </a:ext>
            </a:extLst>
          </p:cNvPr>
          <p:cNvSpPr>
            <a:spLocks noGrp="1"/>
          </p:cNvSpPr>
          <p:nvPr>
            <p:ph type="body" idx="1"/>
          </p:nvPr>
        </p:nvSpPr>
        <p:spPr>
          <a:xfrm>
            <a:off x="685800" y="4400550"/>
            <a:ext cx="5486400" cy="3600450"/>
          </a:xfrm>
          <a:prstGeom prst="rect">
            <a:avLst/>
          </a:prstGeom>
        </p:spPr>
        <p:txBody>
          <a:bodyPr/>
          <a:lstStyle/>
          <a:p>
            <a:endParaRPr lang="en-US"/>
          </a:p>
        </p:txBody>
      </p:sp>
      <p:sp>
        <p:nvSpPr>
          <p:cNvPr id="5" name="Header Placeholder 4">
            <a:extLst>
              <a:ext uri="{FF2B5EF4-FFF2-40B4-BE49-F238E27FC236}">
                <a16:creationId xmlns:a16="http://schemas.microsoft.com/office/drawing/2014/main" id="{29186FA5-7D91-4142-B389-05BC0ADD7EE6}"/>
              </a:ext>
            </a:extLst>
          </p:cNvPr>
          <p:cNvSpPr>
            <a:spLocks noGrp="1"/>
          </p:cNvSpPr>
          <p:nvPr>
            <p:ph type="hdr" sz="quarter" idx="13"/>
          </p:nvPr>
        </p:nvSpPr>
        <p:spPr>
          <a:xfrm>
            <a:off x="0" y="0"/>
            <a:ext cx="2971800" cy="458788"/>
          </a:xfrm>
          <a:prstGeom prst="rect">
            <a:avLst/>
          </a:prstGeom>
        </p:spPr>
        <p:txBody>
          <a:bodyPr/>
          <a:lstStyle/>
          <a:p>
            <a:r>
              <a:rPr lang="en-US"/>
              <a:t>[[HEADER]]</a:t>
            </a:r>
          </a:p>
        </p:txBody>
      </p:sp>
    </p:spTree>
    <p:extLst>
      <p:ext uri="{BB962C8B-B14F-4D97-AF65-F5344CB8AC3E}">
        <p14:creationId xmlns:p14="http://schemas.microsoft.com/office/powerpoint/2010/main" val="255761271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The </a:t>
            </a:r>
            <a:r>
              <a:rPr lang="en-US" dirty="0" err="1"/>
              <a:t>PhysicalDisk</a:t>
            </a:r>
            <a:r>
              <a:rPr lang="en-US" dirty="0"/>
              <a:t> counter object measures how many LUNs are attached to the computer. Hardware RAID can make many physical spindles appear as a single physical disk to Windows and Windows Server. However, what appears to the computer to be a single physical disk might not actually be a single physical disk. This virtualization of physical disks can complicate the analysis of disk performance.</a:t>
            </a:r>
          </a:p>
          <a:p>
            <a:r>
              <a:rPr lang="en-US" dirty="0"/>
              <a:t>The </a:t>
            </a:r>
            <a:r>
              <a:rPr lang="en-US" dirty="0" err="1"/>
              <a:t>LogicalDisk</a:t>
            </a:r>
            <a:r>
              <a:rPr lang="en-US" dirty="0"/>
              <a:t> counter object measures logical disk drive letters and mount points. A logical disk can span multiple physical disks, and there can be multiple logical disks on a single physical disk.</a:t>
            </a:r>
          </a:p>
          <a:p>
            <a:r>
              <a:rPr lang="en-US" dirty="0"/>
              <a:t>If you do not know what the physical architecture of the disk subsystem looks like, generally start with the </a:t>
            </a:r>
            <a:r>
              <a:rPr lang="en-US" dirty="0" err="1"/>
              <a:t>LogicalDisk</a:t>
            </a:r>
            <a:r>
              <a:rPr lang="en-US" dirty="0"/>
              <a:t> counter object. This is because it is the closest measurement of file–to-process disk performance that you can get from performance counters.</a:t>
            </a:r>
          </a:p>
        </p:txBody>
      </p:sp>
      <p:sp>
        <p:nvSpPr>
          <p:cNvPr id="4" name="Slide Number Placeholder 3"/>
          <p:cNvSpPr>
            <a:spLocks noGrp="1"/>
          </p:cNvSpPr>
          <p:nvPr>
            <p:ph type="sldNum" sz="quarter" idx="10"/>
          </p:nvPr>
        </p:nvSpPr>
        <p:spPr/>
        <p:txBody>
          <a:bodyPr/>
          <a:lstStyle/>
          <a:p>
            <a:fld id="{2AC2F2DB-9EB8-4DD0-AFB0-72A4BB349691}" type="slidenum">
              <a:rPr lang="en-US" smtClean="0"/>
              <a:pPr/>
              <a:t>57</a:t>
            </a:fld>
            <a:endParaRPr lang="en-US" dirty="0"/>
          </a:p>
        </p:txBody>
      </p:sp>
      <p:sp>
        <p:nvSpPr>
          <p:cNvPr id="6" name="Slide Image Placeholder 5"/>
          <p:cNvSpPr>
            <a:spLocks noGrp="1" noRot="1" noChangeAspect="1"/>
          </p:cNvSpPr>
          <p:nvPr>
            <p:ph type="sldImg"/>
          </p:nvPr>
        </p:nvSpPr>
        <p:spPr>
          <a:xfrm>
            <a:off x="1258888" y="465138"/>
            <a:ext cx="4337050" cy="2439987"/>
          </a:xfrm>
        </p:spPr>
      </p:sp>
    </p:spTree>
    <p:extLst>
      <p:ext uri="{BB962C8B-B14F-4D97-AF65-F5344CB8AC3E}">
        <p14:creationId xmlns:p14="http://schemas.microsoft.com/office/powerpoint/2010/main" val="279612974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F475C4C8-7DEA-455A-9336-A4C7DB3AE516}" type="slidenum">
              <a:rPr lang="en-US" smtClean="0"/>
              <a:pPr/>
              <a:t>58</a:t>
            </a:fld>
            <a:endParaRPr lang="en-US"/>
          </a:p>
        </p:txBody>
      </p:sp>
      <p:sp>
        <p:nvSpPr>
          <p:cNvPr id="3" name="Date Placeholder 2">
            <a:extLst>
              <a:ext uri="{FF2B5EF4-FFF2-40B4-BE49-F238E27FC236}">
                <a16:creationId xmlns:a16="http://schemas.microsoft.com/office/drawing/2014/main" id="{1A0B76F9-3F92-4745-AA72-2039D73104F8}"/>
              </a:ext>
            </a:extLst>
          </p:cNvPr>
          <p:cNvSpPr>
            <a:spLocks noGrp="1"/>
          </p:cNvSpPr>
          <p:nvPr>
            <p:ph type="dt" idx="12"/>
          </p:nvPr>
        </p:nvSpPr>
        <p:spPr/>
        <p:txBody>
          <a:bodyPr/>
          <a:lstStyle/>
          <a:p>
            <a:fld id="{98343A3E-C65B-474B-B284-72A2415C99C0}" type="datetime1">
              <a:rPr lang="en-US" smtClean="0"/>
              <a:t>12/21/2018</a:t>
            </a:fld>
            <a:endParaRPr lang="en-US"/>
          </a:p>
        </p:txBody>
      </p:sp>
      <p:sp>
        <p:nvSpPr>
          <p:cNvPr id="10" name="Slide Image Placeholder 9">
            <a:extLst>
              <a:ext uri="{FF2B5EF4-FFF2-40B4-BE49-F238E27FC236}">
                <a16:creationId xmlns:a16="http://schemas.microsoft.com/office/drawing/2014/main" id="{B080087F-9B63-4FCC-87C0-CC79C9FF5FED}"/>
              </a:ext>
            </a:extLst>
          </p:cNvPr>
          <p:cNvSpPr>
            <a:spLocks noGrp="1" noRot="1" noChangeAspect="1"/>
          </p:cNvSpPr>
          <p:nvPr>
            <p:ph type="sldImg"/>
          </p:nvPr>
        </p:nvSpPr>
        <p:spPr/>
      </p:sp>
      <p:sp>
        <p:nvSpPr>
          <p:cNvPr id="11" name="Notes Placeholder 10">
            <a:extLst>
              <a:ext uri="{FF2B5EF4-FFF2-40B4-BE49-F238E27FC236}">
                <a16:creationId xmlns:a16="http://schemas.microsoft.com/office/drawing/2014/main" id="{79EF5BC6-BB55-444F-AE42-1679207E5163}"/>
              </a:ext>
            </a:extLst>
          </p:cNvPr>
          <p:cNvSpPr>
            <a:spLocks noGrp="1"/>
          </p:cNvSpPr>
          <p:nvPr>
            <p:ph type="body" idx="1"/>
          </p:nvPr>
        </p:nvSpPr>
        <p:spPr>
          <a:xfrm>
            <a:off x="685800" y="4400550"/>
            <a:ext cx="5486400" cy="3600450"/>
          </a:xfrm>
          <a:prstGeom prst="rect">
            <a:avLst/>
          </a:prstGeom>
        </p:spPr>
        <p:txBody>
          <a:bodyPr/>
          <a:lstStyle/>
          <a:p>
            <a:endParaRPr lang="en-US"/>
          </a:p>
        </p:txBody>
      </p:sp>
      <p:sp>
        <p:nvSpPr>
          <p:cNvPr id="5" name="Header Placeholder 4">
            <a:extLst>
              <a:ext uri="{FF2B5EF4-FFF2-40B4-BE49-F238E27FC236}">
                <a16:creationId xmlns:a16="http://schemas.microsoft.com/office/drawing/2014/main" id="{29186FA5-7D91-4142-B389-05BC0ADD7EE6}"/>
              </a:ext>
            </a:extLst>
          </p:cNvPr>
          <p:cNvSpPr>
            <a:spLocks noGrp="1"/>
          </p:cNvSpPr>
          <p:nvPr>
            <p:ph type="hdr" sz="quarter" idx="13"/>
          </p:nvPr>
        </p:nvSpPr>
        <p:spPr>
          <a:xfrm>
            <a:off x="0" y="0"/>
            <a:ext cx="2971800" cy="458788"/>
          </a:xfrm>
          <a:prstGeom prst="rect">
            <a:avLst/>
          </a:prstGeom>
        </p:spPr>
        <p:txBody>
          <a:bodyPr/>
          <a:lstStyle/>
          <a:p>
            <a:r>
              <a:rPr lang="en-US"/>
              <a:t>[[HEADER]]</a:t>
            </a:r>
          </a:p>
        </p:txBody>
      </p:sp>
    </p:spTree>
    <p:extLst>
      <p:ext uri="{BB962C8B-B14F-4D97-AF65-F5344CB8AC3E}">
        <p14:creationId xmlns:p14="http://schemas.microsoft.com/office/powerpoint/2010/main" val="45298400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Counters are separated into two sets, Primary and Secondary.</a:t>
            </a:r>
          </a:p>
          <a:p>
            <a:pPr marL="171450" lvl="0" indent="-171450">
              <a:buFont typeface="Arial" pitchFamily="34" charset="0"/>
              <a:buChar char="•"/>
            </a:pPr>
            <a:r>
              <a:rPr lang="en-US" dirty="0"/>
              <a:t>Primary counters are used to identify if a bottleneck exists</a:t>
            </a:r>
          </a:p>
          <a:p>
            <a:pPr marL="171450" lvl="0" indent="-171450">
              <a:buFont typeface="Arial" pitchFamily="34" charset="0"/>
              <a:buChar char="•"/>
            </a:pPr>
            <a:r>
              <a:rPr lang="en-US" dirty="0"/>
              <a:t>Secondary counters are used to help narrow down where the bottleneck may be (JBOD or Fabric)</a:t>
            </a:r>
          </a:p>
          <a:p>
            <a:br>
              <a:rPr lang="en-US" dirty="0"/>
            </a:br>
            <a:endParaRPr lang="en-US" dirty="0"/>
          </a:p>
        </p:txBody>
      </p:sp>
      <p:sp>
        <p:nvSpPr>
          <p:cNvPr id="4" name="Slide Number Placeholder 3"/>
          <p:cNvSpPr>
            <a:spLocks noGrp="1"/>
          </p:cNvSpPr>
          <p:nvPr>
            <p:ph type="sldNum" sz="quarter" idx="10"/>
          </p:nvPr>
        </p:nvSpPr>
        <p:spPr/>
        <p:txBody>
          <a:bodyPr/>
          <a:lstStyle/>
          <a:p>
            <a:fld id="{2AC2F2DB-9EB8-4DD0-AFB0-72A4BB349691}" type="slidenum">
              <a:rPr lang="en-US" smtClean="0"/>
              <a:pPr/>
              <a:t>59</a:t>
            </a:fld>
            <a:endParaRPr lang="en-US" dirty="0"/>
          </a:p>
        </p:txBody>
      </p:sp>
      <p:sp>
        <p:nvSpPr>
          <p:cNvPr id="6" name="Slide Image Placeholder 5"/>
          <p:cNvSpPr>
            <a:spLocks noGrp="1" noRot="1" noChangeAspect="1"/>
          </p:cNvSpPr>
          <p:nvPr>
            <p:ph type="sldImg"/>
          </p:nvPr>
        </p:nvSpPr>
        <p:spPr>
          <a:xfrm>
            <a:off x="1258888" y="465138"/>
            <a:ext cx="4337050" cy="2439987"/>
          </a:xfrm>
        </p:spPr>
      </p:sp>
    </p:spTree>
    <p:extLst>
      <p:ext uri="{BB962C8B-B14F-4D97-AF65-F5344CB8AC3E}">
        <p14:creationId xmlns:p14="http://schemas.microsoft.com/office/powerpoint/2010/main" val="3941853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F475C4C8-7DEA-455A-9336-A4C7DB3AE516}" type="slidenum">
              <a:rPr lang="en-US" smtClean="0"/>
              <a:pPr/>
              <a:t>6</a:t>
            </a:fld>
            <a:endParaRPr lang="en-US"/>
          </a:p>
        </p:txBody>
      </p:sp>
      <p:sp>
        <p:nvSpPr>
          <p:cNvPr id="3" name="Date Placeholder 2">
            <a:extLst>
              <a:ext uri="{FF2B5EF4-FFF2-40B4-BE49-F238E27FC236}">
                <a16:creationId xmlns:a16="http://schemas.microsoft.com/office/drawing/2014/main" id="{CF6F6BE6-3C4D-4FD7-AB80-C43A68FDE6FB}"/>
              </a:ext>
            </a:extLst>
          </p:cNvPr>
          <p:cNvSpPr>
            <a:spLocks noGrp="1"/>
          </p:cNvSpPr>
          <p:nvPr>
            <p:ph type="dt" idx="12"/>
          </p:nvPr>
        </p:nvSpPr>
        <p:spPr/>
        <p:txBody>
          <a:bodyPr/>
          <a:lstStyle/>
          <a:p>
            <a:fld id="{6B04ED27-04CC-48BC-859C-3E4A3D15A6DF}" type="datetime1">
              <a:rPr lang="en-US" smtClean="0"/>
              <a:t>12/21/2018</a:t>
            </a:fld>
            <a:endParaRPr lang="en-US"/>
          </a:p>
        </p:txBody>
      </p:sp>
      <p:sp>
        <p:nvSpPr>
          <p:cNvPr id="10" name="Slide Image Placeholder 9">
            <a:extLst>
              <a:ext uri="{FF2B5EF4-FFF2-40B4-BE49-F238E27FC236}">
                <a16:creationId xmlns:a16="http://schemas.microsoft.com/office/drawing/2014/main" id="{DCC766BB-84D2-43E9-9435-C97994397C52}"/>
              </a:ext>
            </a:extLst>
          </p:cNvPr>
          <p:cNvSpPr>
            <a:spLocks noGrp="1" noRot="1" noChangeAspect="1"/>
          </p:cNvSpPr>
          <p:nvPr>
            <p:ph type="sldImg"/>
          </p:nvPr>
        </p:nvSpPr>
        <p:spPr/>
      </p:sp>
      <p:sp>
        <p:nvSpPr>
          <p:cNvPr id="11" name="Notes Placeholder 10">
            <a:extLst>
              <a:ext uri="{FF2B5EF4-FFF2-40B4-BE49-F238E27FC236}">
                <a16:creationId xmlns:a16="http://schemas.microsoft.com/office/drawing/2014/main" id="{C9491343-8D0A-49E1-9C41-9405EFB743E1}"/>
              </a:ext>
            </a:extLst>
          </p:cNvPr>
          <p:cNvSpPr>
            <a:spLocks noGrp="1"/>
          </p:cNvSpPr>
          <p:nvPr>
            <p:ph type="body" idx="1"/>
          </p:nvPr>
        </p:nvSpPr>
        <p:spPr>
          <a:xfrm>
            <a:off x="685800" y="4400550"/>
            <a:ext cx="5486400" cy="3600450"/>
          </a:xfrm>
          <a:prstGeom prst="rect">
            <a:avLst/>
          </a:prstGeom>
        </p:spPr>
        <p:txBody>
          <a:bodyPr/>
          <a:lstStyle/>
          <a:p>
            <a:endParaRPr lang="en-US"/>
          </a:p>
        </p:txBody>
      </p:sp>
      <p:sp>
        <p:nvSpPr>
          <p:cNvPr id="5" name="Header Placeholder 4">
            <a:extLst>
              <a:ext uri="{FF2B5EF4-FFF2-40B4-BE49-F238E27FC236}">
                <a16:creationId xmlns:a16="http://schemas.microsoft.com/office/drawing/2014/main" id="{A3E9B84D-630D-4FEE-91E9-0E1DDBEEFED7}"/>
              </a:ext>
            </a:extLst>
          </p:cNvPr>
          <p:cNvSpPr>
            <a:spLocks noGrp="1"/>
          </p:cNvSpPr>
          <p:nvPr>
            <p:ph type="hdr" sz="quarter" idx="13"/>
          </p:nvPr>
        </p:nvSpPr>
        <p:spPr>
          <a:xfrm>
            <a:off x="0" y="0"/>
            <a:ext cx="2971800" cy="458788"/>
          </a:xfrm>
          <a:prstGeom prst="rect">
            <a:avLst/>
          </a:prstGeom>
        </p:spPr>
        <p:txBody>
          <a:bodyPr/>
          <a:lstStyle/>
          <a:p>
            <a:r>
              <a:rPr lang="en-US"/>
              <a:t>[[HEADER]]</a:t>
            </a:r>
          </a:p>
        </p:txBody>
      </p:sp>
    </p:spTree>
    <p:extLst>
      <p:ext uri="{BB962C8B-B14F-4D97-AF65-F5344CB8AC3E}">
        <p14:creationId xmlns:p14="http://schemas.microsoft.com/office/powerpoint/2010/main" val="21236815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The best initial indicator of how the disk is performing is the average response time for servicing IRPs.</a:t>
            </a:r>
          </a:p>
          <a:p>
            <a:r>
              <a:rPr lang="en-US" dirty="0"/>
              <a:t>The </a:t>
            </a:r>
            <a:r>
              <a:rPr lang="en-US" b="1" dirty="0"/>
              <a:t>Avg. Disk sec/Read</a:t>
            </a:r>
            <a:r>
              <a:rPr lang="en-US" dirty="0"/>
              <a:t> and the </a:t>
            </a:r>
            <a:r>
              <a:rPr lang="en-US" b="1" dirty="0"/>
              <a:t>Avg. Disk sec/Write</a:t>
            </a:r>
            <a:r>
              <a:rPr lang="en-US" dirty="0"/>
              <a:t> performance counters measure the response times of every IRP and calculate the response times between counter collections. These counters are nearly as accurate as the disk driver class. These counters are often used synonymously with disk response times.</a:t>
            </a:r>
          </a:p>
          <a:p>
            <a:br>
              <a:rPr lang="en-US" dirty="0"/>
            </a:br>
            <a:r>
              <a:rPr lang="en-US" dirty="0"/>
              <a:t> </a:t>
            </a:r>
          </a:p>
        </p:txBody>
      </p:sp>
      <p:sp>
        <p:nvSpPr>
          <p:cNvPr id="4" name="Slide Number Placeholder 3"/>
          <p:cNvSpPr>
            <a:spLocks noGrp="1"/>
          </p:cNvSpPr>
          <p:nvPr>
            <p:ph type="sldNum" sz="quarter" idx="10"/>
          </p:nvPr>
        </p:nvSpPr>
        <p:spPr/>
        <p:txBody>
          <a:bodyPr/>
          <a:lstStyle/>
          <a:p>
            <a:fld id="{2AC2F2DB-9EB8-4DD0-AFB0-72A4BB349691}" type="slidenum">
              <a:rPr lang="en-US" smtClean="0"/>
              <a:pPr/>
              <a:t>60</a:t>
            </a:fld>
            <a:endParaRPr lang="en-US" dirty="0"/>
          </a:p>
        </p:txBody>
      </p:sp>
      <p:sp>
        <p:nvSpPr>
          <p:cNvPr id="6" name="Slide Image Placeholder 5"/>
          <p:cNvSpPr>
            <a:spLocks noGrp="1" noRot="1" noChangeAspect="1"/>
          </p:cNvSpPr>
          <p:nvPr>
            <p:ph type="sldImg"/>
          </p:nvPr>
        </p:nvSpPr>
        <p:spPr>
          <a:xfrm>
            <a:off x="1258888" y="465138"/>
            <a:ext cx="4337050" cy="2439987"/>
          </a:xfrm>
        </p:spPr>
      </p:sp>
    </p:spTree>
    <p:extLst>
      <p:ext uri="{BB962C8B-B14F-4D97-AF65-F5344CB8AC3E}">
        <p14:creationId xmlns:p14="http://schemas.microsoft.com/office/powerpoint/2010/main" val="73115852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If the disk hardware can keep up with the I/O request packet load, the response times are as fast or faster than the disk access times (the </a:t>
            </a:r>
            <a:r>
              <a:rPr lang="en-US" i="1" dirty="0"/>
              <a:t>worst case</a:t>
            </a:r>
            <a:r>
              <a:rPr lang="en-US" dirty="0"/>
              <a:t> amount of time needed to get data off of a disk).</a:t>
            </a:r>
          </a:p>
          <a:p>
            <a:r>
              <a:rPr lang="en-US" dirty="0"/>
              <a:t>If there are more I/O requests in the disk queue than can be serviced by the disk in a timely manner, the average IRP response times increase accordingly.</a:t>
            </a:r>
          </a:p>
          <a:p>
            <a:r>
              <a:rPr lang="en-US" dirty="0"/>
              <a:t>This is why the </a:t>
            </a:r>
            <a:r>
              <a:rPr lang="en-US" b="1" dirty="0"/>
              <a:t>Avg. Disk sec/Read</a:t>
            </a:r>
            <a:r>
              <a:rPr lang="en-US" dirty="0"/>
              <a:t> and </a:t>
            </a:r>
            <a:r>
              <a:rPr lang="en-US" b="1" dirty="0"/>
              <a:t>Avg. Disk sec/Write</a:t>
            </a:r>
            <a:r>
              <a:rPr lang="en-US" dirty="0"/>
              <a:t> counters are important initial indicators of disk performance.</a:t>
            </a:r>
          </a:p>
          <a:p>
            <a:br>
              <a:rPr lang="en-US" dirty="0"/>
            </a:br>
            <a:r>
              <a:rPr lang="en-US" dirty="0"/>
              <a:t> </a:t>
            </a:r>
          </a:p>
        </p:txBody>
      </p:sp>
      <p:sp>
        <p:nvSpPr>
          <p:cNvPr id="4" name="Slide Number Placeholder 3"/>
          <p:cNvSpPr>
            <a:spLocks noGrp="1"/>
          </p:cNvSpPr>
          <p:nvPr>
            <p:ph type="sldNum" sz="quarter" idx="10"/>
          </p:nvPr>
        </p:nvSpPr>
        <p:spPr/>
        <p:txBody>
          <a:bodyPr/>
          <a:lstStyle/>
          <a:p>
            <a:fld id="{2AC2F2DB-9EB8-4DD0-AFB0-72A4BB349691}" type="slidenum">
              <a:rPr lang="en-US" smtClean="0"/>
              <a:pPr/>
              <a:t>61</a:t>
            </a:fld>
            <a:endParaRPr lang="en-US" dirty="0"/>
          </a:p>
        </p:txBody>
      </p:sp>
      <p:sp>
        <p:nvSpPr>
          <p:cNvPr id="6" name="Slide Image Placeholder 5"/>
          <p:cNvSpPr>
            <a:spLocks noGrp="1" noRot="1" noChangeAspect="1"/>
          </p:cNvSpPr>
          <p:nvPr>
            <p:ph type="sldImg"/>
          </p:nvPr>
        </p:nvSpPr>
        <p:spPr>
          <a:xfrm>
            <a:off x="1258888" y="465138"/>
            <a:ext cx="4337050" cy="2439987"/>
          </a:xfrm>
        </p:spPr>
      </p:sp>
    </p:spTree>
    <p:extLst>
      <p:ext uri="{BB962C8B-B14F-4D97-AF65-F5344CB8AC3E}">
        <p14:creationId xmlns:p14="http://schemas.microsoft.com/office/powerpoint/2010/main" val="178048432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The 15 </a:t>
            </a:r>
            <a:r>
              <a:rPr lang="en-US" dirty="0" err="1"/>
              <a:t>ms</a:t>
            </a:r>
            <a:r>
              <a:rPr lang="en-US" dirty="0"/>
              <a:t> (0.015) warning threshold for </a:t>
            </a:r>
            <a:r>
              <a:rPr lang="en-US" b="1" dirty="0"/>
              <a:t>Avg. Disk sec/Read</a:t>
            </a:r>
            <a:r>
              <a:rPr lang="en-US" dirty="0"/>
              <a:t> and </a:t>
            </a:r>
            <a:r>
              <a:rPr lang="en-US" b="1" dirty="0"/>
              <a:t>Avg. Disk sec/Write</a:t>
            </a:r>
            <a:r>
              <a:rPr lang="en-US" dirty="0"/>
              <a:t> is based on response times for 64 KB or smaller.</a:t>
            </a:r>
          </a:p>
          <a:p>
            <a:r>
              <a:rPr lang="en-US" dirty="0"/>
              <a:t>A 7200 RPM disk drive can generally respond faster than 13 </a:t>
            </a:r>
            <a:r>
              <a:rPr lang="en-US" dirty="0" err="1"/>
              <a:t>ms</a:t>
            </a:r>
            <a:r>
              <a:rPr lang="en-US" dirty="0"/>
              <a:t>, based on its access time and assuming I/O sizes of 64 KB or smaller.</a:t>
            </a:r>
          </a:p>
          <a:p>
            <a:r>
              <a:rPr lang="en-US" dirty="0"/>
              <a:t>Therefore, if the average response time is greater than its </a:t>
            </a:r>
            <a:r>
              <a:rPr lang="en-US" i="1" dirty="0"/>
              <a:t>worst case</a:t>
            </a:r>
            <a:r>
              <a:rPr lang="en-US" dirty="0"/>
              <a:t> response time and the I/O sizes are 64 KB or smaller, the disk is performing poorly.</a:t>
            </a:r>
          </a:p>
          <a:p>
            <a:r>
              <a:rPr lang="en-US" dirty="0"/>
              <a:t>If you suspect poor disk performance, follow the common next steps listed in the slide.</a:t>
            </a:r>
          </a:p>
          <a:p>
            <a:r>
              <a:rPr lang="en-US" dirty="0"/>
              <a:t>Other server products such as Exchange, Active Directory, and SQL server have more stringent latency requirements, typically at the 5 </a:t>
            </a:r>
            <a:r>
              <a:rPr lang="en-US" dirty="0" err="1"/>
              <a:t>ms</a:t>
            </a:r>
            <a:r>
              <a:rPr lang="en-US" dirty="0"/>
              <a:t> to 10ms level. See their performance requirement whitepapers for the latest latency specifications.</a:t>
            </a:r>
          </a:p>
        </p:txBody>
      </p:sp>
      <p:sp>
        <p:nvSpPr>
          <p:cNvPr id="4" name="Slide Number Placeholder 3"/>
          <p:cNvSpPr>
            <a:spLocks noGrp="1"/>
          </p:cNvSpPr>
          <p:nvPr>
            <p:ph type="sldNum" sz="quarter" idx="10"/>
          </p:nvPr>
        </p:nvSpPr>
        <p:spPr/>
        <p:txBody>
          <a:bodyPr/>
          <a:lstStyle/>
          <a:p>
            <a:fld id="{2AC2F2DB-9EB8-4DD0-AFB0-72A4BB349691}" type="slidenum">
              <a:rPr lang="en-US" smtClean="0"/>
              <a:pPr/>
              <a:t>62</a:t>
            </a:fld>
            <a:endParaRPr lang="en-US" dirty="0"/>
          </a:p>
        </p:txBody>
      </p:sp>
      <p:sp>
        <p:nvSpPr>
          <p:cNvPr id="6" name="Slide Image Placeholder 5"/>
          <p:cNvSpPr>
            <a:spLocks noGrp="1" noRot="1" noChangeAspect="1"/>
          </p:cNvSpPr>
          <p:nvPr>
            <p:ph type="sldImg"/>
          </p:nvPr>
        </p:nvSpPr>
        <p:spPr>
          <a:xfrm>
            <a:off x="1258888" y="465138"/>
            <a:ext cx="4337050" cy="2439987"/>
          </a:xfrm>
        </p:spPr>
      </p:sp>
    </p:spTree>
    <p:extLst>
      <p:ext uri="{BB962C8B-B14F-4D97-AF65-F5344CB8AC3E}">
        <p14:creationId xmlns:p14="http://schemas.microsoft.com/office/powerpoint/2010/main" val="429408423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8888" y="465138"/>
            <a:ext cx="4337050" cy="2439987"/>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9920E16-7E2D-4061-8759-5F8497A7A433}" type="slidenum">
              <a:rPr lang="en-US" smtClean="0"/>
              <a:pPr/>
              <a:t>63</a:t>
            </a:fld>
            <a:endParaRPr lang="en-US" dirty="0"/>
          </a:p>
        </p:txBody>
      </p:sp>
    </p:spTree>
    <p:extLst>
      <p:ext uri="{BB962C8B-B14F-4D97-AF65-F5344CB8AC3E}">
        <p14:creationId xmlns:p14="http://schemas.microsoft.com/office/powerpoint/2010/main" val="327237319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In the example in this slide, the counters are in the unit of seconds, so the value of 0.025 equals 25ms on the </a:t>
            </a:r>
            <a:r>
              <a:rPr lang="en-US" b="1" dirty="0"/>
              <a:t>Avg. Disk sec/Read</a:t>
            </a:r>
            <a:r>
              <a:rPr lang="en-US" dirty="0"/>
              <a:t> and </a:t>
            </a:r>
            <a:r>
              <a:rPr lang="en-US" b="1" dirty="0"/>
              <a:t>Avg. Disk sec/Write</a:t>
            </a:r>
            <a:r>
              <a:rPr lang="en-US" dirty="0"/>
              <a:t> performance counters. The disk response times are greater </a:t>
            </a:r>
            <a:r>
              <a:rPr lang="en-US"/>
              <a:t>than 25ms </a:t>
            </a:r>
            <a:r>
              <a:rPr lang="en-US" dirty="0"/>
              <a:t>on average.</a:t>
            </a:r>
          </a:p>
        </p:txBody>
      </p:sp>
      <p:sp>
        <p:nvSpPr>
          <p:cNvPr id="4" name="Slide Number Placeholder 3"/>
          <p:cNvSpPr>
            <a:spLocks noGrp="1"/>
          </p:cNvSpPr>
          <p:nvPr>
            <p:ph type="sldNum" sz="quarter" idx="10"/>
          </p:nvPr>
        </p:nvSpPr>
        <p:spPr/>
        <p:txBody>
          <a:bodyPr/>
          <a:lstStyle/>
          <a:p>
            <a:fld id="{2AC2F2DB-9EB8-4DD0-AFB0-72A4BB349691}" type="slidenum">
              <a:rPr lang="en-US" smtClean="0"/>
              <a:pPr/>
              <a:t>64</a:t>
            </a:fld>
            <a:endParaRPr lang="en-US" dirty="0"/>
          </a:p>
        </p:txBody>
      </p:sp>
      <p:sp>
        <p:nvSpPr>
          <p:cNvPr id="6" name="Slide Image Placeholder 5"/>
          <p:cNvSpPr>
            <a:spLocks noGrp="1" noRot="1" noChangeAspect="1"/>
          </p:cNvSpPr>
          <p:nvPr>
            <p:ph type="sldImg"/>
          </p:nvPr>
        </p:nvSpPr>
        <p:spPr>
          <a:xfrm>
            <a:off x="1258888" y="465138"/>
            <a:ext cx="4337050" cy="2439987"/>
          </a:xfrm>
        </p:spPr>
      </p:sp>
    </p:spTree>
    <p:extLst>
      <p:ext uri="{BB962C8B-B14F-4D97-AF65-F5344CB8AC3E}">
        <p14:creationId xmlns:p14="http://schemas.microsoft.com/office/powerpoint/2010/main" val="182708703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F475C4C8-7DEA-455A-9336-A4C7DB3AE516}" type="slidenum">
              <a:rPr lang="en-US" smtClean="0"/>
              <a:pPr/>
              <a:t>65</a:t>
            </a:fld>
            <a:endParaRPr lang="en-US"/>
          </a:p>
        </p:txBody>
      </p:sp>
      <p:sp>
        <p:nvSpPr>
          <p:cNvPr id="3" name="Date Placeholder 2">
            <a:extLst>
              <a:ext uri="{FF2B5EF4-FFF2-40B4-BE49-F238E27FC236}">
                <a16:creationId xmlns:a16="http://schemas.microsoft.com/office/drawing/2014/main" id="{3F5CF34F-AAAC-430A-B32E-0E692172CC07}"/>
              </a:ext>
            </a:extLst>
          </p:cNvPr>
          <p:cNvSpPr>
            <a:spLocks noGrp="1"/>
          </p:cNvSpPr>
          <p:nvPr>
            <p:ph type="dt" idx="12"/>
          </p:nvPr>
        </p:nvSpPr>
        <p:spPr/>
        <p:txBody>
          <a:bodyPr/>
          <a:lstStyle/>
          <a:p>
            <a:fld id="{592BAB5C-9CDE-47A0-89B0-1BD39C8B7942}" type="datetime1">
              <a:rPr lang="en-US" smtClean="0"/>
              <a:t>12/21/2018</a:t>
            </a:fld>
            <a:endParaRPr lang="en-US"/>
          </a:p>
        </p:txBody>
      </p:sp>
      <p:sp>
        <p:nvSpPr>
          <p:cNvPr id="8" name="Slide Image Placeholder 7">
            <a:extLst>
              <a:ext uri="{FF2B5EF4-FFF2-40B4-BE49-F238E27FC236}">
                <a16:creationId xmlns:a16="http://schemas.microsoft.com/office/drawing/2014/main" id="{654651DE-103E-4094-B964-7B0DFE8C6CAE}"/>
              </a:ext>
            </a:extLst>
          </p:cNvPr>
          <p:cNvSpPr>
            <a:spLocks noGrp="1" noRot="1" noChangeAspect="1"/>
          </p:cNvSpPr>
          <p:nvPr>
            <p:ph type="sldImg"/>
          </p:nvPr>
        </p:nvSpPr>
        <p:spPr/>
      </p:sp>
      <p:sp>
        <p:nvSpPr>
          <p:cNvPr id="9" name="Notes Placeholder 8">
            <a:extLst>
              <a:ext uri="{FF2B5EF4-FFF2-40B4-BE49-F238E27FC236}">
                <a16:creationId xmlns:a16="http://schemas.microsoft.com/office/drawing/2014/main" id="{C3520F82-A4D0-447A-A8E5-3467A10ECFD1}"/>
              </a:ext>
            </a:extLst>
          </p:cNvPr>
          <p:cNvSpPr>
            <a:spLocks noGrp="1"/>
          </p:cNvSpPr>
          <p:nvPr>
            <p:ph type="body" idx="1"/>
          </p:nvPr>
        </p:nvSpPr>
        <p:spPr>
          <a:xfrm>
            <a:off x="685800" y="4400550"/>
            <a:ext cx="5486400" cy="3600450"/>
          </a:xfrm>
          <a:prstGeom prst="rect">
            <a:avLst/>
          </a:prstGeom>
        </p:spPr>
        <p:txBody>
          <a:bodyPr/>
          <a:lstStyle/>
          <a:p>
            <a:endParaRPr lang="en-US"/>
          </a:p>
        </p:txBody>
      </p:sp>
      <p:sp>
        <p:nvSpPr>
          <p:cNvPr id="5" name="Header Placeholder 4">
            <a:extLst>
              <a:ext uri="{FF2B5EF4-FFF2-40B4-BE49-F238E27FC236}">
                <a16:creationId xmlns:a16="http://schemas.microsoft.com/office/drawing/2014/main" id="{8EE692BC-11D2-4F9E-8DF7-B5F3979836BF}"/>
              </a:ext>
            </a:extLst>
          </p:cNvPr>
          <p:cNvSpPr>
            <a:spLocks noGrp="1"/>
          </p:cNvSpPr>
          <p:nvPr>
            <p:ph type="hdr" sz="quarter" idx="13"/>
          </p:nvPr>
        </p:nvSpPr>
        <p:spPr>
          <a:xfrm>
            <a:off x="0" y="0"/>
            <a:ext cx="2971800" cy="458788"/>
          </a:xfrm>
          <a:prstGeom prst="rect">
            <a:avLst/>
          </a:prstGeom>
        </p:spPr>
        <p:txBody>
          <a:bodyPr/>
          <a:lstStyle/>
          <a:p>
            <a:r>
              <a:rPr lang="en-US"/>
              <a:t>[[HEADER]]</a:t>
            </a:r>
          </a:p>
        </p:txBody>
      </p:sp>
    </p:spTree>
    <p:extLst>
      <p:ext uri="{BB962C8B-B14F-4D97-AF65-F5344CB8AC3E}">
        <p14:creationId xmlns:p14="http://schemas.microsoft.com/office/powerpoint/2010/main" val="228833733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F475C4C8-7DEA-455A-9336-A4C7DB3AE516}" type="slidenum">
              <a:rPr lang="en-US" smtClean="0"/>
              <a:pPr/>
              <a:t>66</a:t>
            </a:fld>
            <a:endParaRPr lang="en-US"/>
          </a:p>
        </p:txBody>
      </p:sp>
      <p:sp>
        <p:nvSpPr>
          <p:cNvPr id="3" name="Date Placeholder 2">
            <a:extLst>
              <a:ext uri="{FF2B5EF4-FFF2-40B4-BE49-F238E27FC236}">
                <a16:creationId xmlns:a16="http://schemas.microsoft.com/office/drawing/2014/main" id="{1A0B76F9-3F92-4745-AA72-2039D73104F8}"/>
              </a:ext>
            </a:extLst>
          </p:cNvPr>
          <p:cNvSpPr>
            <a:spLocks noGrp="1"/>
          </p:cNvSpPr>
          <p:nvPr>
            <p:ph type="dt" idx="12"/>
          </p:nvPr>
        </p:nvSpPr>
        <p:spPr/>
        <p:txBody>
          <a:bodyPr/>
          <a:lstStyle/>
          <a:p>
            <a:fld id="{98343A3E-C65B-474B-B284-72A2415C99C0}" type="datetime1">
              <a:rPr lang="en-US" smtClean="0"/>
              <a:t>12/21/2018</a:t>
            </a:fld>
            <a:endParaRPr lang="en-US"/>
          </a:p>
        </p:txBody>
      </p:sp>
      <p:sp>
        <p:nvSpPr>
          <p:cNvPr id="10" name="Slide Image Placeholder 9">
            <a:extLst>
              <a:ext uri="{FF2B5EF4-FFF2-40B4-BE49-F238E27FC236}">
                <a16:creationId xmlns:a16="http://schemas.microsoft.com/office/drawing/2014/main" id="{B080087F-9B63-4FCC-87C0-CC79C9FF5FED}"/>
              </a:ext>
            </a:extLst>
          </p:cNvPr>
          <p:cNvSpPr>
            <a:spLocks noGrp="1" noRot="1" noChangeAspect="1"/>
          </p:cNvSpPr>
          <p:nvPr>
            <p:ph type="sldImg"/>
          </p:nvPr>
        </p:nvSpPr>
        <p:spPr/>
      </p:sp>
      <p:sp>
        <p:nvSpPr>
          <p:cNvPr id="11" name="Notes Placeholder 10">
            <a:extLst>
              <a:ext uri="{FF2B5EF4-FFF2-40B4-BE49-F238E27FC236}">
                <a16:creationId xmlns:a16="http://schemas.microsoft.com/office/drawing/2014/main" id="{79EF5BC6-BB55-444F-AE42-1679207E5163}"/>
              </a:ext>
            </a:extLst>
          </p:cNvPr>
          <p:cNvSpPr>
            <a:spLocks noGrp="1"/>
          </p:cNvSpPr>
          <p:nvPr>
            <p:ph type="body" idx="1"/>
          </p:nvPr>
        </p:nvSpPr>
        <p:spPr>
          <a:xfrm>
            <a:off x="685800" y="4400550"/>
            <a:ext cx="5486400" cy="3600450"/>
          </a:xfrm>
          <a:prstGeom prst="rect">
            <a:avLst/>
          </a:prstGeom>
        </p:spPr>
        <p:txBody>
          <a:bodyPr/>
          <a:lstStyle/>
          <a:p>
            <a:endParaRPr lang="en-US"/>
          </a:p>
        </p:txBody>
      </p:sp>
      <p:sp>
        <p:nvSpPr>
          <p:cNvPr id="5" name="Header Placeholder 4">
            <a:extLst>
              <a:ext uri="{FF2B5EF4-FFF2-40B4-BE49-F238E27FC236}">
                <a16:creationId xmlns:a16="http://schemas.microsoft.com/office/drawing/2014/main" id="{29186FA5-7D91-4142-B389-05BC0ADD7EE6}"/>
              </a:ext>
            </a:extLst>
          </p:cNvPr>
          <p:cNvSpPr>
            <a:spLocks noGrp="1"/>
          </p:cNvSpPr>
          <p:nvPr>
            <p:ph type="hdr" sz="quarter" idx="13"/>
          </p:nvPr>
        </p:nvSpPr>
        <p:spPr>
          <a:xfrm>
            <a:off x="0" y="0"/>
            <a:ext cx="2971800" cy="458788"/>
          </a:xfrm>
          <a:prstGeom prst="rect">
            <a:avLst/>
          </a:prstGeom>
        </p:spPr>
        <p:txBody>
          <a:bodyPr/>
          <a:lstStyle/>
          <a:p>
            <a:r>
              <a:rPr lang="en-US"/>
              <a:t>[[HEADER]]</a:t>
            </a:r>
          </a:p>
        </p:txBody>
      </p:sp>
    </p:spTree>
    <p:extLst>
      <p:ext uri="{BB962C8B-B14F-4D97-AF65-F5344CB8AC3E}">
        <p14:creationId xmlns:p14="http://schemas.microsoft.com/office/powerpoint/2010/main" val="327153071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2AC2F2DB-9EB8-4DD0-AFB0-72A4BB349691}" type="slidenum">
              <a:rPr lang="en-US" smtClean="0"/>
              <a:pPr/>
              <a:t>67</a:t>
            </a:fld>
            <a:endParaRPr lang="en-US" dirty="0"/>
          </a:p>
        </p:txBody>
      </p:sp>
      <p:sp>
        <p:nvSpPr>
          <p:cNvPr id="3" name="Slide Image Placeholder 2"/>
          <p:cNvSpPr>
            <a:spLocks noGrp="1" noRot="1" noChangeAspect="1"/>
          </p:cNvSpPr>
          <p:nvPr>
            <p:ph type="sldImg"/>
          </p:nvPr>
        </p:nvSpPr>
        <p:spPr>
          <a:xfrm>
            <a:off x="1258888" y="465138"/>
            <a:ext cx="4337050" cy="2439987"/>
          </a:xfrm>
        </p:spPr>
      </p:sp>
      <p:sp>
        <p:nvSpPr>
          <p:cNvPr id="5" name="Notes Placeholder 4"/>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5303381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Each disk has a disk queue, which lists the </a:t>
            </a:r>
            <a:r>
              <a:rPr lang="en-US" i="1" dirty="0"/>
              <a:t>in-flight</a:t>
            </a:r>
            <a:r>
              <a:rPr lang="en-US" dirty="0"/>
              <a:t> IRPs that have not been serviced yet. Some disk drivers might retrieve the I/</a:t>
            </a:r>
            <a:r>
              <a:rPr lang="en-US" dirty="0" err="1"/>
              <a:t>Os</a:t>
            </a:r>
            <a:r>
              <a:rPr lang="en-US" dirty="0"/>
              <a:t> in a different order than the order they were received in.</a:t>
            </a:r>
          </a:p>
          <a:p>
            <a:r>
              <a:rPr lang="en-US" dirty="0"/>
              <a:t>For example, if the disk queue received three I/O requests in the order 1-2-3, the disk driver might retrieve the I/</a:t>
            </a:r>
            <a:r>
              <a:rPr lang="en-US" dirty="0" err="1"/>
              <a:t>Os</a:t>
            </a:r>
            <a:r>
              <a:rPr lang="en-US" dirty="0"/>
              <a:t> from the physical media in the order 3-1-2. This might be for various reasons, such as disk rotation or location on the spindle. The point is that the I/O requests in the disk queue might not be serviced in a First In First Out (FIFO) order, causing some of the I/O requests to wait longer than others.</a:t>
            </a:r>
          </a:p>
          <a:p>
            <a:r>
              <a:rPr lang="en-US" dirty="0"/>
              <a:t>Moreover, some disk hardware (such as a host bus adapter (HBA) of a SAN) might be able to handle more than one I/O request at a time.</a:t>
            </a:r>
          </a:p>
        </p:txBody>
      </p:sp>
      <p:sp>
        <p:nvSpPr>
          <p:cNvPr id="4" name="Slide Number Placeholder 3"/>
          <p:cNvSpPr>
            <a:spLocks noGrp="1"/>
          </p:cNvSpPr>
          <p:nvPr>
            <p:ph type="sldNum" sz="quarter" idx="10"/>
          </p:nvPr>
        </p:nvSpPr>
        <p:spPr/>
        <p:txBody>
          <a:bodyPr/>
          <a:lstStyle/>
          <a:p>
            <a:fld id="{2AC2F2DB-9EB8-4DD0-AFB0-72A4BB349691}" type="slidenum">
              <a:rPr lang="en-US" smtClean="0"/>
              <a:pPr/>
              <a:t>68</a:t>
            </a:fld>
            <a:endParaRPr lang="en-US" dirty="0"/>
          </a:p>
        </p:txBody>
      </p:sp>
      <p:sp>
        <p:nvSpPr>
          <p:cNvPr id="6" name="Slide Image Placeholder 5"/>
          <p:cNvSpPr>
            <a:spLocks noGrp="1" noRot="1" noChangeAspect="1"/>
          </p:cNvSpPr>
          <p:nvPr>
            <p:ph type="sldImg"/>
          </p:nvPr>
        </p:nvSpPr>
        <p:spPr>
          <a:xfrm>
            <a:off x="1258888" y="465138"/>
            <a:ext cx="4337050" cy="2439987"/>
          </a:xfrm>
        </p:spPr>
      </p:sp>
    </p:spTree>
    <p:extLst>
      <p:ext uri="{BB962C8B-B14F-4D97-AF65-F5344CB8AC3E}">
        <p14:creationId xmlns:p14="http://schemas.microsoft.com/office/powerpoint/2010/main" val="166412846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The </a:t>
            </a:r>
            <a:r>
              <a:rPr lang="en-US" b="1" dirty="0"/>
              <a:t>Avg. Disk Queue Length</a:t>
            </a:r>
            <a:r>
              <a:rPr lang="en-US" dirty="0"/>
              <a:t> counter is a calculated value that measures the average number of both read and write requests that are queued or waiting to be serviced for a selected disk during a sample interval.</a:t>
            </a:r>
          </a:p>
          <a:p>
            <a:r>
              <a:rPr lang="en-US" dirty="0"/>
              <a:t>Traditionally, performance counters that relate to the disk queue, such as </a:t>
            </a:r>
            <a:r>
              <a:rPr lang="en-US" b="1" dirty="0"/>
              <a:t>Avg. Disk Queue Length</a:t>
            </a:r>
            <a:r>
              <a:rPr lang="en-US" dirty="0"/>
              <a:t>, </a:t>
            </a:r>
            <a:r>
              <a:rPr lang="en-US" b="1" dirty="0"/>
              <a:t>% Idle Time</a:t>
            </a:r>
            <a:r>
              <a:rPr lang="en-US" dirty="0"/>
              <a:t>, and </a:t>
            </a:r>
            <a:r>
              <a:rPr lang="en-US" b="1" dirty="0"/>
              <a:t>% Disk Time</a:t>
            </a:r>
            <a:r>
              <a:rPr lang="en-US" dirty="0"/>
              <a:t>, have been staples in the IT professional’s tool belt.</a:t>
            </a:r>
          </a:p>
          <a:p>
            <a:r>
              <a:rPr lang="en-US" dirty="0"/>
              <a:t>The counters have great value when analyzing single spindle disks, but they are less effective when more spindles are added to a LUN or when spindles are shared between LUNs. For example, if </a:t>
            </a:r>
            <a:r>
              <a:rPr lang="en-US" b="1" dirty="0"/>
              <a:t>Avg. Disk Queue Length</a:t>
            </a:r>
            <a:r>
              <a:rPr lang="en-US" dirty="0"/>
              <a:t> is 2 and there are 10 spindles behind the LUN, the LUN should have no problem with handling the load (assuming an equal distribution of those I/O requests to physical spindles). This is like having 10 checkout lines with an average of only two people wanting to check out.</a:t>
            </a:r>
          </a:p>
          <a:p>
            <a:r>
              <a:rPr lang="en-US" dirty="0"/>
              <a:t>Even if the number of physical spindles is known, it is still difficult to apply a threshold to the </a:t>
            </a:r>
            <a:r>
              <a:rPr lang="en-US" b="1" dirty="0"/>
              <a:t>Avg. Disk Queue Length</a:t>
            </a:r>
            <a:r>
              <a:rPr lang="en-US" dirty="0"/>
              <a:t> because of disk virtualization, hardware cache, and many other variables. Many system administrators use a warning threshold of 2 + number of spindles, but the response times still must be considered. Similarly, if you are in line to buy a cup of coffee and there are 40 people in front of you, you might assume that the length of the line (the queue) predicts your wait time for service. However, what if you receive your cup of coffee within a few seconds? Does it matter that there were 40 people in the line?</a:t>
            </a:r>
          </a:p>
          <a:p>
            <a:r>
              <a:rPr lang="en-US" dirty="0"/>
              <a:t>The point is that knowing the length of the disk queue is helpful as supplemental information, but with disk virtualization, you cannot afford to make assumptions. This is why disk response times are the best indicators of disk performance.</a:t>
            </a:r>
          </a:p>
          <a:p>
            <a:br>
              <a:rPr lang="en-US" dirty="0"/>
            </a:br>
            <a:r>
              <a:rPr lang="en-US" dirty="0"/>
              <a:t> </a:t>
            </a:r>
          </a:p>
        </p:txBody>
      </p:sp>
      <p:sp>
        <p:nvSpPr>
          <p:cNvPr id="4" name="Slide Number Placeholder 3"/>
          <p:cNvSpPr>
            <a:spLocks noGrp="1"/>
          </p:cNvSpPr>
          <p:nvPr>
            <p:ph type="sldNum" sz="quarter" idx="10"/>
          </p:nvPr>
        </p:nvSpPr>
        <p:spPr/>
        <p:txBody>
          <a:bodyPr/>
          <a:lstStyle/>
          <a:p>
            <a:fld id="{2AC2F2DB-9EB8-4DD0-AFB0-72A4BB349691}" type="slidenum">
              <a:rPr lang="en-US" smtClean="0"/>
              <a:pPr/>
              <a:t>69</a:t>
            </a:fld>
            <a:endParaRPr lang="en-US" dirty="0"/>
          </a:p>
        </p:txBody>
      </p:sp>
      <p:sp>
        <p:nvSpPr>
          <p:cNvPr id="6" name="Slide Image Placeholder 5"/>
          <p:cNvSpPr>
            <a:spLocks noGrp="1" noRot="1" noChangeAspect="1"/>
          </p:cNvSpPr>
          <p:nvPr>
            <p:ph type="sldImg"/>
          </p:nvPr>
        </p:nvSpPr>
        <p:spPr>
          <a:xfrm>
            <a:off x="1258888" y="465138"/>
            <a:ext cx="4337050" cy="2439987"/>
          </a:xfrm>
        </p:spPr>
      </p:sp>
    </p:spTree>
    <p:extLst>
      <p:ext uri="{BB962C8B-B14F-4D97-AF65-F5344CB8AC3E}">
        <p14:creationId xmlns:p14="http://schemas.microsoft.com/office/powerpoint/2010/main" val="14366563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F475C4C8-7DEA-455A-9336-A4C7DB3AE516}" type="slidenum">
              <a:rPr lang="en-US" smtClean="0"/>
              <a:pPr/>
              <a:t>7</a:t>
            </a:fld>
            <a:endParaRPr lang="en-US"/>
          </a:p>
        </p:txBody>
      </p:sp>
      <p:sp>
        <p:nvSpPr>
          <p:cNvPr id="3" name="Date Placeholder 2">
            <a:extLst>
              <a:ext uri="{FF2B5EF4-FFF2-40B4-BE49-F238E27FC236}">
                <a16:creationId xmlns:a16="http://schemas.microsoft.com/office/drawing/2014/main" id="{1A0B76F9-3F92-4745-AA72-2039D73104F8}"/>
              </a:ext>
            </a:extLst>
          </p:cNvPr>
          <p:cNvSpPr>
            <a:spLocks noGrp="1"/>
          </p:cNvSpPr>
          <p:nvPr>
            <p:ph type="dt" idx="12"/>
          </p:nvPr>
        </p:nvSpPr>
        <p:spPr/>
        <p:txBody>
          <a:bodyPr/>
          <a:lstStyle/>
          <a:p>
            <a:fld id="{98343A3E-C65B-474B-B284-72A2415C99C0}" type="datetime1">
              <a:rPr lang="en-US" smtClean="0"/>
              <a:t>12/21/2018</a:t>
            </a:fld>
            <a:endParaRPr lang="en-US"/>
          </a:p>
        </p:txBody>
      </p:sp>
      <p:sp>
        <p:nvSpPr>
          <p:cNvPr id="10" name="Slide Image Placeholder 9">
            <a:extLst>
              <a:ext uri="{FF2B5EF4-FFF2-40B4-BE49-F238E27FC236}">
                <a16:creationId xmlns:a16="http://schemas.microsoft.com/office/drawing/2014/main" id="{B080087F-9B63-4FCC-87C0-CC79C9FF5FED}"/>
              </a:ext>
            </a:extLst>
          </p:cNvPr>
          <p:cNvSpPr>
            <a:spLocks noGrp="1" noRot="1" noChangeAspect="1"/>
          </p:cNvSpPr>
          <p:nvPr>
            <p:ph type="sldImg"/>
          </p:nvPr>
        </p:nvSpPr>
        <p:spPr/>
      </p:sp>
      <p:sp>
        <p:nvSpPr>
          <p:cNvPr id="11" name="Notes Placeholder 10">
            <a:extLst>
              <a:ext uri="{FF2B5EF4-FFF2-40B4-BE49-F238E27FC236}">
                <a16:creationId xmlns:a16="http://schemas.microsoft.com/office/drawing/2014/main" id="{79EF5BC6-BB55-444F-AE42-1679207E5163}"/>
              </a:ext>
            </a:extLst>
          </p:cNvPr>
          <p:cNvSpPr>
            <a:spLocks noGrp="1"/>
          </p:cNvSpPr>
          <p:nvPr>
            <p:ph type="body" idx="1"/>
          </p:nvPr>
        </p:nvSpPr>
        <p:spPr>
          <a:xfrm>
            <a:off x="685800" y="4400550"/>
            <a:ext cx="5486400" cy="3600450"/>
          </a:xfrm>
          <a:prstGeom prst="rect">
            <a:avLst/>
          </a:prstGeom>
        </p:spPr>
        <p:txBody>
          <a:bodyPr/>
          <a:lstStyle/>
          <a:p>
            <a:endParaRPr lang="en-US"/>
          </a:p>
        </p:txBody>
      </p:sp>
      <p:sp>
        <p:nvSpPr>
          <p:cNvPr id="5" name="Header Placeholder 4">
            <a:extLst>
              <a:ext uri="{FF2B5EF4-FFF2-40B4-BE49-F238E27FC236}">
                <a16:creationId xmlns:a16="http://schemas.microsoft.com/office/drawing/2014/main" id="{29186FA5-7D91-4142-B389-05BC0ADD7EE6}"/>
              </a:ext>
            </a:extLst>
          </p:cNvPr>
          <p:cNvSpPr>
            <a:spLocks noGrp="1"/>
          </p:cNvSpPr>
          <p:nvPr>
            <p:ph type="hdr" sz="quarter" idx="13"/>
          </p:nvPr>
        </p:nvSpPr>
        <p:spPr>
          <a:xfrm>
            <a:off x="0" y="0"/>
            <a:ext cx="2971800" cy="458788"/>
          </a:xfrm>
          <a:prstGeom prst="rect">
            <a:avLst/>
          </a:prstGeom>
        </p:spPr>
        <p:txBody>
          <a:bodyPr/>
          <a:lstStyle/>
          <a:p>
            <a:r>
              <a:rPr lang="en-US"/>
              <a:t>[[HEADER]]</a:t>
            </a:r>
          </a:p>
        </p:txBody>
      </p:sp>
    </p:spTree>
    <p:extLst>
      <p:ext uri="{BB962C8B-B14F-4D97-AF65-F5344CB8AC3E}">
        <p14:creationId xmlns:p14="http://schemas.microsoft.com/office/powerpoint/2010/main" val="410999240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b="1" dirty="0"/>
              <a:t>Disk Transfers/sec </a:t>
            </a:r>
            <a:r>
              <a:rPr lang="en-US" dirty="0"/>
              <a:t>is the rate of read and write operations on the disk. This is from the perspective of the OS, and it might correlate with more I/</a:t>
            </a:r>
            <a:r>
              <a:rPr lang="en-US" dirty="0" err="1"/>
              <a:t>Os</a:t>
            </a:r>
            <a:r>
              <a:rPr lang="en-US" dirty="0"/>
              <a:t> on the hardware. This counter can help determine the amount of I/O throughput on the disk. Disk hardware and performance can differ greatly, so there is no generic threshold for this counter. With that said, for a given disk, try to establish the baseline performance, and then compare that baseline if you suspect poor performance.</a:t>
            </a:r>
          </a:p>
          <a:p>
            <a:r>
              <a:rPr lang="en-US" dirty="0"/>
              <a:t>For example, if you know the disk can sustain 1000 disk transfers per second and stay within 10 </a:t>
            </a:r>
            <a:r>
              <a:rPr lang="en-US" dirty="0" err="1"/>
              <a:t>ms</a:t>
            </a:r>
            <a:r>
              <a:rPr lang="en-US" dirty="0"/>
              <a:t> response time, but you later find a response time of 50 </a:t>
            </a:r>
            <a:r>
              <a:rPr lang="en-US" dirty="0" err="1"/>
              <a:t>ms</a:t>
            </a:r>
            <a:r>
              <a:rPr lang="en-US" dirty="0"/>
              <a:t> with only 200 disk transfers, this might indicate a problem with the disk hardware, such as can be the case with physical spindles shared between multiple servers. Therefore, if you suspect poor disk performance, you can compare the performance to the baseline.</a:t>
            </a:r>
          </a:p>
          <a:p>
            <a:r>
              <a:rPr lang="en-US" dirty="0"/>
              <a:t>Use this counter to establish a performance baseline that you can compare to if you suspect poor performance.</a:t>
            </a:r>
          </a:p>
        </p:txBody>
      </p:sp>
      <p:sp>
        <p:nvSpPr>
          <p:cNvPr id="4" name="Slide Number Placeholder 3"/>
          <p:cNvSpPr>
            <a:spLocks noGrp="1"/>
          </p:cNvSpPr>
          <p:nvPr>
            <p:ph type="sldNum" sz="quarter" idx="10"/>
          </p:nvPr>
        </p:nvSpPr>
        <p:spPr/>
        <p:txBody>
          <a:bodyPr/>
          <a:lstStyle/>
          <a:p>
            <a:fld id="{2AC2F2DB-9EB8-4DD0-AFB0-72A4BB349691}" type="slidenum">
              <a:rPr lang="en-US" smtClean="0"/>
              <a:pPr/>
              <a:t>70</a:t>
            </a:fld>
            <a:endParaRPr lang="en-US" dirty="0"/>
          </a:p>
        </p:txBody>
      </p:sp>
      <p:sp>
        <p:nvSpPr>
          <p:cNvPr id="6" name="Slide Image Placeholder 5"/>
          <p:cNvSpPr>
            <a:spLocks noGrp="1" noRot="1" noChangeAspect="1"/>
          </p:cNvSpPr>
          <p:nvPr>
            <p:ph type="sldImg"/>
          </p:nvPr>
        </p:nvSpPr>
        <p:spPr>
          <a:xfrm>
            <a:off x="1258888" y="465138"/>
            <a:ext cx="4337050" cy="2439987"/>
          </a:xfrm>
        </p:spPr>
      </p:sp>
    </p:spTree>
    <p:extLst>
      <p:ext uri="{BB962C8B-B14F-4D97-AF65-F5344CB8AC3E}">
        <p14:creationId xmlns:p14="http://schemas.microsoft.com/office/powerpoint/2010/main" val="347775996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b="1" dirty="0"/>
              <a:t>Disk Transfers/sec </a:t>
            </a:r>
            <a:r>
              <a:rPr lang="en-US" dirty="0"/>
              <a:t>measures the read and write operations of the OS, but it is not the same as the actual IOPS on the disk hardware. For example, a single write operation on a hardware RAID 1 mirror set might result in 2 or more I/O’s sent to the storage device. So, 100 Disk Transfers sent to the Logical drive may require the hardware to generate 200 I/O’s to service the requests. Where we measure the IOPS.</a:t>
            </a:r>
          </a:p>
          <a:p>
            <a:r>
              <a:rPr lang="en-US" dirty="0"/>
              <a:t>If you are trying to determine the performance needs of a LUN and you are talking to a storage admin, then they will be figuring out the RAID penalty on your behalf to determine how many hard drives will be needed, so they need to be told the Disk Transfers/Sec rates as IOPS and total bytes sent.</a:t>
            </a:r>
          </a:p>
          <a:p>
            <a:r>
              <a:rPr lang="en-US" i="1" dirty="0"/>
              <a:t>Bytes Per Second total work would be Disk Transfers/Sec</a:t>
            </a:r>
            <a:r>
              <a:rPr lang="en-US" dirty="0"/>
              <a:t> * </a:t>
            </a:r>
            <a:r>
              <a:rPr lang="en-US" i="1" dirty="0" err="1"/>
              <a:t>TransferSizeInBytes</a:t>
            </a:r>
            <a:r>
              <a:rPr lang="en-US" dirty="0"/>
              <a:t> = </a:t>
            </a:r>
            <a:r>
              <a:rPr lang="en-US" i="1" dirty="0" err="1"/>
              <a:t>BytesPerSec</a:t>
            </a:r>
            <a:r>
              <a:rPr lang="en-US" dirty="0"/>
              <a:t>.</a:t>
            </a:r>
          </a:p>
          <a:p>
            <a:r>
              <a:rPr lang="en-US" dirty="0"/>
              <a:t>Regardless of the number of physical spindles in a RAID 5 set, it is generally about 4 I/</a:t>
            </a:r>
            <a:r>
              <a:rPr lang="en-US" dirty="0" err="1"/>
              <a:t>Os</a:t>
            </a:r>
            <a:r>
              <a:rPr lang="en-US" dirty="0"/>
              <a:t> (2 reads, 2 writes), depending on the implementation, to complete a write operation:</a:t>
            </a:r>
          </a:p>
          <a:p>
            <a:pPr marL="171450" lvl="0" indent="-171450">
              <a:buFont typeface="Arial" pitchFamily="34" charset="0"/>
              <a:buChar char="•"/>
            </a:pPr>
            <a:r>
              <a:rPr lang="en-US" dirty="0"/>
              <a:t>One I/O to read the data bit</a:t>
            </a:r>
          </a:p>
          <a:p>
            <a:pPr marL="171450" lvl="0" indent="-171450">
              <a:buFont typeface="Arial" pitchFamily="34" charset="0"/>
              <a:buChar char="•"/>
            </a:pPr>
            <a:r>
              <a:rPr lang="en-US" dirty="0"/>
              <a:t>One I/O to read the parity bit, modify data</a:t>
            </a:r>
          </a:p>
          <a:p>
            <a:pPr marL="171450" lvl="0" indent="-171450">
              <a:buFont typeface="Arial" pitchFamily="34" charset="0"/>
              <a:buChar char="•"/>
            </a:pPr>
            <a:r>
              <a:rPr lang="en-US" dirty="0"/>
              <a:t>One I/O to write the data bit</a:t>
            </a:r>
          </a:p>
          <a:p>
            <a:pPr marL="171450" lvl="0" indent="-171450">
              <a:buFont typeface="Arial" pitchFamily="34" charset="0"/>
              <a:buChar char="•"/>
            </a:pPr>
            <a:r>
              <a:rPr lang="en-US" dirty="0"/>
              <a:t>One I/O to write the parity bit</a:t>
            </a:r>
          </a:p>
          <a:p>
            <a:r>
              <a:rPr lang="en-US" b="1" dirty="0"/>
              <a:t>Working Formula</a:t>
            </a:r>
            <a:r>
              <a:rPr lang="en-US" dirty="0"/>
              <a:t>: Total IOPs = ((Reads)+(Writes * RAID penalty)) of back-end disk requirement to meet it.</a:t>
            </a:r>
          </a:p>
          <a:p>
            <a:r>
              <a:rPr lang="en-US" dirty="0"/>
              <a:t>So for a RAID-5 array where an application generates 1000 IOPs of activity where Reads are 60% and Writes are 40%. The Reads and Writes percentages are derived by observing the ratio between the </a:t>
            </a:r>
            <a:r>
              <a:rPr lang="en-US" dirty="0" err="1"/>
              <a:t>Perfmon</a:t>
            </a:r>
            <a:r>
              <a:rPr lang="en-US" dirty="0"/>
              <a:t> Logical or Physical disk object Reads/sec counter vs. the Writes/sec counter.</a:t>
            </a:r>
          </a:p>
        </p:txBody>
      </p:sp>
      <p:sp>
        <p:nvSpPr>
          <p:cNvPr id="4" name="Slide Number Placeholder 3"/>
          <p:cNvSpPr>
            <a:spLocks noGrp="1"/>
          </p:cNvSpPr>
          <p:nvPr>
            <p:ph type="sldNum" sz="quarter" idx="10"/>
          </p:nvPr>
        </p:nvSpPr>
        <p:spPr/>
        <p:txBody>
          <a:bodyPr/>
          <a:lstStyle/>
          <a:p>
            <a:fld id="{2AC2F2DB-9EB8-4DD0-AFB0-72A4BB349691}" type="slidenum">
              <a:rPr lang="en-US" smtClean="0"/>
              <a:pPr/>
              <a:t>71</a:t>
            </a:fld>
            <a:endParaRPr lang="en-US" dirty="0"/>
          </a:p>
        </p:txBody>
      </p:sp>
      <p:sp>
        <p:nvSpPr>
          <p:cNvPr id="6" name="Slide Image Placeholder 5"/>
          <p:cNvSpPr>
            <a:spLocks noGrp="1" noRot="1" noChangeAspect="1"/>
          </p:cNvSpPr>
          <p:nvPr>
            <p:ph type="sldImg"/>
          </p:nvPr>
        </p:nvSpPr>
        <p:spPr>
          <a:xfrm>
            <a:off x="1258888" y="465138"/>
            <a:ext cx="4337050" cy="2439987"/>
          </a:xfrm>
        </p:spPr>
      </p:sp>
    </p:spTree>
    <p:extLst>
      <p:ext uri="{BB962C8B-B14F-4D97-AF65-F5344CB8AC3E}">
        <p14:creationId xmlns:p14="http://schemas.microsoft.com/office/powerpoint/2010/main" val="260083783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2AC2F2DB-9EB8-4DD0-AFB0-72A4BB349691}" type="slidenum">
              <a:rPr lang="en-US" smtClean="0"/>
              <a:pPr/>
              <a:t>72</a:t>
            </a:fld>
            <a:endParaRPr lang="en-US" dirty="0"/>
          </a:p>
        </p:txBody>
      </p:sp>
      <p:sp>
        <p:nvSpPr>
          <p:cNvPr id="3" name="Slide Image Placeholder 2"/>
          <p:cNvSpPr>
            <a:spLocks noGrp="1" noRot="1" noChangeAspect="1"/>
          </p:cNvSpPr>
          <p:nvPr>
            <p:ph type="sldImg"/>
          </p:nvPr>
        </p:nvSpPr>
        <p:spPr>
          <a:xfrm>
            <a:off x="1258888" y="465138"/>
            <a:ext cx="4337050" cy="2439987"/>
          </a:xfrm>
        </p:spPr>
      </p:sp>
      <p:sp>
        <p:nvSpPr>
          <p:cNvPr id="5" name="Notes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311101473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F475C4C8-7DEA-455A-9336-A4C7DB3AE516}" type="slidenum">
              <a:rPr lang="en-US" smtClean="0"/>
              <a:pPr/>
              <a:t>73</a:t>
            </a:fld>
            <a:endParaRPr lang="en-US"/>
          </a:p>
        </p:txBody>
      </p:sp>
      <p:sp>
        <p:nvSpPr>
          <p:cNvPr id="3" name="Date Placeholder 2">
            <a:extLst>
              <a:ext uri="{FF2B5EF4-FFF2-40B4-BE49-F238E27FC236}">
                <a16:creationId xmlns:a16="http://schemas.microsoft.com/office/drawing/2014/main" id="{3F5CF34F-AAAC-430A-B32E-0E692172CC07}"/>
              </a:ext>
            </a:extLst>
          </p:cNvPr>
          <p:cNvSpPr>
            <a:spLocks noGrp="1"/>
          </p:cNvSpPr>
          <p:nvPr>
            <p:ph type="dt" idx="12"/>
          </p:nvPr>
        </p:nvSpPr>
        <p:spPr/>
        <p:txBody>
          <a:bodyPr/>
          <a:lstStyle/>
          <a:p>
            <a:fld id="{592BAB5C-9CDE-47A0-89B0-1BD39C8B7942}" type="datetime1">
              <a:rPr lang="en-US" smtClean="0"/>
              <a:t>12/21/2018</a:t>
            </a:fld>
            <a:endParaRPr lang="en-US"/>
          </a:p>
        </p:txBody>
      </p:sp>
      <p:sp>
        <p:nvSpPr>
          <p:cNvPr id="8" name="Slide Image Placeholder 7">
            <a:extLst>
              <a:ext uri="{FF2B5EF4-FFF2-40B4-BE49-F238E27FC236}">
                <a16:creationId xmlns:a16="http://schemas.microsoft.com/office/drawing/2014/main" id="{654651DE-103E-4094-B964-7B0DFE8C6CAE}"/>
              </a:ext>
            </a:extLst>
          </p:cNvPr>
          <p:cNvSpPr>
            <a:spLocks noGrp="1" noRot="1" noChangeAspect="1"/>
          </p:cNvSpPr>
          <p:nvPr>
            <p:ph type="sldImg"/>
          </p:nvPr>
        </p:nvSpPr>
        <p:spPr/>
      </p:sp>
      <p:sp>
        <p:nvSpPr>
          <p:cNvPr id="9" name="Notes Placeholder 8">
            <a:extLst>
              <a:ext uri="{FF2B5EF4-FFF2-40B4-BE49-F238E27FC236}">
                <a16:creationId xmlns:a16="http://schemas.microsoft.com/office/drawing/2014/main" id="{C3520F82-A4D0-447A-A8E5-3467A10ECFD1}"/>
              </a:ext>
            </a:extLst>
          </p:cNvPr>
          <p:cNvSpPr>
            <a:spLocks noGrp="1"/>
          </p:cNvSpPr>
          <p:nvPr>
            <p:ph type="body" idx="1"/>
          </p:nvPr>
        </p:nvSpPr>
        <p:spPr>
          <a:xfrm>
            <a:off x="685800" y="4400550"/>
            <a:ext cx="5486400" cy="3600450"/>
          </a:xfrm>
          <a:prstGeom prst="rect">
            <a:avLst/>
          </a:prstGeom>
        </p:spPr>
        <p:txBody>
          <a:bodyPr/>
          <a:lstStyle/>
          <a:p>
            <a:endParaRPr lang="en-US"/>
          </a:p>
        </p:txBody>
      </p:sp>
      <p:sp>
        <p:nvSpPr>
          <p:cNvPr id="5" name="Header Placeholder 4">
            <a:extLst>
              <a:ext uri="{FF2B5EF4-FFF2-40B4-BE49-F238E27FC236}">
                <a16:creationId xmlns:a16="http://schemas.microsoft.com/office/drawing/2014/main" id="{8EE692BC-11D2-4F9E-8DF7-B5F3979836BF}"/>
              </a:ext>
            </a:extLst>
          </p:cNvPr>
          <p:cNvSpPr>
            <a:spLocks noGrp="1"/>
          </p:cNvSpPr>
          <p:nvPr>
            <p:ph type="hdr" sz="quarter" idx="13"/>
          </p:nvPr>
        </p:nvSpPr>
        <p:spPr>
          <a:xfrm>
            <a:off x="0" y="0"/>
            <a:ext cx="2971800" cy="458788"/>
          </a:xfrm>
          <a:prstGeom prst="rect">
            <a:avLst/>
          </a:prstGeom>
        </p:spPr>
        <p:txBody>
          <a:bodyPr/>
          <a:lstStyle/>
          <a:p>
            <a:r>
              <a:rPr lang="en-US"/>
              <a:t>[[HEADER]]</a:t>
            </a:r>
          </a:p>
        </p:txBody>
      </p:sp>
    </p:spTree>
    <p:extLst>
      <p:ext uri="{BB962C8B-B14F-4D97-AF65-F5344CB8AC3E}">
        <p14:creationId xmlns:p14="http://schemas.microsoft.com/office/powerpoint/2010/main" val="328855072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F475C4C8-7DEA-455A-9336-A4C7DB3AE516}" type="slidenum">
              <a:rPr lang="en-US" smtClean="0"/>
              <a:pPr/>
              <a:t>74</a:t>
            </a:fld>
            <a:endParaRPr lang="en-US"/>
          </a:p>
        </p:txBody>
      </p:sp>
      <p:sp>
        <p:nvSpPr>
          <p:cNvPr id="3" name="Date Placeholder 2">
            <a:extLst>
              <a:ext uri="{FF2B5EF4-FFF2-40B4-BE49-F238E27FC236}">
                <a16:creationId xmlns:a16="http://schemas.microsoft.com/office/drawing/2014/main" id="{1A0B76F9-3F92-4745-AA72-2039D73104F8}"/>
              </a:ext>
            </a:extLst>
          </p:cNvPr>
          <p:cNvSpPr>
            <a:spLocks noGrp="1"/>
          </p:cNvSpPr>
          <p:nvPr>
            <p:ph type="dt" idx="12"/>
          </p:nvPr>
        </p:nvSpPr>
        <p:spPr/>
        <p:txBody>
          <a:bodyPr/>
          <a:lstStyle/>
          <a:p>
            <a:fld id="{98343A3E-C65B-474B-B284-72A2415C99C0}" type="datetime1">
              <a:rPr lang="en-US" smtClean="0"/>
              <a:t>12/21/2018</a:t>
            </a:fld>
            <a:endParaRPr lang="en-US"/>
          </a:p>
        </p:txBody>
      </p:sp>
      <p:sp>
        <p:nvSpPr>
          <p:cNvPr id="10" name="Slide Image Placeholder 9">
            <a:extLst>
              <a:ext uri="{FF2B5EF4-FFF2-40B4-BE49-F238E27FC236}">
                <a16:creationId xmlns:a16="http://schemas.microsoft.com/office/drawing/2014/main" id="{B080087F-9B63-4FCC-87C0-CC79C9FF5FED}"/>
              </a:ext>
            </a:extLst>
          </p:cNvPr>
          <p:cNvSpPr>
            <a:spLocks noGrp="1" noRot="1" noChangeAspect="1"/>
          </p:cNvSpPr>
          <p:nvPr>
            <p:ph type="sldImg"/>
          </p:nvPr>
        </p:nvSpPr>
        <p:spPr/>
      </p:sp>
      <p:sp>
        <p:nvSpPr>
          <p:cNvPr id="11" name="Notes Placeholder 10">
            <a:extLst>
              <a:ext uri="{FF2B5EF4-FFF2-40B4-BE49-F238E27FC236}">
                <a16:creationId xmlns:a16="http://schemas.microsoft.com/office/drawing/2014/main" id="{79EF5BC6-BB55-444F-AE42-1679207E5163}"/>
              </a:ext>
            </a:extLst>
          </p:cNvPr>
          <p:cNvSpPr>
            <a:spLocks noGrp="1"/>
          </p:cNvSpPr>
          <p:nvPr>
            <p:ph type="body" idx="1"/>
          </p:nvPr>
        </p:nvSpPr>
        <p:spPr>
          <a:xfrm>
            <a:off x="685800" y="4400550"/>
            <a:ext cx="5486400" cy="3600450"/>
          </a:xfrm>
          <a:prstGeom prst="rect">
            <a:avLst/>
          </a:prstGeom>
        </p:spPr>
        <p:txBody>
          <a:bodyPr/>
          <a:lstStyle/>
          <a:p>
            <a:endParaRPr lang="en-US"/>
          </a:p>
        </p:txBody>
      </p:sp>
      <p:sp>
        <p:nvSpPr>
          <p:cNvPr id="5" name="Header Placeholder 4">
            <a:extLst>
              <a:ext uri="{FF2B5EF4-FFF2-40B4-BE49-F238E27FC236}">
                <a16:creationId xmlns:a16="http://schemas.microsoft.com/office/drawing/2014/main" id="{29186FA5-7D91-4142-B389-05BC0ADD7EE6}"/>
              </a:ext>
            </a:extLst>
          </p:cNvPr>
          <p:cNvSpPr>
            <a:spLocks noGrp="1"/>
          </p:cNvSpPr>
          <p:nvPr>
            <p:ph type="hdr" sz="quarter" idx="13"/>
          </p:nvPr>
        </p:nvSpPr>
        <p:spPr>
          <a:xfrm>
            <a:off x="0" y="0"/>
            <a:ext cx="2971800" cy="458788"/>
          </a:xfrm>
          <a:prstGeom prst="rect">
            <a:avLst/>
          </a:prstGeom>
        </p:spPr>
        <p:txBody>
          <a:bodyPr/>
          <a:lstStyle/>
          <a:p>
            <a:r>
              <a:rPr lang="en-US"/>
              <a:t>[[HEADER]]</a:t>
            </a:r>
          </a:p>
        </p:txBody>
      </p:sp>
    </p:spTree>
    <p:extLst>
      <p:ext uri="{BB962C8B-B14F-4D97-AF65-F5344CB8AC3E}">
        <p14:creationId xmlns:p14="http://schemas.microsoft.com/office/powerpoint/2010/main" val="122709429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8888" y="465138"/>
            <a:ext cx="4337050" cy="24399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C692A3B-7B47-4B06-AF04-F43603EA9377}" type="slidenum">
              <a:rPr lang="en-US" smtClean="0"/>
              <a:pPr/>
              <a:t>75</a:t>
            </a:fld>
            <a:endParaRPr lang="en-US"/>
          </a:p>
        </p:txBody>
      </p:sp>
    </p:spTree>
    <p:extLst>
      <p:ext uri="{BB962C8B-B14F-4D97-AF65-F5344CB8AC3E}">
        <p14:creationId xmlns:p14="http://schemas.microsoft.com/office/powerpoint/2010/main" val="164704669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8888" y="465138"/>
            <a:ext cx="4337050" cy="2439987"/>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C692A3B-7B47-4B06-AF04-F43603EA9377}" type="slidenum">
              <a:rPr lang="en-US" smtClean="0"/>
              <a:pPr/>
              <a:t>76</a:t>
            </a:fld>
            <a:endParaRPr lang="en-US"/>
          </a:p>
        </p:txBody>
      </p:sp>
    </p:spTree>
    <p:extLst>
      <p:ext uri="{BB962C8B-B14F-4D97-AF65-F5344CB8AC3E}">
        <p14:creationId xmlns:p14="http://schemas.microsoft.com/office/powerpoint/2010/main" val="416921787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Spend</a:t>
            </a:r>
            <a:r>
              <a:rPr lang="en-US" baseline="0" dirty="0"/>
              <a:t> a lot time here on this slide and the next to master this concept.  This technique is a very powerful to accurately infer where the bottleneck usually is.</a:t>
            </a:r>
            <a:endParaRPr lang="en-US" dirty="0"/>
          </a:p>
        </p:txBody>
      </p:sp>
      <p:sp>
        <p:nvSpPr>
          <p:cNvPr id="4" name="Slide Number Placeholder 3"/>
          <p:cNvSpPr>
            <a:spLocks noGrp="1"/>
          </p:cNvSpPr>
          <p:nvPr>
            <p:ph type="sldNum" sz="quarter" idx="10"/>
          </p:nvPr>
        </p:nvSpPr>
        <p:spPr/>
        <p:txBody>
          <a:bodyPr/>
          <a:lstStyle/>
          <a:p>
            <a:fld id="{0C692A3B-7B47-4B06-AF04-F43603EA9377}" type="slidenum">
              <a:rPr lang="en-US" smtClean="0"/>
              <a:pPr/>
              <a:t>77</a:t>
            </a:fld>
            <a:endParaRPr lang="en-US"/>
          </a:p>
        </p:txBody>
      </p:sp>
    </p:spTree>
    <p:extLst>
      <p:ext uri="{BB962C8B-B14F-4D97-AF65-F5344CB8AC3E}">
        <p14:creationId xmlns:p14="http://schemas.microsoft.com/office/powerpoint/2010/main" val="99662945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8888" y="465138"/>
            <a:ext cx="4337050" cy="2439987"/>
          </a:xfrm>
        </p:spPr>
      </p:sp>
      <p:sp>
        <p:nvSpPr>
          <p:cNvPr id="3" name="Notes Placeholder 2"/>
          <p:cNvSpPr>
            <a:spLocks noGrp="1"/>
          </p:cNvSpPr>
          <p:nvPr>
            <p:ph type="body" idx="1"/>
          </p:nvPr>
        </p:nvSpPr>
        <p:spPr/>
        <p:txBody>
          <a:bodyPr/>
          <a:lstStyle/>
          <a:p>
            <a:r>
              <a:rPr lang="en-US" dirty="0"/>
              <a:t>Spend a lot time here on this slide and the next to master this concept.  This technique is a very powerful to accurately infer where the bottleneck usually is.</a:t>
            </a:r>
          </a:p>
          <a:p>
            <a:endParaRPr lang="en-US" dirty="0"/>
          </a:p>
        </p:txBody>
      </p:sp>
      <p:sp>
        <p:nvSpPr>
          <p:cNvPr id="4" name="Slide Number Placeholder 3"/>
          <p:cNvSpPr>
            <a:spLocks noGrp="1"/>
          </p:cNvSpPr>
          <p:nvPr>
            <p:ph type="sldNum" sz="quarter" idx="10"/>
          </p:nvPr>
        </p:nvSpPr>
        <p:spPr/>
        <p:txBody>
          <a:bodyPr/>
          <a:lstStyle/>
          <a:p>
            <a:fld id="{0C692A3B-7B47-4B06-AF04-F43603EA9377}" type="slidenum">
              <a:rPr lang="en-US" smtClean="0"/>
              <a:pPr/>
              <a:t>78</a:t>
            </a:fld>
            <a:endParaRPr lang="en-US"/>
          </a:p>
        </p:txBody>
      </p:sp>
    </p:spTree>
    <p:extLst>
      <p:ext uri="{BB962C8B-B14F-4D97-AF65-F5344CB8AC3E}">
        <p14:creationId xmlns:p14="http://schemas.microsoft.com/office/powerpoint/2010/main" val="1620235300"/>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8888" y="465138"/>
            <a:ext cx="4337050" cy="2439987"/>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C692A3B-7B47-4B06-AF04-F43603EA9377}" type="slidenum">
              <a:rPr lang="en-US" smtClean="0"/>
              <a:pPr/>
              <a:t>79</a:t>
            </a:fld>
            <a:endParaRPr lang="en-US"/>
          </a:p>
        </p:txBody>
      </p:sp>
    </p:spTree>
    <p:extLst>
      <p:ext uri="{BB962C8B-B14F-4D97-AF65-F5344CB8AC3E}">
        <p14:creationId xmlns:p14="http://schemas.microsoft.com/office/powerpoint/2010/main" val="2697819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Hard disk drives (magnetic media) have not changed in many years and are still widely in use today. About 5 years ago, 2.5” enterprise scale hard drives that can spin at 10,000 and 15,000 RPM were introduced.</a:t>
            </a:r>
          </a:p>
          <a:p>
            <a:r>
              <a:rPr lang="en-US" dirty="0"/>
              <a:t>Going to 2.5” from 3.5” drives reduced track-to-track latency down to 2-3 </a:t>
            </a:r>
            <a:r>
              <a:rPr lang="en-US" dirty="0" err="1"/>
              <a:t>ms</a:t>
            </a:r>
            <a:r>
              <a:rPr lang="en-US" dirty="0"/>
              <a:t> by having a smaller drive head armature to move and smaller spaces between the tracks. However, this is the effective limit of hard drive media for the near future. </a:t>
            </a:r>
            <a:r>
              <a:rPr lang="en-US" u="sng" dirty="0">
                <a:hlinkClick r:id="rId3"/>
              </a:rPr>
              <a:t>http://wikipedia.org/wiki/Hard_disk_drive</a:t>
            </a:r>
            <a:endParaRPr lang="en-US" dirty="0"/>
          </a:p>
        </p:txBody>
      </p:sp>
      <p:sp>
        <p:nvSpPr>
          <p:cNvPr id="4" name="Slide Number Placeholder 3"/>
          <p:cNvSpPr>
            <a:spLocks noGrp="1"/>
          </p:cNvSpPr>
          <p:nvPr>
            <p:ph type="sldNum" sz="quarter" idx="10"/>
          </p:nvPr>
        </p:nvSpPr>
        <p:spPr/>
        <p:txBody>
          <a:bodyPr/>
          <a:lstStyle/>
          <a:p>
            <a:fld id="{2AC2F2DB-9EB8-4DD0-AFB0-72A4BB349691}" type="slidenum">
              <a:rPr lang="en-US" smtClean="0"/>
              <a:pPr/>
              <a:t>8</a:t>
            </a:fld>
            <a:endParaRPr lang="en-US" dirty="0"/>
          </a:p>
        </p:txBody>
      </p:sp>
      <p:sp>
        <p:nvSpPr>
          <p:cNvPr id="6" name="Slide Image Placeholder 5"/>
          <p:cNvSpPr>
            <a:spLocks noGrp="1" noRot="1" noChangeAspect="1"/>
          </p:cNvSpPr>
          <p:nvPr>
            <p:ph type="sldImg"/>
          </p:nvPr>
        </p:nvSpPr>
        <p:spPr>
          <a:xfrm>
            <a:off x="1258888" y="465138"/>
            <a:ext cx="4337050" cy="2439987"/>
          </a:xfrm>
        </p:spPr>
      </p:sp>
    </p:spTree>
    <p:extLst>
      <p:ext uri="{BB962C8B-B14F-4D97-AF65-F5344CB8AC3E}">
        <p14:creationId xmlns:p14="http://schemas.microsoft.com/office/powerpoint/2010/main" val="189499016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8888" y="465138"/>
            <a:ext cx="4337050" cy="2439987"/>
          </a:xfrm>
        </p:spPr>
      </p:sp>
      <p:sp>
        <p:nvSpPr>
          <p:cNvPr id="3" name="Notes Placeholder 2"/>
          <p:cNvSpPr>
            <a:spLocks noGrp="1"/>
          </p:cNvSpPr>
          <p:nvPr>
            <p:ph type="body" idx="1"/>
          </p:nvPr>
        </p:nvSpPr>
        <p:spPr/>
        <p:txBody>
          <a:bodyPr>
            <a:normAutofit fontScale="25000" lnSpcReduction="20000"/>
          </a:bodyPr>
          <a:lstStyle/>
          <a:p>
            <a:endParaRPr lang="en-US" dirty="0"/>
          </a:p>
          <a:p>
            <a:r>
              <a:rPr lang="en-US" dirty="0"/>
              <a:t>Sample Interval: Since disk I/O's are measured in milliseconds, you want to capture Perfmon with a 2-3 seconds interval (1 second interval could be too taxing to the server)</a:t>
            </a:r>
          </a:p>
          <a:p>
            <a:endParaRPr lang="en-US" dirty="0"/>
          </a:p>
          <a:p>
            <a:r>
              <a:rPr lang="en-US" dirty="0"/>
              <a:t>I/O Latency is measured by using Avg. Disk sec/Read and Avg. Disk sec/Write counters.  </a:t>
            </a:r>
          </a:p>
          <a:p>
            <a:r>
              <a:rPr lang="en-US" dirty="0"/>
              <a:t>Windows timestamp the IRP being sent by Partition Manager down the stack, and when it arrives back Windows timestamp it again and calculate the time difference (PERF_AVERAGE_TIMER)</a:t>
            </a:r>
          </a:p>
          <a:p>
            <a:r>
              <a:rPr lang="en-US" dirty="0"/>
              <a:t>The table below describes the access time (average </a:t>
            </a:r>
            <a:r>
              <a:rPr lang="en-US" dirty="0" err="1"/>
              <a:t>latency+random</a:t>
            </a:r>
            <a:r>
              <a:rPr lang="en-US" dirty="0"/>
              <a:t> seek), based on vendors specifications.</a:t>
            </a:r>
          </a:p>
          <a:p>
            <a:endParaRPr lang="en-US" dirty="0"/>
          </a:p>
          <a:p>
            <a:r>
              <a:rPr lang="en-US" dirty="0"/>
              <a:t>Device	Access Time (</a:t>
            </a:r>
            <a:r>
              <a:rPr lang="en-US" dirty="0" err="1"/>
              <a:t>ms</a:t>
            </a:r>
            <a:r>
              <a:rPr lang="en-US" dirty="0"/>
              <a:t>)‎1</a:t>
            </a:r>
          </a:p>
          <a:p>
            <a:r>
              <a:rPr lang="en-US" dirty="0"/>
              <a:t>5400 RPM hard disk	17</a:t>
            </a:r>
          </a:p>
          <a:p>
            <a:r>
              <a:rPr lang="en-US" dirty="0"/>
              <a:t>7200 RPM hard disk	13</a:t>
            </a:r>
          </a:p>
          <a:p>
            <a:r>
              <a:rPr lang="en-US" dirty="0"/>
              <a:t>10K RPM hard disk	8</a:t>
            </a:r>
          </a:p>
          <a:p>
            <a:r>
              <a:rPr lang="en-US" dirty="0"/>
              <a:t>15K RPM hard disk	6</a:t>
            </a:r>
          </a:p>
          <a:p>
            <a:r>
              <a:rPr lang="en-US" dirty="0"/>
              <a:t>Solid State Drive (SSD) Disk	0.2</a:t>
            </a:r>
          </a:p>
          <a:p>
            <a:r>
              <a:rPr lang="en-US" dirty="0"/>
              <a:t>1.	Full stroke </a:t>
            </a:r>
            <a:r>
              <a:rPr lang="en-US" dirty="0" err="1"/>
              <a:t>uncached</a:t>
            </a:r>
            <a:r>
              <a:rPr lang="en-US" dirty="0"/>
              <a:t> access</a:t>
            </a:r>
          </a:p>
          <a:p>
            <a:endParaRPr lang="en-US" dirty="0"/>
          </a:p>
          <a:p>
            <a:r>
              <a:rPr lang="en-US" dirty="0"/>
              <a:t>Theses thresholds are based on I/O sizes of 64 KB or smaller. For example: If the average size of I/O requests is 128 KB you should double the expected thresholds. You can check the average I/O size by using the Avg. Disk Bytes/Read and Avg. Disk Bytes/Write counters (Any other issues concerning I/O size above 64KB?) </a:t>
            </a:r>
          </a:p>
          <a:p>
            <a:endParaRPr lang="en-US" dirty="0"/>
          </a:p>
          <a:p>
            <a:r>
              <a:rPr lang="en-US" dirty="0"/>
              <a:t>Spikes</a:t>
            </a:r>
          </a:p>
          <a:p>
            <a:endParaRPr lang="en-US" dirty="0"/>
          </a:p>
          <a:p>
            <a:r>
              <a:rPr lang="en-US" dirty="0"/>
              <a:t>Rule of thumb: Quick spikes in response times are common and normal. </a:t>
            </a:r>
          </a:p>
          <a:p>
            <a:endParaRPr lang="en-US" dirty="0"/>
          </a:p>
          <a:p>
            <a:r>
              <a:rPr lang="en-US" dirty="0"/>
              <a:t>•	PAL tool definitions: </a:t>
            </a:r>
          </a:p>
          <a:p>
            <a:r>
              <a:rPr lang="en-US" dirty="0"/>
              <a:t>o	More than 20ms considered slow (warning)</a:t>
            </a:r>
          </a:p>
          <a:p>
            <a:r>
              <a:rPr lang="en-US" dirty="0"/>
              <a:t>o	More than 50ms considered very slow (critical)</a:t>
            </a:r>
          </a:p>
          <a:p>
            <a:endParaRPr lang="en-US" dirty="0"/>
          </a:p>
          <a:p>
            <a:r>
              <a:rPr lang="en-US" dirty="0"/>
              <a:t>•	PMA tool definitions: </a:t>
            </a:r>
          </a:p>
          <a:p>
            <a:r>
              <a:rPr lang="en-US" dirty="0"/>
              <a:t>o	More than 30ms considered slow (warning)</a:t>
            </a:r>
          </a:p>
          <a:p>
            <a:endParaRPr lang="en-US" dirty="0"/>
          </a:p>
          <a:p>
            <a:r>
              <a:rPr lang="en-US" dirty="0"/>
              <a:t>% Idle Time </a:t>
            </a:r>
          </a:p>
          <a:p>
            <a:endParaRPr lang="en-US" dirty="0"/>
          </a:p>
          <a:p>
            <a:r>
              <a:rPr lang="en-US" dirty="0"/>
              <a:t>The % Idle Time counter reports the percentage of time that the disk queue is empty.</a:t>
            </a:r>
          </a:p>
          <a:p>
            <a:r>
              <a:rPr lang="en-US" dirty="0"/>
              <a:t>The official recommendation is watch for sustained periods of less than 10%.</a:t>
            </a:r>
          </a:p>
          <a:p>
            <a:endParaRPr lang="en-US" dirty="0"/>
          </a:p>
          <a:p>
            <a:r>
              <a:rPr lang="en-US" dirty="0"/>
              <a:t>Consider the following scenarios:</a:t>
            </a:r>
          </a:p>
          <a:p>
            <a:endParaRPr lang="en-US" dirty="0"/>
          </a:p>
          <a:p>
            <a:r>
              <a:rPr lang="en-US" dirty="0"/>
              <a:t>Scenario	Excepted value</a:t>
            </a:r>
          </a:p>
          <a:p>
            <a:r>
              <a:rPr lang="en-US" dirty="0"/>
              <a:t>Heavy load system drive	N/A (0 can be valid)</a:t>
            </a:r>
          </a:p>
          <a:p>
            <a:r>
              <a:rPr lang="en-US" dirty="0"/>
              <a:t>System or </a:t>
            </a:r>
            <a:r>
              <a:rPr lang="en-US" dirty="0" err="1"/>
              <a:t>Pagefile</a:t>
            </a:r>
            <a:r>
              <a:rPr lang="en-US" dirty="0"/>
              <a:t> drive	More than 10%</a:t>
            </a:r>
          </a:p>
          <a:p>
            <a:r>
              <a:rPr lang="en-US" dirty="0"/>
              <a:t>Virtualized environment	N/A (0 can be valid)</a:t>
            </a:r>
          </a:p>
          <a:p>
            <a:endParaRPr lang="en-US" dirty="0"/>
          </a:p>
          <a:p>
            <a:r>
              <a:rPr lang="en-US" dirty="0"/>
              <a:t>Use other counters to figure out how many outstanding IRPs are out there, and if the LUN can handle them fast enough</a:t>
            </a:r>
          </a:p>
          <a:p>
            <a:endParaRPr lang="en-US" dirty="0"/>
          </a:p>
          <a:p>
            <a:endParaRPr lang="en-US" dirty="0"/>
          </a:p>
          <a:p>
            <a:r>
              <a:rPr lang="en-US" dirty="0"/>
              <a:t>Avg. Disk Queue Length</a:t>
            </a:r>
          </a:p>
          <a:p>
            <a:endParaRPr lang="en-US" dirty="0"/>
          </a:p>
          <a:p>
            <a:r>
              <a:rPr lang="en-US" dirty="0"/>
              <a:t>Avg. Disk Queue Length is equal to the (Disk Transfers/sec) *( Disk sec/Transfer). It is important to note this is a derived value and not a direct measurement. </a:t>
            </a:r>
          </a:p>
          <a:p>
            <a:endParaRPr lang="en-US" dirty="0"/>
          </a:p>
          <a:p>
            <a:r>
              <a:rPr lang="en-US" dirty="0"/>
              <a:t>Again, because it’s an average value, it takes more account of extreme values. This requires us to validate both Avg. Disk Write Queue Length and Avg. Disk Read Queue Length in case of disk write cache is enabled.</a:t>
            </a:r>
          </a:p>
          <a:p>
            <a:endParaRPr lang="en-US" dirty="0"/>
          </a:p>
          <a:p>
            <a:endParaRPr lang="en-US" dirty="0"/>
          </a:p>
          <a:p>
            <a:r>
              <a:rPr lang="en-US" dirty="0"/>
              <a:t>Rating	Value	SAN Environment</a:t>
            </a:r>
          </a:p>
          <a:p>
            <a:r>
              <a:rPr lang="en-US" dirty="0"/>
              <a:t>Excellent 	2 * number of spindles	Less than 16 (</a:t>
            </a:r>
            <a:r>
              <a:rPr lang="en-US" dirty="0" err="1"/>
              <a:t>SCSIport</a:t>
            </a:r>
            <a:r>
              <a:rPr lang="en-US" dirty="0"/>
              <a:t>), or 32 (Storport)</a:t>
            </a:r>
          </a:p>
          <a:p>
            <a:r>
              <a:rPr lang="en-US" dirty="0"/>
              <a:t>Good	4 * number of spindles	More than 16 (</a:t>
            </a:r>
            <a:r>
              <a:rPr lang="en-US" dirty="0" err="1"/>
              <a:t>SCSIport</a:t>
            </a:r>
            <a:r>
              <a:rPr lang="en-US" dirty="0"/>
              <a:t>), or 32 (Storport)</a:t>
            </a:r>
          </a:p>
          <a:p>
            <a:r>
              <a:rPr lang="en-US" dirty="0"/>
              <a:t>Fair	6 * number of spindles	More than 16 (</a:t>
            </a:r>
            <a:r>
              <a:rPr lang="en-US" dirty="0" err="1"/>
              <a:t>SCSIport</a:t>
            </a:r>
            <a:r>
              <a:rPr lang="en-US" dirty="0"/>
              <a:t>), or 32 (Storport)</a:t>
            </a:r>
          </a:p>
          <a:p>
            <a:endParaRPr lang="en-US" dirty="0"/>
          </a:p>
          <a:p>
            <a:r>
              <a:rPr lang="en-US" dirty="0"/>
              <a:t>This value is aggregated from all paths used in MPIO. We must divide it by the number of paths used. For example: 4 HBA with 2 ports will have 256 paths (4*2*32).  In that case, value of 1000 Avg. Disk Queue Length will be fine, as each path will have queue length of 4 (1000/256).</a:t>
            </a:r>
          </a:p>
          <a:p>
            <a:endParaRPr lang="en-US" dirty="0"/>
          </a:p>
          <a:p>
            <a:r>
              <a:rPr lang="en-US" dirty="0"/>
              <a:t>Current Queue Length </a:t>
            </a:r>
          </a:p>
          <a:p>
            <a:endParaRPr lang="en-US" dirty="0"/>
          </a:p>
          <a:p>
            <a:r>
              <a:rPr lang="en-US" dirty="0"/>
              <a:t>Current Disk Queue Length is a direct measurement of the disk queue present at the time of the sampling. You need to have multiple occurrences to conclude something. </a:t>
            </a:r>
          </a:p>
          <a:p>
            <a:endParaRPr lang="en-US" dirty="0"/>
          </a:p>
          <a:p>
            <a:r>
              <a:rPr lang="en-US" dirty="0"/>
              <a:t>Rating	Value	SAN Environment</a:t>
            </a:r>
          </a:p>
          <a:p>
            <a:r>
              <a:rPr lang="en-US" dirty="0"/>
              <a:t>Excellent 	2 * number of spindles	Less than 16 (</a:t>
            </a:r>
            <a:r>
              <a:rPr lang="en-US" dirty="0" err="1"/>
              <a:t>SCSIport</a:t>
            </a:r>
            <a:r>
              <a:rPr lang="en-US" dirty="0"/>
              <a:t>), or 32 (Storport)</a:t>
            </a:r>
          </a:p>
          <a:p>
            <a:r>
              <a:rPr lang="en-US" dirty="0"/>
              <a:t>Good	4 * number of spindles	More than 16 (</a:t>
            </a:r>
            <a:r>
              <a:rPr lang="en-US" dirty="0" err="1"/>
              <a:t>SCSIport</a:t>
            </a:r>
            <a:r>
              <a:rPr lang="en-US" dirty="0"/>
              <a:t>), or 32 (Storport)</a:t>
            </a:r>
          </a:p>
          <a:p>
            <a:r>
              <a:rPr lang="en-US" dirty="0"/>
              <a:t>Fair	6 * number of spindles	More than 16 (</a:t>
            </a:r>
            <a:r>
              <a:rPr lang="en-US" dirty="0" err="1"/>
              <a:t>SCSIport</a:t>
            </a:r>
            <a:r>
              <a:rPr lang="en-US" dirty="0"/>
              <a:t>), or 32 (Storport)</a:t>
            </a:r>
          </a:p>
          <a:p>
            <a:r>
              <a:rPr lang="en-US" dirty="0"/>
              <a:t>Since this is always measured on one LUN, the maximum is 255, which should never be approached</a:t>
            </a:r>
          </a:p>
          <a:p>
            <a:endParaRPr lang="en-US" dirty="0"/>
          </a:p>
          <a:p>
            <a:r>
              <a:rPr lang="en-US" dirty="0"/>
              <a:t>Disk Bytes/sec</a:t>
            </a:r>
          </a:p>
          <a:p>
            <a:endParaRPr lang="en-US" dirty="0"/>
          </a:p>
          <a:p>
            <a:r>
              <a:rPr lang="en-US" dirty="0"/>
              <a:t>Perfmon captures the total number of bytes sent to the disk (write) and retrieved from the disk (read) over a period of one second. If the Perfmon capture interval is set for anything greater than one second, the average of the values captured is presented. </a:t>
            </a:r>
          </a:p>
          <a:p>
            <a:r>
              <a:rPr lang="en-US" dirty="0"/>
              <a:t>The Disk Read Bytes/sec and the Disk Write Bytes/sec counters break down the results displaying only read bytes or only write bytes, respectively</a:t>
            </a:r>
          </a:p>
          <a:p>
            <a:endParaRPr lang="en-US" dirty="0"/>
          </a:p>
          <a:p>
            <a:r>
              <a:rPr lang="en-US" dirty="0"/>
              <a:t>Avg. Disk Bytes/Transfer</a:t>
            </a:r>
          </a:p>
          <a:p>
            <a:endParaRPr lang="en-US" dirty="0"/>
          </a:p>
          <a:p>
            <a:r>
              <a:rPr lang="en-US" dirty="0"/>
              <a:t>Displays the average size of the individual disk requests (IO size) in bytes, for the capture interval. Example: If the system had ninety nine IO requests of 8K and one IO request of 2048K, the average will be 28.4K. Calculation = (8k*99) + (1*2048k) / 100 </a:t>
            </a:r>
          </a:p>
          <a:p>
            <a:r>
              <a:rPr lang="en-US" dirty="0"/>
              <a:t>The Avg. Disk Bytes/Read and Avg. Disk Bytes/Write counters break down the results showing the average size for only read requests or only write requests, respectively. </a:t>
            </a:r>
          </a:p>
          <a:p>
            <a:endParaRPr lang="en-US" dirty="0"/>
          </a:p>
          <a:p>
            <a:endParaRPr lang="en-US" dirty="0"/>
          </a:p>
          <a:p>
            <a:r>
              <a:rPr lang="en-US" dirty="0"/>
              <a:t>(For Windows Server HC: since the sample interval will be 2-3 seconds, there is no need to collect both of these counters, just the Avg. Disk (*)/Transfer)</a:t>
            </a:r>
          </a:p>
          <a:p>
            <a:endParaRPr lang="en-US" dirty="0"/>
          </a:p>
          <a:p>
            <a:r>
              <a:rPr lang="en-US" dirty="0"/>
              <a:t>Disk transfers/sec </a:t>
            </a:r>
          </a:p>
          <a:p>
            <a:endParaRPr lang="en-US" dirty="0"/>
          </a:p>
          <a:p>
            <a:r>
              <a:rPr lang="en-US" dirty="0"/>
              <a:t>Don’t confuse between how many IOPS a device can have and the limits on the number of bytes. When the disk is close to the maximum number of IOPS it’s considered saturated.</a:t>
            </a:r>
          </a:p>
          <a:p>
            <a:endParaRPr lang="en-US" dirty="0"/>
          </a:p>
          <a:p>
            <a:r>
              <a:rPr lang="en-US" dirty="0"/>
              <a:t>Device	IOPS</a:t>
            </a:r>
          </a:p>
          <a:p>
            <a:r>
              <a:rPr lang="en-US" dirty="0"/>
              <a:t>5400 RPM hard disk	80</a:t>
            </a:r>
          </a:p>
          <a:p>
            <a:r>
              <a:rPr lang="en-US" dirty="0"/>
              <a:t>7200 RPM hard disk	100</a:t>
            </a:r>
          </a:p>
          <a:p>
            <a:r>
              <a:rPr lang="en-US" dirty="0"/>
              <a:t>10K RPM hard disk	150</a:t>
            </a:r>
          </a:p>
          <a:p>
            <a:r>
              <a:rPr lang="en-US" dirty="0"/>
              <a:t>15K RPM hard disk	200</a:t>
            </a:r>
          </a:p>
          <a:p>
            <a:r>
              <a:rPr lang="en-US" dirty="0"/>
              <a:t>Solid State Drive (SSD) Disk	5,000</a:t>
            </a:r>
          </a:p>
          <a:p>
            <a:r>
              <a:rPr lang="en-US" dirty="0"/>
              <a:t>* Sequential</a:t>
            </a:r>
          </a:p>
          <a:p>
            <a:endParaRPr lang="en-US" dirty="0"/>
          </a:p>
          <a:p>
            <a:r>
              <a:rPr lang="en-US" dirty="0"/>
              <a:t>In order to see how IOPS are affected by each RAID configuration, let's see how each type of the RAID levels change the calculation</a:t>
            </a:r>
          </a:p>
          <a:p>
            <a:endParaRPr lang="en-US" dirty="0"/>
          </a:p>
          <a:p>
            <a:r>
              <a:rPr lang="en-US" dirty="0"/>
              <a:t>RAID Type	Write penalty</a:t>
            </a:r>
          </a:p>
          <a:p>
            <a:r>
              <a:rPr lang="en-US" dirty="0"/>
              <a:t>RAID 0	1</a:t>
            </a:r>
          </a:p>
          <a:p>
            <a:r>
              <a:rPr lang="en-US" dirty="0"/>
              <a:t>RAID 1	2</a:t>
            </a:r>
          </a:p>
          <a:p>
            <a:r>
              <a:rPr lang="en-US" dirty="0"/>
              <a:t>RAID 5	4</a:t>
            </a:r>
          </a:p>
          <a:p>
            <a:r>
              <a:rPr lang="en-US" dirty="0"/>
              <a:t>RAID 6	6</a:t>
            </a:r>
          </a:p>
          <a:p>
            <a:r>
              <a:rPr lang="en-US" dirty="0"/>
              <a:t>RAID 0+1	2</a:t>
            </a:r>
          </a:p>
          <a:p>
            <a:endParaRPr lang="en-US" dirty="0"/>
          </a:p>
          <a:p>
            <a:r>
              <a:rPr lang="en-US" dirty="0"/>
              <a:t>Split IO/Sec </a:t>
            </a:r>
          </a:p>
          <a:p>
            <a:r>
              <a:rPr lang="en-US" dirty="0"/>
              <a:t>Measures the rate of IO split due to file fragmentation. This happens if the IO request touches data on non-contiguous file segments.</a:t>
            </a:r>
          </a:p>
          <a:p>
            <a:endParaRPr lang="en-US" dirty="0"/>
          </a:p>
          <a:p>
            <a:r>
              <a:rPr lang="en-US" dirty="0"/>
              <a:t>This value should be close to zero.</a:t>
            </a:r>
          </a:p>
          <a:p>
            <a:endParaRPr lang="en-US" dirty="0"/>
          </a:p>
          <a:p>
            <a:r>
              <a:rPr lang="en-US" dirty="0"/>
              <a:t>% Free Space </a:t>
            </a:r>
          </a:p>
          <a:p>
            <a:r>
              <a:rPr lang="en-US" dirty="0"/>
              <a:t>Display the percentage of the total usable space on the selected logical disk that was free.</a:t>
            </a:r>
          </a:p>
          <a:p>
            <a:r>
              <a:rPr lang="en-US" dirty="0"/>
              <a:t>Defrag requires at least 15% of free space</a:t>
            </a:r>
          </a:p>
          <a:p>
            <a:endParaRPr lang="en-US" dirty="0"/>
          </a:p>
          <a:p>
            <a:r>
              <a:rPr lang="en-US" dirty="0"/>
              <a:t>Threshold	Effect</a:t>
            </a:r>
          </a:p>
          <a:p>
            <a:r>
              <a:rPr lang="en-US" dirty="0"/>
              <a:t>More than 15%	Fair</a:t>
            </a:r>
          </a:p>
          <a:p>
            <a:r>
              <a:rPr lang="en-US" dirty="0"/>
              <a:t>Less than 15%	Warning</a:t>
            </a:r>
          </a:p>
          <a:p>
            <a:r>
              <a:rPr lang="en-US" dirty="0"/>
              <a:t>Less than 5%	Critical</a:t>
            </a:r>
          </a:p>
          <a:p>
            <a:endParaRPr lang="en-US" dirty="0"/>
          </a:p>
        </p:txBody>
      </p:sp>
      <p:sp>
        <p:nvSpPr>
          <p:cNvPr id="4" name="Slide Number Placeholder 3"/>
          <p:cNvSpPr>
            <a:spLocks noGrp="1"/>
          </p:cNvSpPr>
          <p:nvPr>
            <p:ph type="sldNum" sz="quarter" idx="10"/>
          </p:nvPr>
        </p:nvSpPr>
        <p:spPr/>
        <p:txBody>
          <a:bodyPr/>
          <a:lstStyle/>
          <a:p>
            <a:fld id="{0C692A3B-7B47-4B06-AF04-F43603EA9377}" type="slidenum">
              <a:rPr lang="en-US" smtClean="0"/>
              <a:pPr/>
              <a:t>80</a:t>
            </a:fld>
            <a:endParaRPr lang="en-US"/>
          </a:p>
        </p:txBody>
      </p:sp>
    </p:spTree>
    <p:extLst>
      <p:ext uri="{BB962C8B-B14F-4D97-AF65-F5344CB8AC3E}">
        <p14:creationId xmlns:p14="http://schemas.microsoft.com/office/powerpoint/2010/main" val="47520327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The size of the I/</a:t>
            </a:r>
            <a:r>
              <a:rPr lang="en-US" dirty="0" err="1"/>
              <a:t>Os</a:t>
            </a:r>
            <a:r>
              <a:rPr lang="en-US" dirty="0"/>
              <a:t> can significantly affect the response times of the I/O requests. A 1 MB I/O request is 256 times larger than a 4 KB I/O request, so it needs more time to be serviced.</a:t>
            </a:r>
          </a:p>
          <a:p>
            <a:r>
              <a:rPr lang="en-US" dirty="0"/>
              <a:t>For this reason, if you observe disk response times greater than 15 </a:t>
            </a:r>
            <a:r>
              <a:rPr lang="en-US" dirty="0" err="1"/>
              <a:t>ms</a:t>
            </a:r>
            <a:r>
              <a:rPr lang="en-US" dirty="0"/>
              <a:t>, check the average I/O size by using the </a:t>
            </a:r>
            <a:r>
              <a:rPr lang="en-US" b="1" dirty="0"/>
              <a:t>Avg. Disk Bytes/Read</a:t>
            </a:r>
            <a:r>
              <a:rPr lang="en-US" dirty="0"/>
              <a:t> and </a:t>
            </a:r>
            <a:r>
              <a:rPr lang="en-US" b="1" dirty="0"/>
              <a:t>Avg. Disk Bytes/Write</a:t>
            </a:r>
            <a:r>
              <a:rPr lang="en-US" dirty="0"/>
              <a:t> counters. The threshold of 15 </a:t>
            </a:r>
            <a:r>
              <a:rPr lang="en-US" dirty="0" err="1"/>
              <a:t>ms</a:t>
            </a:r>
            <a:r>
              <a:rPr lang="en-US" dirty="0"/>
              <a:t> disk response time is based on I/O sizes of 64 KB or smaller, so average I/O sizes larger than 64 KB might take longer than 15 </a:t>
            </a:r>
            <a:r>
              <a:rPr lang="en-US" dirty="0" err="1"/>
              <a:t>ms</a:t>
            </a:r>
            <a:r>
              <a:rPr lang="en-US" dirty="0"/>
              <a:t> and still be considered a good response time. I/O size can affect the total number of Disk Transfers/Sec or IOPS send. However, a 1 MB I/O request is 1 I/O request or IOP, but it can generate 125 I/O operations on the local disk controller or back in the SAN.</a:t>
            </a:r>
          </a:p>
          <a:p>
            <a:r>
              <a:rPr lang="en-US" dirty="0"/>
              <a:t>If you regularly deal with average I/O sizes larger than 64 KB, consider establishing a disk performance baseline while performance is good. Use the baseline to compare to suspected poor performance. Moreover, consider looking at the actual data throughput of the disk by using the </a:t>
            </a:r>
            <a:r>
              <a:rPr lang="en-US" b="1" dirty="0"/>
              <a:t>Disk Bytes/sec</a:t>
            </a:r>
            <a:r>
              <a:rPr lang="en-US" dirty="0"/>
              <a:t> performance counters. A throughput of 10 MB of data is generally expected from a hardware RAID 1 mirror set of 7200 RPM disk drives.</a:t>
            </a:r>
          </a:p>
        </p:txBody>
      </p:sp>
      <p:sp>
        <p:nvSpPr>
          <p:cNvPr id="4" name="Slide Number Placeholder 3"/>
          <p:cNvSpPr>
            <a:spLocks noGrp="1"/>
          </p:cNvSpPr>
          <p:nvPr>
            <p:ph type="sldNum" sz="quarter" idx="10"/>
          </p:nvPr>
        </p:nvSpPr>
        <p:spPr/>
        <p:txBody>
          <a:bodyPr/>
          <a:lstStyle/>
          <a:p>
            <a:fld id="{2AC2F2DB-9EB8-4DD0-AFB0-72A4BB349691}" type="slidenum">
              <a:rPr lang="en-US" smtClean="0"/>
              <a:pPr/>
              <a:t>81</a:t>
            </a:fld>
            <a:endParaRPr lang="en-US" dirty="0"/>
          </a:p>
        </p:txBody>
      </p:sp>
      <p:sp>
        <p:nvSpPr>
          <p:cNvPr id="6" name="Slide Image Placeholder 5"/>
          <p:cNvSpPr>
            <a:spLocks noGrp="1" noRot="1" noChangeAspect="1"/>
          </p:cNvSpPr>
          <p:nvPr>
            <p:ph type="sldImg"/>
          </p:nvPr>
        </p:nvSpPr>
        <p:spPr>
          <a:xfrm>
            <a:off x="1258888" y="465138"/>
            <a:ext cx="4337050" cy="2439987"/>
          </a:xfrm>
        </p:spPr>
      </p:sp>
    </p:spTree>
    <p:extLst>
      <p:ext uri="{BB962C8B-B14F-4D97-AF65-F5344CB8AC3E}">
        <p14:creationId xmlns:p14="http://schemas.microsoft.com/office/powerpoint/2010/main" val="271273034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8888" y="465138"/>
            <a:ext cx="4337050" cy="2439987"/>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9920E16-7E2D-4061-8759-5F8497A7A433}" type="slidenum">
              <a:rPr lang="en-US" smtClean="0"/>
              <a:pPr/>
              <a:t>82</a:t>
            </a:fld>
            <a:endParaRPr lang="en-US" dirty="0"/>
          </a:p>
        </p:txBody>
      </p:sp>
    </p:spTree>
    <p:extLst>
      <p:ext uri="{BB962C8B-B14F-4D97-AF65-F5344CB8AC3E}">
        <p14:creationId xmlns:p14="http://schemas.microsoft.com/office/powerpoint/2010/main" val="1512603874"/>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The </a:t>
            </a:r>
            <a:r>
              <a:rPr lang="en-US" b="1" dirty="0"/>
              <a:t>Reads/sec</a:t>
            </a:r>
            <a:r>
              <a:rPr lang="en-US" dirty="0"/>
              <a:t> and </a:t>
            </a:r>
            <a:r>
              <a:rPr lang="en-US" b="1" dirty="0"/>
              <a:t>Writes/sec</a:t>
            </a:r>
            <a:r>
              <a:rPr lang="en-US" dirty="0"/>
              <a:t> performance counters help you determine the read: write ratio of operations to the disk. Most hardware RAID solutions have an adjustable high speed cache that can significantly improve performance by servicing the I/O requests directly from the cache. Disk cache performance might improve significantly if the percentage of cache can be aligned with the actual </a:t>
            </a:r>
            <a:r>
              <a:rPr lang="en-US" dirty="0" err="1"/>
              <a:t>read:write</a:t>
            </a:r>
            <a:r>
              <a:rPr lang="en-US" dirty="0"/>
              <a:t> ratio.</a:t>
            </a:r>
          </a:p>
        </p:txBody>
      </p:sp>
      <p:sp>
        <p:nvSpPr>
          <p:cNvPr id="4" name="Slide Number Placeholder 3"/>
          <p:cNvSpPr>
            <a:spLocks noGrp="1"/>
          </p:cNvSpPr>
          <p:nvPr>
            <p:ph type="sldNum" sz="quarter" idx="10"/>
          </p:nvPr>
        </p:nvSpPr>
        <p:spPr/>
        <p:txBody>
          <a:bodyPr/>
          <a:lstStyle/>
          <a:p>
            <a:fld id="{2AC2F2DB-9EB8-4DD0-AFB0-72A4BB349691}" type="slidenum">
              <a:rPr lang="en-US" smtClean="0"/>
              <a:pPr/>
              <a:t>83</a:t>
            </a:fld>
            <a:endParaRPr lang="en-US" dirty="0"/>
          </a:p>
        </p:txBody>
      </p:sp>
      <p:sp>
        <p:nvSpPr>
          <p:cNvPr id="6" name="Slide Image Placeholder 5"/>
          <p:cNvSpPr>
            <a:spLocks noGrp="1" noRot="1" noChangeAspect="1"/>
          </p:cNvSpPr>
          <p:nvPr>
            <p:ph type="sldImg"/>
          </p:nvPr>
        </p:nvSpPr>
        <p:spPr>
          <a:xfrm>
            <a:off x="1258888" y="465138"/>
            <a:ext cx="4337050" cy="2439987"/>
          </a:xfrm>
        </p:spPr>
      </p:sp>
    </p:spTree>
    <p:extLst>
      <p:ext uri="{BB962C8B-B14F-4D97-AF65-F5344CB8AC3E}">
        <p14:creationId xmlns:p14="http://schemas.microsoft.com/office/powerpoint/2010/main" val="378185972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F475C4C8-7DEA-455A-9336-A4C7DB3AE516}" type="slidenum">
              <a:rPr lang="en-US" smtClean="0"/>
              <a:pPr/>
              <a:t>84</a:t>
            </a:fld>
            <a:endParaRPr lang="en-US"/>
          </a:p>
        </p:txBody>
      </p:sp>
      <p:sp>
        <p:nvSpPr>
          <p:cNvPr id="3" name="Date Placeholder 2">
            <a:extLst>
              <a:ext uri="{FF2B5EF4-FFF2-40B4-BE49-F238E27FC236}">
                <a16:creationId xmlns:a16="http://schemas.microsoft.com/office/drawing/2014/main" id="{3F5CF34F-AAAC-430A-B32E-0E692172CC07}"/>
              </a:ext>
            </a:extLst>
          </p:cNvPr>
          <p:cNvSpPr>
            <a:spLocks noGrp="1"/>
          </p:cNvSpPr>
          <p:nvPr>
            <p:ph type="dt" idx="12"/>
          </p:nvPr>
        </p:nvSpPr>
        <p:spPr/>
        <p:txBody>
          <a:bodyPr/>
          <a:lstStyle/>
          <a:p>
            <a:fld id="{592BAB5C-9CDE-47A0-89B0-1BD39C8B7942}" type="datetime1">
              <a:rPr lang="en-US" smtClean="0"/>
              <a:t>12/21/2018</a:t>
            </a:fld>
            <a:endParaRPr lang="en-US"/>
          </a:p>
        </p:txBody>
      </p:sp>
      <p:sp>
        <p:nvSpPr>
          <p:cNvPr id="8" name="Slide Image Placeholder 7">
            <a:extLst>
              <a:ext uri="{FF2B5EF4-FFF2-40B4-BE49-F238E27FC236}">
                <a16:creationId xmlns:a16="http://schemas.microsoft.com/office/drawing/2014/main" id="{654651DE-103E-4094-B964-7B0DFE8C6CAE}"/>
              </a:ext>
            </a:extLst>
          </p:cNvPr>
          <p:cNvSpPr>
            <a:spLocks noGrp="1" noRot="1" noChangeAspect="1"/>
          </p:cNvSpPr>
          <p:nvPr>
            <p:ph type="sldImg"/>
          </p:nvPr>
        </p:nvSpPr>
        <p:spPr/>
      </p:sp>
      <p:sp>
        <p:nvSpPr>
          <p:cNvPr id="9" name="Notes Placeholder 8">
            <a:extLst>
              <a:ext uri="{FF2B5EF4-FFF2-40B4-BE49-F238E27FC236}">
                <a16:creationId xmlns:a16="http://schemas.microsoft.com/office/drawing/2014/main" id="{C3520F82-A4D0-447A-A8E5-3467A10ECFD1}"/>
              </a:ext>
            </a:extLst>
          </p:cNvPr>
          <p:cNvSpPr>
            <a:spLocks noGrp="1"/>
          </p:cNvSpPr>
          <p:nvPr>
            <p:ph type="body" idx="1"/>
          </p:nvPr>
        </p:nvSpPr>
        <p:spPr>
          <a:xfrm>
            <a:off x="685800" y="4400550"/>
            <a:ext cx="5486400" cy="3600450"/>
          </a:xfrm>
          <a:prstGeom prst="rect">
            <a:avLst/>
          </a:prstGeom>
        </p:spPr>
        <p:txBody>
          <a:bodyPr/>
          <a:lstStyle/>
          <a:p>
            <a:endParaRPr lang="en-US"/>
          </a:p>
        </p:txBody>
      </p:sp>
      <p:sp>
        <p:nvSpPr>
          <p:cNvPr id="5" name="Header Placeholder 4">
            <a:extLst>
              <a:ext uri="{FF2B5EF4-FFF2-40B4-BE49-F238E27FC236}">
                <a16:creationId xmlns:a16="http://schemas.microsoft.com/office/drawing/2014/main" id="{8EE692BC-11D2-4F9E-8DF7-B5F3979836BF}"/>
              </a:ext>
            </a:extLst>
          </p:cNvPr>
          <p:cNvSpPr>
            <a:spLocks noGrp="1"/>
          </p:cNvSpPr>
          <p:nvPr>
            <p:ph type="hdr" sz="quarter" idx="13"/>
          </p:nvPr>
        </p:nvSpPr>
        <p:spPr>
          <a:xfrm>
            <a:off x="0" y="0"/>
            <a:ext cx="2971800" cy="458788"/>
          </a:xfrm>
          <a:prstGeom prst="rect">
            <a:avLst/>
          </a:prstGeom>
        </p:spPr>
        <p:txBody>
          <a:bodyPr/>
          <a:lstStyle/>
          <a:p>
            <a:r>
              <a:rPr lang="en-US"/>
              <a:t>[[HEADER]]</a:t>
            </a:r>
          </a:p>
        </p:txBody>
      </p:sp>
    </p:spTree>
    <p:extLst>
      <p:ext uri="{BB962C8B-B14F-4D97-AF65-F5344CB8AC3E}">
        <p14:creationId xmlns:p14="http://schemas.microsoft.com/office/powerpoint/2010/main" val="1184064139"/>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F475C4C8-7DEA-455A-9336-A4C7DB3AE516}" type="slidenum">
              <a:rPr lang="en-US" smtClean="0"/>
              <a:pPr/>
              <a:t>85</a:t>
            </a:fld>
            <a:endParaRPr lang="en-US"/>
          </a:p>
        </p:txBody>
      </p:sp>
      <p:sp>
        <p:nvSpPr>
          <p:cNvPr id="3" name="Date Placeholder 2">
            <a:extLst>
              <a:ext uri="{FF2B5EF4-FFF2-40B4-BE49-F238E27FC236}">
                <a16:creationId xmlns:a16="http://schemas.microsoft.com/office/drawing/2014/main" id="{1A0B76F9-3F92-4745-AA72-2039D73104F8}"/>
              </a:ext>
            </a:extLst>
          </p:cNvPr>
          <p:cNvSpPr>
            <a:spLocks noGrp="1"/>
          </p:cNvSpPr>
          <p:nvPr>
            <p:ph type="dt" idx="12"/>
          </p:nvPr>
        </p:nvSpPr>
        <p:spPr/>
        <p:txBody>
          <a:bodyPr/>
          <a:lstStyle/>
          <a:p>
            <a:fld id="{98343A3E-C65B-474B-B284-72A2415C99C0}" type="datetime1">
              <a:rPr lang="en-US" smtClean="0"/>
              <a:t>12/21/2018</a:t>
            </a:fld>
            <a:endParaRPr lang="en-US"/>
          </a:p>
        </p:txBody>
      </p:sp>
      <p:sp>
        <p:nvSpPr>
          <p:cNvPr id="10" name="Slide Image Placeholder 9">
            <a:extLst>
              <a:ext uri="{FF2B5EF4-FFF2-40B4-BE49-F238E27FC236}">
                <a16:creationId xmlns:a16="http://schemas.microsoft.com/office/drawing/2014/main" id="{B080087F-9B63-4FCC-87C0-CC79C9FF5FED}"/>
              </a:ext>
            </a:extLst>
          </p:cNvPr>
          <p:cNvSpPr>
            <a:spLocks noGrp="1" noRot="1" noChangeAspect="1"/>
          </p:cNvSpPr>
          <p:nvPr>
            <p:ph type="sldImg"/>
          </p:nvPr>
        </p:nvSpPr>
        <p:spPr/>
      </p:sp>
      <p:sp>
        <p:nvSpPr>
          <p:cNvPr id="11" name="Notes Placeholder 10">
            <a:extLst>
              <a:ext uri="{FF2B5EF4-FFF2-40B4-BE49-F238E27FC236}">
                <a16:creationId xmlns:a16="http://schemas.microsoft.com/office/drawing/2014/main" id="{79EF5BC6-BB55-444F-AE42-1679207E5163}"/>
              </a:ext>
            </a:extLst>
          </p:cNvPr>
          <p:cNvSpPr>
            <a:spLocks noGrp="1"/>
          </p:cNvSpPr>
          <p:nvPr>
            <p:ph type="body" idx="1"/>
          </p:nvPr>
        </p:nvSpPr>
        <p:spPr>
          <a:xfrm>
            <a:off x="685800" y="4400550"/>
            <a:ext cx="5486400" cy="3600450"/>
          </a:xfrm>
          <a:prstGeom prst="rect">
            <a:avLst/>
          </a:prstGeom>
        </p:spPr>
        <p:txBody>
          <a:bodyPr/>
          <a:lstStyle/>
          <a:p>
            <a:endParaRPr lang="en-US"/>
          </a:p>
        </p:txBody>
      </p:sp>
      <p:sp>
        <p:nvSpPr>
          <p:cNvPr id="5" name="Header Placeholder 4">
            <a:extLst>
              <a:ext uri="{FF2B5EF4-FFF2-40B4-BE49-F238E27FC236}">
                <a16:creationId xmlns:a16="http://schemas.microsoft.com/office/drawing/2014/main" id="{29186FA5-7D91-4142-B389-05BC0ADD7EE6}"/>
              </a:ext>
            </a:extLst>
          </p:cNvPr>
          <p:cNvSpPr>
            <a:spLocks noGrp="1"/>
          </p:cNvSpPr>
          <p:nvPr>
            <p:ph type="hdr" sz="quarter" idx="13"/>
          </p:nvPr>
        </p:nvSpPr>
        <p:spPr>
          <a:xfrm>
            <a:off x="0" y="0"/>
            <a:ext cx="2971800" cy="458788"/>
          </a:xfrm>
          <a:prstGeom prst="rect">
            <a:avLst/>
          </a:prstGeom>
        </p:spPr>
        <p:txBody>
          <a:bodyPr/>
          <a:lstStyle/>
          <a:p>
            <a:r>
              <a:rPr lang="en-US"/>
              <a:t>[[HEADER]]</a:t>
            </a:r>
          </a:p>
        </p:txBody>
      </p:sp>
    </p:spTree>
    <p:extLst>
      <p:ext uri="{BB962C8B-B14F-4D97-AF65-F5344CB8AC3E}">
        <p14:creationId xmlns:p14="http://schemas.microsoft.com/office/powerpoint/2010/main" val="3824219028"/>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These questions help identify:</a:t>
            </a:r>
          </a:p>
          <a:p>
            <a:pPr marL="171450" lvl="0" indent="-171450">
              <a:buFont typeface="Arial" pitchFamily="34" charset="0"/>
              <a:buChar char="•"/>
            </a:pPr>
            <a:r>
              <a:rPr lang="en-US" dirty="0"/>
              <a:t>If we have a disk bottleneck</a:t>
            </a:r>
          </a:p>
          <a:p>
            <a:pPr marL="171450" lvl="0" indent="-171450">
              <a:buFont typeface="Arial" pitchFamily="34" charset="0"/>
              <a:buChar char="•"/>
            </a:pPr>
            <a:r>
              <a:rPr lang="en-US" dirty="0"/>
              <a:t>Where the bottleneck is</a:t>
            </a:r>
          </a:p>
        </p:txBody>
      </p:sp>
      <p:sp>
        <p:nvSpPr>
          <p:cNvPr id="4" name="Slide Number Placeholder 3"/>
          <p:cNvSpPr>
            <a:spLocks noGrp="1"/>
          </p:cNvSpPr>
          <p:nvPr>
            <p:ph type="sldNum" sz="quarter" idx="10"/>
          </p:nvPr>
        </p:nvSpPr>
        <p:spPr/>
        <p:txBody>
          <a:bodyPr/>
          <a:lstStyle/>
          <a:p>
            <a:fld id="{2AC2F2DB-9EB8-4DD0-AFB0-72A4BB349691}" type="slidenum">
              <a:rPr lang="en-US" smtClean="0"/>
              <a:pPr/>
              <a:t>86</a:t>
            </a:fld>
            <a:endParaRPr lang="en-US" dirty="0"/>
          </a:p>
        </p:txBody>
      </p:sp>
      <p:sp>
        <p:nvSpPr>
          <p:cNvPr id="6" name="Slide Image Placeholder 5"/>
          <p:cNvSpPr>
            <a:spLocks noGrp="1" noRot="1" noChangeAspect="1"/>
          </p:cNvSpPr>
          <p:nvPr>
            <p:ph type="sldImg"/>
          </p:nvPr>
        </p:nvSpPr>
        <p:spPr>
          <a:xfrm>
            <a:off x="1258888" y="465138"/>
            <a:ext cx="4337050" cy="2439987"/>
          </a:xfrm>
        </p:spPr>
      </p:sp>
    </p:spTree>
    <p:extLst>
      <p:ext uri="{BB962C8B-B14F-4D97-AF65-F5344CB8AC3E}">
        <p14:creationId xmlns:p14="http://schemas.microsoft.com/office/powerpoint/2010/main" val="781414971"/>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2AC2F2DB-9EB8-4DD0-AFB0-72A4BB349691}" type="slidenum">
              <a:rPr lang="en-US" smtClean="0"/>
              <a:pPr/>
              <a:t>87</a:t>
            </a:fld>
            <a:endParaRPr lang="en-US" dirty="0"/>
          </a:p>
        </p:txBody>
      </p:sp>
      <p:sp>
        <p:nvSpPr>
          <p:cNvPr id="3" name="Slide Image Placeholder 2"/>
          <p:cNvSpPr>
            <a:spLocks noGrp="1" noRot="1" noChangeAspect="1"/>
          </p:cNvSpPr>
          <p:nvPr>
            <p:ph type="sldImg"/>
          </p:nvPr>
        </p:nvSpPr>
        <p:spPr>
          <a:xfrm>
            <a:off x="1258888" y="465138"/>
            <a:ext cx="4337050" cy="2439987"/>
          </a:xfrm>
        </p:spPr>
      </p:sp>
      <p:sp>
        <p:nvSpPr>
          <p:cNvPr id="5" name="Notes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3212135587"/>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b="1" dirty="0"/>
              <a:t>Challenge Question 1: Answer</a:t>
            </a:r>
            <a:endParaRPr lang="en-US" dirty="0"/>
          </a:p>
          <a:p>
            <a:r>
              <a:rPr lang="en-US" dirty="0"/>
              <a:t>At this point, the issue is starting to look like it is in the communication path (fabric) since the E: drive experiences high latency like the F:\ drive as soon as they put any small amount of I/O on the storage path. Remember, most HBA settings are defaulted to 32. These numbers represent a large I/O bottleneck when we see Avg. or Current Disk Queue Length go higher than the HBA queue depth setting.</a:t>
            </a:r>
          </a:p>
          <a:p>
            <a:r>
              <a:rPr lang="en-US" b="1" dirty="0"/>
              <a:t>Challenge Question 2: Answer</a:t>
            </a:r>
            <a:endParaRPr lang="en-US" dirty="0"/>
          </a:p>
          <a:p>
            <a:r>
              <a:rPr lang="en-US" dirty="0"/>
              <a:t>If these are 15k spindles, you would only need 1, because the performance is so poor at 187 disk transfers/sec and 11MB/sec from disk bytes/sec. However, since we are looking at over 1 second (1000ms) of peak latency with frequent peaks to 500-800 </a:t>
            </a:r>
            <a:r>
              <a:rPr lang="en-US" dirty="0" err="1"/>
              <a:t>ms</a:t>
            </a:r>
            <a:r>
              <a:rPr lang="en-US" dirty="0"/>
              <a:t>, this is suggestive initially of path over disk. The clue is that the E: drive appears to have very high latency with only 187 disk transfers/sec.  So this would suggest:</a:t>
            </a:r>
          </a:p>
          <a:p>
            <a:pPr marL="171450" indent="-171450">
              <a:buFont typeface="Arial" pitchFamily="34" charset="0"/>
              <a:buChar char="•"/>
            </a:pPr>
            <a:r>
              <a:rPr lang="en-US" dirty="0"/>
              <a:t>The E: drive could be a direct attached disk on a onboard controller with a small queue depth capability.</a:t>
            </a:r>
          </a:p>
          <a:p>
            <a:pPr marL="171450" indent="-171450">
              <a:buFont typeface="Arial" pitchFamily="34" charset="0"/>
              <a:buChar char="•"/>
            </a:pPr>
            <a:r>
              <a:rPr lang="en-US" dirty="0"/>
              <a:t>The E: drive be on an HBA that has a suboptimal queue depth.</a:t>
            </a:r>
          </a:p>
          <a:p>
            <a:pPr marL="171450" indent="-171450">
              <a:buFont typeface="Arial" pitchFamily="34" charset="0"/>
              <a:buChar char="•"/>
            </a:pPr>
            <a:r>
              <a:rPr lang="en-US" dirty="0"/>
              <a:t>The E: drive could be attached to an HBA that is being shared by multiple virtual operating systems.</a:t>
            </a:r>
          </a:p>
          <a:p>
            <a:pPr marL="171450" indent="-171450">
              <a:buFont typeface="Arial" pitchFamily="34" charset="0"/>
              <a:buChar char="•"/>
            </a:pPr>
            <a:r>
              <a:rPr lang="en-US" dirty="0"/>
              <a:t>The E: drive could be attached to an HBA that is connected to a saturated fiber path or to an public fiber adapter port on the SAN that is saturated.</a:t>
            </a:r>
          </a:p>
        </p:txBody>
      </p:sp>
      <p:sp>
        <p:nvSpPr>
          <p:cNvPr id="4" name="Slide Number Placeholder 3"/>
          <p:cNvSpPr>
            <a:spLocks noGrp="1"/>
          </p:cNvSpPr>
          <p:nvPr>
            <p:ph type="sldNum" sz="quarter" idx="10"/>
          </p:nvPr>
        </p:nvSpPr>
        <p:spPr/>
        <p:txBody>
          <a:bodyPr/>
          <a:lstStyle/>
          <a:p>
            <a:fld id="{2AC2F2DB-9EB8-4DD0-AFB0-72A4BB349691}" type="slidenum">
              <a:rPr lang="en-US" smtClean="0"/>
              <a:pPr/>
              <a:t>88</a:t>
            </a:fld>
            <a:endParaRPr lang="en-US" dirty="0"/>
          </a:p>
        </p:txBody>
      </p:sp>
      <p:sp>
        <p:nvSpPr>
          <p:cNvPr id="6" name="Slide Image Placeholder 5"/>
          <p:cNvSpPr>
            <a:spLocks noGrp="1" noRot="1" noChangeAspect="1"/>
          </p:cNvSpPr>
          <p:nvPr>
            <p:ph type="sldImg"/>
          </p:nvPr>
        </p:nvSpPr>
        <p:spPr>
          <a:xfrm>
            <a:off x="1258888" y="465138"/>
            <a:ext cx="4337050" cy="2439987"/>
          </a:xfrm>
        </p:spPr>
      </p:sp>
    </p:spTree>
    <p:extLst>
      <p:ext uri="{BB962C8B-B14F-4D97-AF65-F5344CB8AC3E}">
        <p14:creationId xmlns:p14="http://schemas.microsoft.com/office/powerpoint/2010/main" val="4247111900"/>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If you look at the green line as it crossed horizontally across the graph above (around the 30 line, which represents 30 disk transfers at a 1.0 scale), you will see that disk transfers/sec are very low. Since it is pretty inconceivable that a LUN from a SAN would only have the equivalent of a single hard drive assigned to it, this would suggest the issue is the HBA to the initial Public Fiber Adapter port on the SAN rather than a RAID group consisting of a single hard drive.</a:t>
            </a:r>
          </a:p>
        </p:txBody>
      </p:sp>
      <p:sp>
        <p:nvSpPr>
          <p:cNvPr id="4" name="Slide Number Placeholder 3"/>
          <p:cNvSpPr>
            <a:spLocks noGrp="1"/>
          </p:cNvSpPr>
          <p:nvPr>
            <p:ph type="sldNum" sz="quarter" idx="10"/>
          </p:nvPr>
        </p:nvSpPr>
        <p:spPr/>
        <p:txBody>
          <a:bodyPr/>
          <a:lstStyle/>
          <a:p>
            <a:fld id="{2AC2F2DB-9EB8-4DD0-AFB0-72A4BB349691}" type="slidenum">
              <a:rPr lang="en-US" smtClean="0"/>
              <a:pPr/>
              <a:t>89</a:t>
            </a:fld>
            <a:endParaRPr lang="en-US" dirty="0"/>
          </a:p>
        </p:txBody>
      </p:sp>
      <p:sp>
        <p:nvSpPr>
          <p:cNvPr id="6" name="Slide Image Placeholder 5"/>
          <p:cNvSpPr>
            <a:spLocks noGrp="1" noRot="1" noChangeAspect="1"/>
          </p:cNvSpPr>
          <p:nvPr>
            <p:ph type="sldImg"/>
          </p:nvPr>
        </p:nvSpPr>
        <p:spPr>
          <a:xfrm>
            <a:off x="1258888" y="465138"/>
            <a:ext cx="4337050" cy="2439987"/>
          </a:xfrm>
        </p:spPr>
      </p:sp>
    </p:spTree>
    <p:extLst>
      <p:ext uri="{BB962C8B-B14F-4D97-AF65-F5344CB8AC3E}">
        <p14:creationId xmlns:p14="http://schemas.microsoft.com/office/powerpoint/2010/main" val="23157916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F475C4C8-7DEA-455A-9336-A4C7DB3AE516}" type="slidenum">
              <a:rPr lang="en-US" smtClean="0"/>
              <a:pPr/>
              <a:t>9</a:t>
            </a:fld>
            <a:endParaRPr lang="en-US"/>
          </a:p>
        </p:txBody>
      </p:sp>
      <p:sp>
        <p:nvSpPr>
          <p:cNvPr id="3" name="Date Placeholder 2">
            <a:extLst>
              <a:ext uri="{FF2B5EF4-FFF2-40B4-BE49-F238E27FC236}">
                <a16:creationId xmlns:a16="http://schemas.microsoft.com/office/drawing/2014/main" id="{1A0B76F9-3F92-4745-AA72-2039D73104F8}"/>
              </a:ext>
            </a:extLst>
          </p:cNvPr>
          <p:cNvSpPr>
            <a:spLocks noGrp="1"/>
          </p:cNvSpPr>
          <p:nvPr>
            <p:ph type="dt" idx="12"/>
          </p:nvPr>
        </p:nvSpPr>
        <p:spPr/>
        <p:txBody>
          <a:bodyPr/>
          <a:lstStyle/>
          <a:p>
            <a:fld id="{98343A3E-C65B-474B-B284-72A2415C99C0}" type="datetime1">
              <a:rPr lang="en-US" smtClean="0"/>
              <a:t>12/21/2018</a:t>
            </a:fld>
            <a:endParaRPr lang="en-US"/>
          </a:p>
        </p:txBody>
      </p:sp>
      <p:sp>
        <p:nvSpPr>
          <p:cNvPr id="10" name="Slide Image Placeholder 9">
            <a:extLst>
              <a:ext uri="{FF2B5EF4-FFF2-40B4-BE49-F238E27FC236}">
                <a16:creationId xmlns:a16="http://schemas.microsoft.com/office/drawing/2014/main" id="{B080087F-9B63-4FCC-87C0-CC79C9FF5FED}"/>
              </a:ext>
            </a:extLst>
          </p:cNvPr>
          <p:cNvSpPr>
            <a:spLocks noGrp="1" noRot="1" noChangeAspect="1"/>
          </p:cNvSpPr>
          <p:nvPr>
            <p:ph type="sldImg"/>
          </p:nvPr>
        </p:nvSpPr>
        <p:spPr/>
      </p:sp>
      <p:sp>
        <p:nvSpPr>
          <p:cNvPr id="11" name="Notes Placeholder 10">
            <a:extLst>
              <a:ext uri="{FF2B5EF4-FFF2-40B4-BE49-F238E27FC236}">
                <a16:creationId xmlns:a16="http://schemas.microsoft.com/office/drawing/2014/main" id="{79EF5BC6-BB55-444F-AE42-1679207E5163}"/>
              </a:ext>
            </a:extLst>
          </p:cNvPr>
          <p:cNvSpPr>
            <a:spLocks noGrp="1"/>
          </p:cNvSpPr>
          <p:nvPr>
            <p:ph type="body" idx="1"/>
          </p:nvPr>
        </p:nvSpPr>
        <p:spPr>
          <a:xfrm>
            <a:off x="685800" y="4400550"/>
            <a:ext cx="5486400" cy="3600450"/>
          </a:xfrm>
          <a:prstGeom prst="rect">
            <a:avLst/>
          </a:prstGeom>
        </p:spPr>
        <p:txBody>
          <a:bodyPr/>
          <a:lstStyle/>
          <a:p>
            <a:endParaRPr lang="en-US"/>
          </a:p>
        </p:txBody>
      </p:sp>
      <p:sp>
        <p:nvSpPr>
          <p:cNvPr id="5" name="Header Placeholder 4">
            <a:extLst>
              <a:ext uri="{FF2B5EF4-FFF2-40B4-BE49-F238E27FC236}">
                <a16:creationId xmlns:a16="http://schemas.microsoft.com/office/drawing/2014/main" id="{29186FA5-7D91-4142-B389-05BC0ADD7EE6}"/>
              </a:ext>
            </a:extLst>
          </p:cNvPr>
          <p:cNvSpPr>
            <a:spLocks noGrp="1"/>
          </p:cNvSpPr>
          <p:nvPr>
            <p:ph type="hdr" sz="quarter" idx="13"/>
          </p:nvPr>
        </p:nvSpPr>
        <p:spPr>
          <a:xfrm>
            <a:off x="0" y="0"/>
            <a:ext cx="2971800" cy="458788"/>
          </a:xfrm>
          <a:prstGeom prst="rect">
            <a:avLst/>
          </a:prstGeom>
        </p:spPr>
        <p:txBody>
          <a:bodyPr/>
          <a:lstStyle/>
          <a:p>
            <a:r>
              <a:rPr lang="en-US"/>
              <a:t>[[HEADER]]</a:t>
            </a:r>
          </a:p>
        </p:txBody>
      </p:sp>
    </p:spTree>
    <p:extLst>
      <p:ext uri="{BB962C8B-B14F-4D97-AF65-F5344CB8AC3E}">
        <p14:creationId xmlns:p14="http://schemas.microsoft.com/office/powerpoint/2010/main" val="707338943"/>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In this example, we note very high latency for the mount point with very little disk activity. Later we note that there is much higher activity and much less latency. This may indicate that the mount point has a fabric or shared spindle bottleneck. Refer to the Troubleshooting Flow slide.</a:t>
            </a:r>
          </a:p>
        </p:txBody>
      </p:sp>
      <p:sp>
        <p:nvSpPr>
          <p:cNvPr id="4" name="Slide Number Placeholder 3"/>
          <p:cNvSpPr>
            <a:spLocks noGrp="1"/>
          </p:cNvSpPr>
          <p:nvPr>
            <p:ph type="sldNum" sz="quarter" idx="10"/>
          </p:nvPr>
        </p:nvSpPr>
        <p:spPr/>
        <p:txBody>
          <a:bodyPr/>
          <a:lstStyle/>
          <a:p>
            <a:fld id="{2AC2F2DB-9EB8-4DD0-AFB0-72A4BB349691}" type="slidenum">
              <a:rPr lang="en-US" smtClean="0"/>
              <a:pPr/>
              <a:t>90</a:t>
            </a:fld>
            <a:endParaRPr lang="en-US" dirty="0"/>
          </a:p>
        </p:txBody>
      </p:sp>
      <p:sp>
        <p:nvSpPr>
          <p:cNvPr id="6" name="Slide Image Placeholder 5"/>
          <p:cNvSpPr>
            <a:spLocks noGrp="1" noRot="1" noChangeAspect="1"/>
          </p:cNvSpPr>
          <p:nvPr>
            <p:ph type="sldImg"/>
          </p:nvPr>
        </p:nvSpPr>
        <p:spPr>
          <a:xfrm>
            <a:off x="1258888" y="465138"/>
            <a:ext cx="4337050" cy="2439987"/>
          </a:xfrm>
        </p:spPr>
      </p:sp>
    </p:spTree>
    <p:extLst>
      <p:ext uri="{BB962C8B-B14F-4D97-AF65-F5344CB8AC3E}">
        <p14:creationId xmlns:p14="http://schemas.microsoft.com/office/powerpoint/2010/main" val="2106039095"/>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In this example, we note latency for the disk. Disk latency is only an issue when disk transfers and disk bytes are higher. This may indicate that the LUN has a spindle bottleneck. There are not enough spindles to support the maximum load. Refer to the Troubleshooting Flow slide.</a:t>
            </a:r>
          </a:p>
        </p:txBody>
      </p:sp>
      <p:sp>
        <p:nvSpPr>
          <p:cNvPr id="4" name="Slide Number Placeholder 3"/>
          <p:cNvSpPr>
            <a:spLocks noGrp="1"/>
          </p:cNvSpPr>
          <p:nvPr>
            <p:ph type="sldNum" sz="quarter" idx="10"/>
          </p:nvPr>
        </p:nvSpPr>
        <p:spPr/>
        <p:txBody>
          <a:bodyPr/>
          <a:lstStyle/>
          <a:p>
            <a:fld id="{2AC2F2DB-9EB8-4DD0-AFB0-72A4BB349691}" type="slidenum">
              <a:rPr lang="en-US" smtClean="0"/>
              <a:pPr/>
              <a:t>91</a:t>
            </a:fld>
            <a:endParaRPr lang="en-US" dirty="0"/>
          </a:p>
        </p:txBody>
      </p:sp>
      <p:sp>
        <p:nvSpPr>
          <p:cNvPr id="6" name="Slide Image Placeholder 5"/>
          <p:cNvSpPr>
            <a:spLocks noGrp="1" noRot="1" noChangeAspect="1"/>
          </p:cNvSpPr>
          <p:nvPr>
            <p:ph type="sldImg"/>
          </p:nvPr>
        </p:nvSpPr>
        <p:spPr>
          <a:xfrm>
            <a:off x="1258888" y="465138"/>
            <a:ext cx="4337050" cy="2439987"/>
          </a:xfrm>
        </p:spPr>
      </p:sp>
    </p:spTree>
    <p:extLst>
      <p:ext uri="{BB962C8B-B14F-4D97-AF65-F5344CB8AC3E}">
        <p14:creationId xmlns:p14="http://schemas.microsoft.com/office/powerpoint/2010/main" val="4187623831"/>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F475C4C8-7DEA-455A-9336-A4C7DB3AE516}" type="slidenum">
              <a:rPr lang="en-US" smtClean="0"/>
              <a:pPr/>
              <a:t>92</a:t>
            </a:fld>
            <a:endParaRPr lang="en-US"/>
          </a:p>
        </p:txBody>
      </p:sp>
      <p:sp>
        <p:nvSpPr>
          <p:cNvPr id="3" name="Date Placeholder 2">
            <a:extLst>
              <a:ext uri="{FF2B5EF4-FFF2-40B4-BE49-F238E27FC236}">
                <a16:creationId xmlns:a16="http://schemas.microsoft.com/office/drawing/2014/main" id="{3F5CF34F-AAAC-430A-B32E-0E692172CC07}"/>
              </a:ext>
            </a:extLst>
          </p:cNvPr>
          <p:cNvSpPr>
            <a:spLocks noGrp="1"/>
          </p:cNvSpPr>
          <p:nvPr>
            <p:ph type="dt" idx="12"/>
          </p:nvPr>
        </p:nvSpPr>
        <p:spPr/>
        <p:txBody>
          <a:bodyPr/>
          <a:lstStyle/>
          <a:p>
            <a:fld id="{592BAB5C-9CDE-47A0-89B0-1BD39C8B7942}" type="datetime1">
              <a:rPr lang="en-US" smtClean="0"/>
              <a:t>12/21/2018</a:t>
            </a:fld>
            <a:endParaRPr lang="en-US"/>
          </a:p>
        </p:txBody>
      </p:sp>
      <p:sp>
        <p:nvSpPr>
          <p:cNvPr id="8" name="Slide Image Placeholder 7">
            <a:extLst>
              <a:ext uri="{FF2B5EF4-FFF2-40B4-BE49-F238E27FC236}">
                <a16:creationId xmlns:a16="http://schemas.microsoft.com/office/drawing/2014/main" id="{654651DE-103E-4094-B964-7B0DFE8C6CAE}"/>
              </a:ext>
            </a:extLst>
          </p:cNvPr>
          <p:cNvSpPr>
            <a:spLocks noGrp="1" noRot="1" noChangeAspect="1"/>
          </p:cNvSpPr>
          <p:nvPr>
            <p:ph type="sldImg"/>
          </p:nvPr>
        </p:nvSpPr>
        <p:spPr/>
      </p:sp>
      <p:sp>
        <p:nvSpPr>
          <p:cNvPr id="9" name="Notes Placeholder 8">
            <a:extLst>
              <a:ext uri="{FF2B5EF4-FFF2-40B4-BE49-F238E27FC236}">
                <a16:creationId xmlns:a16="http://schemas.microsoft.com/office/drawing/2014/main" id="{C3520F82-A4D0-447A-A8E5-3467A10ECFD1}"/>
              </a:ext>
            </a:extLst>
          </p:cNvPr>
          <p:cNvSpPr>
            <a:spLocks noGrp="1"/>
          </p:cNvSpPr>
          <p:nvPr>
            <p:ph type="body" idx="1"/>
          </p:nvPr>
        </p:nvSpPr>
        <p:spPr>
          <a:xfrm>
            <a:off x="685800" y="4400550"/>
            <a:ext cx="5486400" cy="3600450"/>
          </a:xfrm>
          <a:prstGeom prst="rect">
            <a:avLst/>
          </a:prstGeom>
        </p:spPr>
        <p:txBody>
          <a:bodyPr/>
          <a:lstStyle/>
          <a:p>
            <a:endParaRPr lang="en-US"/>
          </a:p>
        </p:txBody>
      </p:sp>
      <p:sp>
        <p:nvSpPr>
          <p:cNvPr id="5" name="Header Placeholder 4">
            <a:extLst>
              <a:ext uri="{FF2B5EF4-FFF2-40B4-BE49-F238E27FC236}">
                <a16:creationId xmlns:a16="http://schemas.microsoft.com/office/drawing/2014/main" id="{8EE692BC-11D2-4F9E-8DF7-B5F3979836BF}"/>
              </a:ext>
            </a:extLst>
          </p:cNvPr>
          <p:cNvSpPr>
            <a:spLocks noGrp="1"/>
          </p:cNvSpPr>
          <p:nvPr>
            <p:ph type="hdr" sz="quarter" idx="13"/>
          </p:nvPr>
        </p:nvSpPr>
        <p:spPr>
          <a:xfrm>
            <a:off x="0" y="0"/>
            <a:ext cx="2971800" cy="458788"/>
          </a:xfrm>
          <a:prstGeom prst="rect">
            <a:avLst/>
          </a:prstGeom>
        </p:spPr>
        <p:txBody>
          <a:bodyPr/>
          <a:lstStyle/>
          <a:p>
            <a:r>
              <a:rPr lang="en-US"/>
              <a:t>[[HEADER]]</a:t>
            </a:r>
          </a:p>
        </p:txBody>
      </p:sp>
    </p:spTree>
    <p:extLst>
      <p:ext uri="{BB962C8B-B14F-4D97-AF65-F5344CB8AC3E}">
        <p14:creationId xmlns:p14="http://schemas.microsoft.com/office/powerpoint/2010/main" val="1216029341"/>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marL="0" marR="0" lvl="0" indent="0" algn="l" defTabSz="914460" rtl="0" eaLnBrk="1" fontAlgn="auto" latinLnBrk="0" hangingPunct="1">
              <a:lnSpc>
                <a:spcPct val="90000"/>
              </a:lnSpc>
              <a:spcBef>
                <a:spcPts val="0"/>
              </a:spcBef>
              <a:spcAft>
                <a:spcPts val="333"/>
              </a:spcAft>
              <a:buClrTx/>
              <a:buSzTx/>
              <a:buFontTx/>
              <a:buNone/>
              <a:tabLst/>
              <a:defRPr/>
            </a:pPr>
            <a:r>
              <a:rPr lang="en-US" dirty="0"/>
              <a:t>Question 1 Answer:</a:t>
            </a:r>
          </a:p>
          <a:p>
            <a:pPr marL="0" marR="0" lvl="0" indent="0" algn="l" defTabSz="914460" rtl="0" eaLnBrk="1" fontAlgn="auto" latinLnBrk="0" hangingPunct="1">
              <a:lnSpc>
                <a:spcPct val="90000"/>
              </a:lnSpc>
              <a:spcBef>
                <a:spcPts val="0"/>
              </a:spcBef>
              <a:spcAft>
                <a:spcPts val="333"/>
              </a:spcAft>
              <a:buClrTx/>
              <a:buSzTx/>
              <a:buFontTx/>
              <a:buNone/>
              <a:tabLst/>
              <a:defRPr/>
            </a:pPr>
            <a:r>
              <a:rPr lang="en-US" dirty="0"/>
              <a:t>At this point the issue is starting to look like it’s in the communication path (fabric) since the E:\ drive experiences high latency like the F:\ drive as soon as they put any small amount of I/O on the storage path. Remember, most HBA settings are defaulted to 32. These numbers represent a large I/O bottleneck when we see Avg. or Current Disk Queue Length go higher than the HBA queue depth setting.</a:t>
            </a:r>
          </a:p>
          <a:p>
            <a:pPr marL="0" marR="0" lvl="0" indent="0" algn="l" defTabSz="914460" rtl="0" eaLnBrk="1" fontAlgn="auto" latinLnBrk="0" hangingPunct="1">
              <a:lnSpc>
                <a:spcPct val="90000"/>
              </a:lnSpc>
              <a:spcBef>
                <a:spcPts val="0"/>
              </a:spcBef>
              <a:spcAft>
                <a:spcPts val="333"/>
              </a:spcAft>
              <a:buClrTx/>
              <a:buSzTx/>
              <a:buFontTx/>
              <a:buNone/>
              <a:tabLst/>
              <a:defRPr/>
            </a:pPr>
            <a:r>
              <a:rPr lang="en-US" dirty="0"/>
              <a:t>Question 2 Answer:</a:t>
            </a:r>
          </a:p>
          <a:p>
            <a:pPr marL="0" marR="0" lvl="0" indent="0" algn="l" defTabSz="914460" rtl="0" eaLnBrk="1" fontAlgn="auto" latinLnBrk="0" hangingPunct="1">
              <a:lnSpc>
                <a:spcPct val="90000"/>
              </a:lnSpc>
              <a:spcBef>
                <a:spcPts val="0"/>
              </a:spcBef>
              <a:spcAft>
                <a:spcPts val="333"/>
              </a:spcAft>
              <a:buClrTx/>
              <a:buSzTx/>
              <a:buFontTx/>
              <a:buNone/>
              <a:tabLst/>
              <a:defRPr/>
            </a:pPr>
            <a:r>
              <a:rPr lang="en-US" dirty="0"/>
              <a:t>If these are 15k spindles, you would only need at least 1 because the performance is so poor at 187 Disk transfers/sec and 11MB/sec from Disk bytes/sec, but since we are looking at over 1 second (1000 </a:t>
            </a:r>
            <a:r>
              <a:rPr lang="en-US" dirty="0" err="1"/>
              <a:t>ms</a:t>
            </a:r>
            <a:r>
              <a:rPr lang="en-US" dirty="0"/>
              <a:t>) of peak latency with frequent peaks to 500-800 </a:t>
            </a:r>
            <a:r>
              <a:rPr lang="en-US" dirty="0" err="1"/>
              <a:t>ms</a:t>
            </a:r>
            <a:r>
              <a:rPr lang="en-US" dirty="0"/>
              <a:t> this is suggestive initially of path over disk.  The clue is that the E:\ drive is also impacted. </a:t>
            </a:r>
          </a:p>
          <a:p>
            <a:endParaRPr lang="en-US" dirty="0"/>
          </a:p>
          <a:p>
            <a:endParaRPr lang="en-US" dirty="0"/>
          </a:p>
        </p:txBody>
      </p:sp>
      <p:sp>
        <p:nvSpPr>
          <p:cNvPr id="7" name="Slide Number Placeholder 6"/>
          <p:cNvSpPr>
            <a:spLocks noGrp="1"/>
          </p:cNvSpPr>
          <p:nvPr>
            <p:ph type="sldNum" sz="quarter" idx="12"/>
          </p:nvPr>
        </p:nvSpPr>
        <p:spPr/>
        <p:txBody>
          <a:bodyPr/>
          <a:lstStyle/>
          <a:p>
            <a:fld id="{8B263312-38AA-4E1E-B2B5-0F8F122B24FE}" type="slidenum">
              <a:rPr lang="en-US" smtClean="0"/>
              <a:pPr/>
              <a:t>93</a:t>
            </a:fld>
            <a:endParaRPr lang="en-US" dirty="0"/>
          </a:p>
        </p:txBody>
      </p:sp>
      <p:sp>
        <p:nvSpPr>
          <p:cNvPr id="8" name="Slide Image Placeholder 7">
            <a:extLst>
              <a:ext uri="{FF2B5EF4-FFF2-40B4-BE49-F238E27FC236}">
                <a16:creationId xmlns:a16="http://schemas.microsoft.com/office/drawing/2014/main" id="{C45065AA-A5CF-4493-8090-92D8602040CB}"/>
              </a:ext>
            </a:extLst>
          </p:cNvPr>
          <p:cNvSpPr>
            <a:spLocks noGrp="1" noRot="1" noChangeAspect="1"/>
          </p:cNvSpPr>
          <p:nvPr>
            <p:ph type="sldImg"/>
          </p:nvPr>
        </p:nvSpPr>
        <p:spPr>
          <a:xfrm>
            <a:off x="696913" y="857250"/>
            <a:ext cx="5486400" cy="3086100"/>
          </a:xfrm>
        </p:spPr>
      </p:sp>
      <p:sp>
        <p:nvSpPr>
          <p:cNvPr id="9" name="Date Placeholder 8">
            <a:extLst>
              <a:ext uri="{FF2B5EF4-FFF2-40B4-BE49-F238E27FC236}">
                <a16:creationId xmlns:a16="http://schemas.microsoft.com/office/drawing/2014/main" id="{A35BF34B-0E46-4CC9-A835-832C07DFEBB9}"/>
              </a:ext>
            </a:extLst>
          </p:cNvPr>
          <p:cNvSpPr>
            <a:spLocks noGrp="1"/>
          </p:cNvSpPr>
          <p:nvPr>
            <p:ph type="dt" idx="14"/>
          </p:nvPr>
        </p:nvSpPr>
        <p:spPr/>
        <p:txBody>
          <a:bodyPr/>
          <a:lstStyle/>
          <a:p>
            <a:fld id="{EFC6D221-D773-4FF7-A431-07EC53DE13A9}" type="datetime1">
              <a:rPr lang="en-US" smtClean="0"/>
              <a:t>12/21/2018</a:t>
            </a:fld>
            <a:endParaRPr lang="en-US" dirty="0"/>
          </a:p>
        </p:txBody>
      </p:sp>
    </p:spTree>
    <p:extLst>
      <p:ext uri="{BB962C8B-B14F-4D97-AF65-F5344CB8AC3E}">
        <p14:creationId xmlns:p14="http://schemas.microsoft.com/office/powerpoint/2010/main" val="1856977928"/>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F475C4C8-7DEA-455A-9336-A4C7DB3AE516}" type="slidenum">
              <a:rPr lang="en-US" smtClean="0"/>
              <a:pPr/>
              <a:t>94</a:t>
            </a:fld>
            <a:endParaRPr lang="en-US"/>
          </a:p>
        </p:txBody>
      </p:sp>
      <p:sp>
        <p:nvSpPr>
          <p:cNvPr id="3" name="Date Placeholder 2">
            <a:extLst>
              <a:ext uri="{FF2B5EF4-FFF2-40B4-BE49-F238E27FC236}">
                <a16:creationId xmlns:a16="http://schemas.microsoft.com/office/drawing/2014/main" id="{1A0B76F9-3F92-4745-AA72-2039D73104F8}"/>
              </a:ext>
            </a:extLst>
          </p:cNvPr>
          <p:cNvSpPr>
            <a:spLocks noGrp="1"/>
          </p:cNvSpPr>
          <p:nvPr>
            <p:ph type="dt" idx="12"/>
          </p:nvPr>
        </p:nvSpPr>
        <p:spPr/>
        <p:txBody>
          <a:bodyPr/>
          <a:lstStyle/>
          <a:p>
            <a:fld id="{98343A3E-C65B-474B-B284-72A2415C99C0}" type="datetime1">
              <a:rPr lang="en-US" smtClean="0"/>
              <a:t>12/21/2018</a:t>
            </a:fld>
            <a:endParaRPr lang="en-US"/>
          </a:p>
        </p:txBody>
      </p:sp>
      <p:sp>
        <p:nvSpPr>
          <p:cNvPr id="10" name="Slide Image Placeholder 9">
            <a:extLst>
              <a:ext uri="{FF2B5EF4-FFF2-40B4-BE49-F238E27FC236}">
                <a16:creationId xmlns:a16="http://schemas.microsoft.com/office/drawing/2014/main" id="{B080087F-9B63-4FCC-87C0-CC79C9FF5FED}"/>
              </a:ext>
            </a:extLst>
          </p:cNvPr>
          <p:cNvSpPr>
            <a:spLocks noGrp="1" noRot="1" noChangeAspect="1"/>
          </p:cNvSpPr>
          <p:nvPr>
            <p:ph type="sldImg"/>
          </p:nvPr>
        </p:nvSpPr>
        <p:spPr/>
      </p:sp>
      <p:sp>
        <p:nvSpPr>
          <p:cNvPr id="11" name="Notes Placeholder 10">
            <a:extLst>
              <a:ext uri="{FF2B5EF4-FFF2-40B4-BE49-F238E27FC236}">
                <a16:creationId xmlns:a16="http://schemas.microsoft.com/office/drawing/2014/main" id="{79EF5BC6-BB55-444F-AE42-1679207E5163}"/>
              </a:ext>
            </a:extLst>
          </p:cNvPr>
          <p:cNvSpPr>
            <a:spLocks noGrp="1"/>
          </p:cNvSpPr>
          <p:nvPr>
            <p:ph type="body" idx="1"/>
          </p:nvPr>
        </p:nvSpPr>
        <p:spPr>
          <a:xfrm>
            <a:off x="685800" y="4400550"/>
            <a:ext cx="5486400" cy="3600450"/>
          </a:xfrm>
          <a:prstGeom prst="rect">
            <a:avLst/>
          </a:prstGeom>
        </p:spPr>
        <p:txBody>
          <a:bodyPr/>
          <a:lstStyle/>
          <a:p>
            <a:endParaRPr lang="en-US"/>
          </a:p>
        </p:txBody>
      </p:sp>
      <p:sp>
        <p:nvSpPr>
          <p:cNvPr id="5" name="Header Placeholder 4">
            <a:extLst>
              <a:ext uri="{FF2B5EF4-FFF2-40B4-BE49-F238E27FC236}">
                <a16:creationId xmlns:a16="http://schemas.microsoft.com/office/drawing/2014/main" id="{29186FA5-7D91-4142-B389-05BC0ADD7EE6}"/>
              </a:ext>
            </a:extLst>
          </p:cNvPr>
          <p:cNvSpPr>
            <a:spLocks noGrp="1"/>
          </p:cNvSpPr>
          <p:nvPr>
            <p:ph type="hdr" sz="quarter" idx="13"/>
          </p:nvPr>
        </p:nvSpPr>
        <p:spPr>
          <a:xfrm>
            <a:off x="0" y="0"/>
            <a:ext cx="2971800" cy="458788"/>
          </a:xfrm>
          <a:prstGeom prst="rect">
            <a:avLst/>
          </a:prstGeom>
        </p:spPr>
        <p:txBody>
          <a:bodyPr/>
          <a:lstStyle/>
          <a:p>
            <a:r>
              <a:rPr lang="en-US"/>
              <a:t>[[HEADER]]</a:t>
            </a:r>
          </a:p>
        </p:txBody>
      </p:sp>
    </p:spTree>
    <p:extLst>
      <p:ext uri="{BB962C8B-B14F-4D97-AF65-F5344CB8AC3E}">
        <p14:creationId xmlns:p14="http://schemas.microsoft.com/office/powerpoint/2010/main" val="4228574405"/>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2AC2F2DB-9EB8-4DD0-AFB0-72A4BB349691}" type="slidenum">
              <a:rPr lang="en-US" smtClean="0"/>
              <a:pPr/>
              <a:t>95</a:t>
            </a:fld>
            <a:endParaRPr lang="en-US" dirty="0"/>
          </a:p>
        </p:txBody>
      </p:sp>
      <p:sp>
        <p:nvSpPr>
          <p:cNvPr id="3" name="Slide Image Placeholder 2"/>
          <p:cNvSpPr>
            <a:spLocks noGrp="1" noRot="1" noChangeAspect="1"/>
          </p:cNvSpPr>
          <p:nvPr>
            <p:ph type="sldImg"/>
          </p:nvPr>
        </p:nvSpPr>
        <p:spPr>
          <a:xfrm>
            <a:off x="1258888" y="465138"/>
            <a:ext cx="4337050" cy="2439987"/>
          </a:xfrm>
        </p:spPr>
      </p:sp>
      <p:sp>
        <p:nvSpPr>
          <p:cNvPr id="5" name="Notes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3515299985"/>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The </a:t>
            </a:r>
            <a:r>
              <a:rPr lang="en-US" b="1" dirty="0"/>
              <a:t>\Process(*)\IO Read Operations/sec</a:t>
            </a:r>
            <a:r>
              <a:rPr lang="en-US" dirty="0"/>
              <a:t> and </a:t>
            </a:r>
            <a:r>
              <a:rPr lang="en-US" b="1" dirty="0"/>
              <a:t>\Process(*)\IO Write Operations/sec</a:t>
            </a:r>
            <a:r>
              <a:rPr lang="en-US" dirty="0"/>
              <a:t> counters measure the rate at which a process is issuing read or write (respectively) I/O operations. This I/O can be file (disk), network, or device I/O. This counter does not differentiate the I/O resource type, so it is not a direct indicator of how a process is using disk I/O. These counters are best used to supplement data from other disk related performance counters.</a:t>
            </a:r>
          </a:p>
        </p:txBody>
      </p:sp>
      <p:sp>
        <p:nvSpPr>
          <p:cNvPr id="4" name="Slide Number Placeholder 3"/>
          <p:cNvSpPr>
            <a:spLocks noGrp="1"/>
          </p:cNvSpPr>
          <p:nvPr>
            <p:ph type="sldNum" sz="quarter" idx="10"/>
          </p:nvPr>
        </p:nvSpPr>
        <p:spPr/>
        <p:txBody>
          <a:bodyPr/>
          <a:lstStyle/>
          <a:p>
            <a:fld id="{2AC2F2DB-9EB8-4DD0-AFB0-72A4BB349691}" type="slidenum">
              <a:rPr lang="en-US" smtClean="0"/>
              <a:pPr/>
              <a:t>96</a:t>
            </a:fld>
            <a:endParaRPr lang="en-US" dirty="0"/>
          </a:p>
        </p:txBody>
      </p:sp>
      <p:sp>
        <p:nvSpPr>
          <p:cNvPr id="6" name="Slide Image Placeholder 5"/>
          <p:cNvSpPr>
            <a:spLocks noGrp="1" noRot="1" noChangeAspect="1"/>
          </p:cNvSpPr>
          <p:nvPr>
            <p:ph type="sldImg"/>
          </p:nvPr>
        </p:nvSpPr>
        <p:spPr>
          <a:xfrm>
            <a:off x="1258888" y="465138"/>
            <a:ext cx="4337050" cy="2439987"/>
          </a:xfrm>
        </p:spPr>
      </p:sp>
    </p:spTree>
    <p:extLst>
      <p:ext uri="{BB962C8B-B14F-4D97-AF65-F5344CB8AC3E}">
        <p14:creationId xmlns:p14="http://schemas.microsoft.com/office/powerpoint/2010/main" val="3460766744"/>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When the capacity of a disk is full, it can cause many functional issues with the OS and disk performance might become slower as the disk fills up.</a:t>
            </a:r>
          </a:p>
          <a:p>
            <a:r>
              <a:rPr lang="en-US" dirty="0"/>
              <a:t>Use the </a:t>
            </a:r>
            <a:r>
              <a:rPr lang="en-US" b="1" dirty="0"/>
              <a:t>% Free Space</a:t>
            </a:r>
            <a:r>
              <a:rPr lang="en-US" dirty="0"/>
              <a:t> and </a:t>
            </a:r>
            <a:r>
              <a:rPr lang="en-US" b="1" dirty="0"/>
              <a:t>Free Megabytes</a:t>
            </a:r>
            <a:r>
              <a:rPr lang="en-US" dirty="0"/>
              <a:t> performance counters to determine whether the disk is nearing capacity.</a:t>
            </a:r>
          </a:p>
          <a:p>
            <a:r>
              <a:rPr lang="en-US" dirty="0"/>
              <a:t>These counters are part of the </a:t>
            </a:r>
            <a:r>
              <a:rPr lang="en-US" dirty="0" err="1"/>
              <a:t>LogicalDisk</a:t>
            </a:r>
            <a:r>
              <a:rPr lang="en-US" dirty="0"/>
              <a:t> counter object only. They are not part of the </a:t>
            </a:r>
            <a:r>
              <a:rPr lang="en-US" dirty="0" err="1"/>
              <a:t>PhysicalDisk</a:t>
            </a:r>
            <a:r>
              <a:rPr lang="en-US" dirty="0"/>
              <a:t> counter object. This is another reason to consider using </a:t>
            </a:r>
            <a:r>
              <a:rPr lang="en-US" dirty="0" err="1"/>
              <a:t>LogicalDisk</a:t>
            </a:r>
            <a:r>
              <a:rPr lang="en-US" dirty="0"/>
              <a:t> counter objects first.</a:t>
            </a:r>
          </a:p>
          <a:p>
            <a:r>
              <a:rPr lang="en-US" dirty="0"/>
              <a:t>Short stroking is a technique that was used prior to the wide spread availability of SSD. The technique allowed the administrator to configure the disk to only present the outer, faster portion of the disk. Disk free space may be usable to identify performance issues on a single disk (not virtualized storage).</a:t>
            </a:r>
          </a:p>
          <a:p>
            <a:r>
              <a:rPr lang="de-DE" dirty="0"/>
              <a:t>P</a:t>
            </a:r>
            <a:r>
              <a:rPr lang="en-US" dirty="0"/>
              <a:t>lease note that </a:t>
            </a:r>
            <a:r>
              <a:rPr lang="en-US" dirty="0" err="1"/>
              <a:t>ReFS</a:t>
            </a:r>
            <a:r>
              <a:rPr lang="en-US" dirty="0"/>
              <a:t> will not work well with a nearly full disk as </a:t>
            </a:r>
            <a:r>
              <a:rPr lang="en-US" dirty="0" err="1"/>
              <a:t>ReFS</a:t>
            </a:r>
            <a:r>
              <a:rPr lang="en-US" dirty="0"/>
              <a:t> is “reserving space” and you might end up in a situation where you cannot create new files as all the remaining free space has been </a:t>
            </a:r>
            <a:r>
              <a:rPr lang="en-US" dirty="0" err="1"/>
              <a:t>reservered</a:t>
            </a:r>
            <a:r>
              <a:rPr lang="en-US" dirty="0"/>
              <a:t>. </a:t>
            </a:r>
          </a:p>
        </p:txBody>
      </p:sp>
      <p:sp>
        <p:nvSpPr>
          <p:cNvPr id="4" name="Slide Number Placeholder 3"/>
          <p:cNvSpPr>
            <a:spLocks noGrp="1"/>
          </p:cNvSpPr>
          <p:nvPr>
            <p:ph type="sldNum" sz="quarter" idx="10"/>
          </p:nvPr>
        </p:nvSpPr>
        <p:spPr/>
        <p:txBody>
          <a:bodyPr/>
          <a:lstStyle/>
          <a:p>
            <a:fld id="{2AC2F2DB-9EB8-4DD0-AFB0-72A4BB349691}" type="slidenum">
              <a:rPr lang="en-US" smtClean="0"/>
              <a:pPr/>
              <a:t>97</a:t>
            </a:fld>
            <a:endParaRPr lang="en-US" dirty="0"/>
          </a:p>
        </p:txBody>
      </p:sp>
      <p:sp>
        <p:nvSpPr>
          <p:cNvPr id="6" name="Slide Image Placeholder 5"/>
          <p:cNvSpPr>
            <a:spLocks noGrp="1" noRot="1" noChangeAspect="1"/>
          </p:cNvSpPr>
          <p:nvPr>
            <p:ph type="sldImg"/>
          </p:nvPr>
        </p:nvSpPr>
        <p:spPr>
          <a:xfrm>
            <a:off x="1258888" y="465138"/>
            <a:ext cx="4337050" cy="2439987"/>
          </a:xfrm>
        </p:spPr>
      </p:sp>
    </p:spTree>
    <p:extLst>
      <p:ext uri="{BB962C8B-B14F-4D97-AF65-F5344CB8AC3E}">
        <p14:creationId xmlns:p14="http://schemas.microsoft.com/office/powerpoint/2010/main" val="629688952"/>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Since disk performance and functionality of a disk might degrade as it fills up, monitoring disk free space is important. Therefore, as an initial indicator, monitor whether </a:t>
            </a:r>
            <a:r>
              <a:rPr lang="en-US" b="1" dirty="0"/>
              <a:t>% Free Space </a:t>
            </a:r>
            <a:r>
              <a:rPr lang="en-US" dirty="0"/>
              <a:t>is less than 10.</a:t>
            </a:r>
          </a:p>
          <a:p>
            <a:r>
              <a:rPr lang="en-US" dirty="0"/>
              <a:t>If it is, next look at the </a:t>
            </a:r>
            <a:r>
              <a:rPr lang="en-US" b="1" dirty="0"/>
              <a:t>Free Megabytes</a:t>
            </a:r>
            <a:r>
              <a:rPr lang="en-US" dirty="0"/>
              <a:t> counter to see exactly how much space is free. If the disk is nearly full, consider deleting unneeded files.</a:t>
            </a:r>
          </a:p>
        </p:txBody>
      </p:sp>
      <p:sp>
        <p:nvSpPr>
          <p:cNvPr id="4" name="Slide Number Placeholder 3"/>
          <p:cNvSpPr>
            <a:spLocks noGrp="1"/>
          </p:cNvSpPr>
          <p:nvPr>
            <p:ph type="sldNum" sz="quarter" idx="10"/>
          </p:nvPr>
        </p:nvSpPr>
        <p:spPr/>
        <p:txBody>
          <a:bodyPr/>
          <a:lstStyle/>
          <a:p>
            <a:fld id="{2AC2F2DB-9EB8-4DD0-AFB0-72A4BB349691}" type="slidenum">
              <a:rPr lang="en-US" smtClean="0"/>
              <a:pPr/>
              <a:t>98</a:t>
            </a:fld>
            <a:endParaRPr lang="en-US" dirty="0"/>
          </a:p>
        </p:txBody>
      </p:sp>
      <p:sp>
        <p:nvSpPr>
          <p:cNvPr id="6" name="Slide Image Placeholder 5"/>
          <p:cNvSpPr>
            <a:spLocks noGrp="1" noRot="1" noChangeAspect="1"/>
          </p:cNvSpPr>
          <p:nvPr>
            <p:ph type="sldImg"/>
          </p:nvPr>
        </p:nvSpPr>
        <p:spPr>
          <a:xfrm>
            <a:off x="1258888" y="465138"/>
            <a:ext cx="4337050" cy="2439987"/>
          </a:xfrm>
        </p:spPr>
      </p:sp>
    </p:spTree>
    <p:extLst>
      <p:ext uri="{BB962C8B-B14F-4D97-AF65-F5344CB8AC3E}">
        <p14:creationId xmlns:p14="http://schemas.microsoft.com/office/powerpoint/2010/main" val="3076304896"/>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F475C4C8-7DEA-455A-9336-A4C7DB3AE516}" type="slidenum">
              <a:rPr lang="en-US" smtClean="0"/>
              <a:pPr/>
              <a:t>99</a:t>
            </a:fld>
            <a:endParaRPr lang="en-US"/>
          </a:p>
        </p:txBody>
      </p:sp>
      <p:sp>
        <p:nvSpPr>
          <p:cNvPr id="3" name="Date Placeholder 2">
            <a:extLst>
              <a:ext uri="{FF2B5EF4-FFF2-40B4-BE49-F238E27FC236}">
                <a16:creationId xmlns:a16="http://schemas.microsoft.com/office/drawing/2014/main" id="{3F5CF34F-AAAC-430A-B32E-0E692172CC07}"/>
              </a:ext>
            </a:extLst>
          </p:cNvPr>
          <p:cNvSpPr>
            <a:spLocks noGrp="1"/>
          </p:cNvSpPr>
          <p:nvPr>
            <p:ph type="dt" idx="12"/>
          </p:nvPr>
        </p:nvSpPr>
        <p:spPr/>
        <p:txBody>
          <a:bodyPr/>
          <a:lstStyle/>
          <a:p>
            <a:fld id="{592BAB5C-9CDE-47A0-89B0-1BD39C8B7942}" type="datetime1">
              <a:rPr lang="en-US" smtClean="0"/>
              <a:t>12/21/2018</a:t>
            </a:fld>
            <a:endParaRPr lang="en-US"/>
          </a:p>
        </p:txBody>
      </p:sp>
      <p:sp>
        <p:nvSpPr>
          <p:cNvPr id="8" name="Slide Image Placeholder 7">
            <a:extLst>
              <a:ext uri="{FF2B5EF4-FFF2-40B4-BE49-F238E27FC236}">
                <a16:creationId xmlns:a16="http://schemas.microsoft.com/office/drawing/2014/main" id="{654651DE-103E-4094-B964-7B0DFE8C6CAE}"/>
              </a:ext>
            </a:extLst>
          </p:cNvPr>
          <p:cNvSpPr>
            <a:spLocks noGrp="1" noRot="1" noChangeAspect="1"/>
          </p:cNvSpPr>
          <p:nvPr>
            <p:ph type="sldImg"/>
          </p:nvPr>
        </p:nvSpPr>
        <p:spPr/>
      </p:sp>
      <p:sp>
        <p:nvSpPr>
          <p:cNvPr id="9" name="Notes Placeholder 8">
            <a:extLst>
              <a:ext uri="{FF2B5EF4-FFF2-40B4-BE49-F238E27FC236}">
                <a16:creationId xmlns:a16="http://schemas.microsoft.com/office/drawing/2014/main" id="{C3520F82-A4D0-447A-A8E5-3467A10ECFD1}"/>
              </a:ext>
            </a:extLst>
          </p:cNvPr>
          <p:cNvSpPr>
            <a:spLocks noGrp="1"/>
          </p:cNvSpPr>
          <p:nvPr>
            <p:ph type="body" idx="1"/>
          </p:nvPr>
        </p:nvSpPr>
        <p:spPr>
          <a:xfrm>
            <a:off x="685800" y="4400550"/>
            <a:ext cx="5486400" cy="3600450"/>
          </a:xfrm>
          <a:prstGeom prst="rect">
            <a:avLst/>
          </a:prstGeom>
        </p:spPr>
        <p:txBody>
          <a:bodyPr/>
          <a:lstStyle/>
          <a:p>
            <a:endParaRPr lang="en-US"/>
          </a:p>
        </p:txBody>
      </p:sp>
      <p:sp>
        <p:nvSpPr>
          <p:cNvPr id="5" name="Header Placeholder 4">
            <a:extLst>
              <a:ext uri="{FF2B5EF4-FFF2-40B4-BE49-F238E27FC236}">
                <a16:creationId xmlns:a16="http://schemas.microsoft.com/office/drawing/2014/main" id="{8EE692BC-11D2-4F9E-8DF7-B5F3979836BF}"/>
              </a:ext>
            </a:extLst>
          </p:cNvPr>
          <p:cNvSpPr>
            <a:spLocks noGrp="1"/>
          </p:cNvSpPr>
          <p:nvPr>
            <p:ph type="hdr" sz="quarter" idx="13"/>
          </p:nvPr>
        </p:nvSpPr>
        <p:spPr>
          <a:xfrm>
            <a:off x="0" y="0"/>
            <a:ext cx="2971800" cy="458788"/>
          </a:xfrm>
          <a:prstGeom prst="rect">
            <a:avLst/>
          </a:prstGeom>
        </p:spPr>
        <p:txBody>
          <a:bodyPr/>
          <a:lstStyle/>
          <a:p>
            <a:r>
              <a:rPr lang="en-US"/>
              <a:t>[[HEADER]]</a:t>
            </a:r>
          </a:p>
        </p:txBody>
      </p:sp>
    </p:spTree>
    <p:extLst>
      <p:ext uri="{BB962C8B-B14F-4D97-AF65-F5344CB8AC3E}">
        <p14:creationId xmlns:p14="http://schemas.microsoft.com/office/powerpoint/2010/main" val="277886655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hyperlink" Target="https://www.microsoft.com/en-us/legal/intellectualproperty/permissions/default.aspx" TargetMode="External"/><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hoto_Option">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flipH="1">
            <a:off x="0" y="2"/>
            <a:ext cx="12190264" cy="6857996"/>
          </a:xfrm>
          <a:prstGeom prst="rect">
            <a:avLst/>
          </a:prstGeom>
        </p:spPr>
      </p:pic>
      <p:sp>
        <p:nvSpPr>
          <p:cNvPr id="2" name="Rectangle 1"/>
          <p:cNvSpPr/>
          <p:nvPr/>
        </p:nvSpPr>
        <p:spPr bwMode="auto">
          <a:xfrm>
            <a:off x="269239" y="2077800"/>
            <a:ext cx="6274974" cy="3592580"/>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77814"/>
            <a:ext cx="6276530" cy="1793104"/>
          </a:xfrm>
          <a:noFill/>
        </p:spPr>
        <p:txBody>
          <a:bodyPr wrap="square" lIns="146304" tIns="91440" rIns="146304" bIns="91440" anchor="t" anchorCtr="0"/>
          <a:lstStyle>
            <a:lvl1pPr>
              <a:defRPr sz="5294" spc="-98"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877276"/>
            <a:ext cx="6276530" cy="1793104"/>
          </a:xfrm>
        </p:spPr>
        <p:txBody>
          <a:bodyPr tIns="109728" bIns="109728">
            <a:noAutofit/>
          </a:bodyPr>
          <a:lstStyle>
            <a:lvl1pPr marL="0" indent="0">
              <a:spcBef>
                <a:spcPts val="0"/>
              </a:spcBef>
              <a:buNone/>
              <a:defRPr sz="3137">
                <a:gradFill>
                  <a:gsLst>
                    <a:gs pos="57576">
                      <a:srgbClr val="FFFFFF"/>
                    </a:gs>
                    <a:gs pos="35000">
                      <a:srgbClr val="FFFFFF"/>
                    </a:gs>
                  </a:gsLst>
                  <a:lin ang="5400000" scaled="0"/>
                </a:gradFill>
              </a:defRPr>
            </a:lvl1pPr>
          </a:lstStyle>
          <a:p>
            <a:pPr lvl="0"/>
            <a:r>
              <a:rPr lang="en-US" dirty="0"/>
              <a:t>Speaker Name</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invGray">
          <a:xfrm>
            <a:off x="448585" y="470067"/>
            <a:ext cx="1792850" cy="384107"/>
          </a:xfrm>
          <a:prstGeom prst="rect">
            <a:avLst/>
          </a:prstGeom>
        </p:spPr>
      </p:pic>
      <p:sp>
        <p:nvSpPr>
          <p:cNvPr id="7" name="Text Placeholder 2"/>
          <p:cNvSpPr txBox="1">
            <a:spLocks/>
          </p:cNvSpPr>
          <p:nvPr/>
        </p:nvSpPr>
        <p:spPr bwMode="auto">
          <a:xfrm>
            <a:off x="273301" y="6118626"/>
            <a:ext cx="2958170" cy="537925"/>
          </a:xfrm>
          <a:prstGeom prst="rect">
            <a:avLst/>
          </a:prstGeom>
        </p:spPr>
        <p:txBody>
          <a:bodyPr vert="horz" wrap="square" lIns="143428" tIns="107571" rIns="143428" bIns="107571" rtlCol="0">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gradFill>
                  <a:gsLst>
                    <a:gs pos="4040">
                      <a:srgbClr val="525252"/>
                    </a:gs>
                    <a:gs pos="17000">
                      <a:srgbClr val="52525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353" b="1" dirty="0"/>
              <a:t>Microsoft Services</a:t>
            </a:r>
            <a:endParaRPr lang="en-US" sz="2353" dirty="0">
              <a:latin typeface="Segoe UI"/>
            </a:endParaRPr>
          </a:p>
        </p:txBody>
      </p:sp>
    </p:spTree>
    <p:extLst>
      <p:ext uri="{BB962C8B-B14F-4D97-AF65-F5344CB8AC3E}">
        <p14:creationId xmlns:p14="http://schemas.microsoft.com/office/powerpoint/2010/main" val="889480249"/>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lstStyle>
            <a:lvl1pPr>
              <a:defRPr>
                <a:solidFill>
                  <a:srgbClr val="0078D7"/>
                </a:solidFill>
              </a:defRPr>
            </a:lvl1pPr>
          </a:lstStyle>
          <a:p>
            <a:r>
              <a:rPr lang="en-US"/>
              <a:t>Click to edit Master title style</a:t>
            </a:r>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14838666"/>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lstStyle>
            <a:lvl1pPr>
              <a:defRPr>
                <a:solidFill>
                  <a:srgbClr val="0078D7"/>
                </a:solidFill>
              </a:defRPr>
            </a:lvl1pPr>
          </a:lstStyle>
          <a:p>
            <a:r>
              <a:rPr lang="en-US"/>
              <a:t>Click to edit Master title style</a:t>
            </a:r>
            <a:endParaRPr lang="en-US" dirty="0"/>
          </a:p>
        </p:txBody>
      </p:sp>
    </p:spTree>
    <p:extLst>
      <p:ext uri="{BB962C8B-B14F-4D97-AF65-F5344CB8AC3E}">
        <p14:creationId xmlns:p14="http://schemas.microsoft.com/office/powerpoint/2010/main" val="1386906248"/>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wrap="square" tIns="91440" bIns="91440" anchor="t" anchorCtr="0"/>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1793881"/>
          </a:xfrm>
          <a:noFill/>
        </p:spPr>
        <p:txBody>
          <a:bodyPr lIns="182880" tIns="146304" rIns="182880" bIns="146304">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7926445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wrap="square" tIns="91440" bIns="91440" anchor="t" anchorCtr="0"/>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4195987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wrap="square"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9489159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wrap="square"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7009338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wrap="square"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8266375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24329877"/>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533151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711106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2" y="2075840"/>
            <a:ext cx="8067760" cy="1793104"/>
          </a:xfrm>
          <a:noFill/>
        </p:spPr>
        <p:txBody>
          <a:bodyPr wrap="square" lIns="146304" tIns="91440" rIns="146304" bIns="91440" anchor="t" anchorCtr="0"/>
          <a:lstStyle>
            <a:lvl1pPr>
              <a:defRPr sz="5294" spc="-98" baseline="0">
                <a:gradFill>
                  <a:gsLst>
                    <a:gs pos="3333">
                      <a:schemeClr val="tx2"/>
                    </a:gs>
                    <a:gs pos="39000">
                      <a:schemeClr val="tx2"/>
                    </a:gs>
                  </a:gsLst>
                  <a:lin ang="5400000" scaled="0"/>
                </a:gradFill>
              </a:defRPr>
            </a:lvl1pPr>
          </a:lstStyle>
          <a:p>
            <a:r>
              <a:rPr lang="en-US"/>
              <a:t>Presentation title</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invGray">
          <a:xfrm>
            <a:off x="448585" y="6002431"/>
            <a:ext cx="1792850" cy="384107"/>
          </a:xfrm>
          <a:prstGeom prst="rect">
            <a:avLst/>
          </a:prstGeom>
        </p:spPr>
      </p:pic>
      <p:sp>
        <p:nvSpPr>
          <p:cNvPr id="6" name="Text Placeholder 2"/>
          <p:cNvSpPr txBox="1">
            <a:spLocks/>
          </p:cNvSpPr>
          <p:nvPr/>
        </p:nvSpPr>
        <p:spPr bwMode="auto">
          <a:xfrm>
            <a:off x="358944" y="201449"/>
            <a:ext cx="2958170" cy="537925"/>
          </a:xfrm>
          <a:prstGeom prst="rect">
            <a:avLst/>
          </a:prstGeom>
        </p:spPr>
        <p:txBody>
          <a:bodyPr vert="horz" wrap="square" lIns="143428" tIns="107571" rIns="143428" bIns="107571" rtlCol="0">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gradFill>
                  <a:gsLst>
                    <a:gs pos="4040">
                      <a:srgbClr val="525252"/>
                    </a:gs>
                    <a:gs pos="17000">
                      <a:srgbClr val="52525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353" b="1" dirty="0"/>
              <a:t>Microsoft Services</a:t>
            </a:r>
            <a:endParaRPr lang="en-US" sz="2353" dirty="0">
              <a:latin typeface="Segoe UI"/>
            </a:endParaRPr>
          </a:p>
        </p:txBody>
      </p:sp>
    </p:spTree>
    <p:extLst>
      <p:ext uri="{BB962C8B-B14F-4D97-AF65-F5344CB8AC3E}">
        <p14:creationId xmlns:p14="http://schemas.microsoft.com/office/powerpoint/2010/main" val="3363762809"/>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055493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wrap="square"/>
          <a:lstStyle>
            <a:lvl1pPr>
              <a:defRPr baseline="0">
                <a:solidFill>
                  <a:srgbClr val="0078D7"/>
                </a:solidFill>
              </a:defRPr>
            </a:lvl1pPr>
          </a:lstStyle>
          <a:p>
            <a:r>
              <a:rPr lang="en-US" dirty="0"/>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28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62419774"/>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Closing logo slide">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2018 Microsoft Corporation. All rights reserved. </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invGray">
          <a:xfrm>
            <a:off x="450202" y="3083653"/>
            <a:ext cx="3223861" cy="690694"/>
          </a:xfrm>
          <a:prstGeom prst="rect">
            <a:avLst/>
          </a:prstGeom>
        </p:spPr>
      </p:pic>
    </p:spTree>
    <p:extLst>
      <p:ext uri="{BB962C8B-B14F-4D97-AF65-F5344CB8AC3E}">
        <p14:creationId xmlns:p14="http://schemas.microsoft.com/office/powerpoint/2010/main" val="1026227271"/>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8728755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Copyright">
    <p:bg>
      <p:bgPr>
        <a:solidFill>
          <a:schemeClr val="bg1"/>
        </a:solidFill>
        <a:effectLst/>
      </p:bgPr>
    </p:bg>
    <p:spTree>
      <p:nvGrpSpPr>
        <p:cNvPr id="1" name=""/>
        <p:cNvGrpSpPr/>
        <p:nvPr/>
      </p:nvGrpSpPr>
      <p:grpSpPr>
        <a:xfrm>
          <a:off x="0" y="0"/>
          <a:ext cx="0" cy="0"/>
          <a:chOff x="0" y="0"/>
          <a:chExt cx="0" cy="0"/>
        </a:xfrm>
      </p:grpSpPr>
      <p:sp>
        <p:nvSpPr>
          <p:cNvPr id="2" name="Content Placeholder 2"/>
          <p:cNvSpPr txBox="1">
            <a:spLocks/>
          </p:cNvSpPr>
          <p:nvPr/>
        </p:nvSpPr>
        <p:spPr>
          <a:xfrm>
            <a:off x="228601" y="361950"/>
            <a:ext cx="11811000" cy="5962650"/>
          </a:xfrm>
          <a:prstGeom prst="rect">
            <a:avLst/>
          </a:prstGeom>
        </p:spPr>
        <p:txBody>
          <a:bodyPr vert="horz" lIns="91427" tIns="45713" rIns="91427" bIns="45713" rtlCol="0">
            <a:normAutofit fontScale="77500" lnSpcReduction="20000"/>
          </a:bodyPr>
          <a:lstStyle>
            <a:lvl1pPr marL="112713" indent="6350" algn="l" defTabSz="914400" rtl="0" eaLnBrk="1" latinLnBrk="0" hangingPunct="1">
              <a:spcBef>
                <a:spcPct val="20000"/>
              </a:spcBef>
              <a:spcAft>
                <a:spcPts val="300"/>
              </a:spcAft>
              <a:buSzPct val="100000"/>
              <a:buFont typeface="Arial" pitchFamily="34" charset="0"/>
              <a:buNone/>
              <a:defRPr sz="1050" kern="1200">
                <a:solidFill>
                  <a:schemeClr val="tx1"/>
                </a:solidFill>
                <a:latin typeface="Calibri Light" panose="020F0302020204030204" pitchFamily="34" charset="0"/>
                <a:ea typeface="+mn-ea"/>
                <a:cs typeface="+mn-cs"/>
              </a:defRPr>
            </a:lvl1pPr>
            <a:lvl2pPr marL="112713" indent="6350" algn="l" defTabSz="914400" rtl="0" eaLnBrk="1" latinLnBrk="0" hangingPunct="1">
              <a:spcBef>
                <a:spcPct val="20000"/>
              </a:spcBef>
              <a:buSzPct val="110000"/>
              <a:buFont typeface="Arial" pitchFamily="34" charset="0"/>
              <a:buNone/>
              <a:defRPr sz="2000" kern="1200">
                <a:solidFill>
                  <a:schemeClr val="tx1"/>
                </a:solidFill>
                <a:latin typeface="Calibri Light" panose="020F0302020204030204" pitchFamily="34" charset="0"/>
                <a:ea typeface="+mn-ea"/>
                <a:cs typeface="+mn-cs"/>
              </a:defRPr>
            </a:lvl2pPr>
            <a:lvl3pPr marL="112713" indent="6350" algn="l" defTabSz="914400" rtl="0" eaLnBrk="1" latinLnBrk="0" hangingPunct="1">
              <a:spcBef>
                <a:spcPct val="20000"/>
              </a:spcBef>
              <a:buSzPct val="110000"/>
              <a:buFont typeface="Arial" pitchFamily="34" charset="0"/>
              <a:buNone/>
              <a:defRPr sz="1800" kern="1200">
                <a:solidFill>
                  <a:schemeClr val="tx1"/>
                </a:solidFill>
                <a:latin typeface="Calibri Light" panose="020F0302020204030204" pitchFamily="34" charset="0"/>
                <a:ea typeface="+mn-ea"/>
                <a:cs typeface="+mn-cs"/>
              </a:defRPr>
            </a:lvl3pPr>
            <a:lvl4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4pPr>
            <a:lvl5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300" b="1" dirty="0">
                <a:solidFill>
                  <a:srgbClr val="000000"/>
                </a:solidFill>
              </a:rPr>
              <a:t>Conditions and Terms of Use</a:t>
            </a:r>
          </a:p>
          <a:p>
            <a:r>
              <a:rPr lang="en-US" sz="1500" dirty="0">
                <a:solidFill>
                  <a:srgbClr val="0A5BBA"/>
                </a:solidFill>
              </a:rPr>
              <a:t>Microsoft Confidential</a:t>
            </a:r>
          </a:p>
          <a:p>
            <a:r>
              <a:rPr lang="en-US" sz="1800" dirty="0">
                <a:solidFill>
                  <a:srgbClr val="000000"/>
                </a:solidFill>
              </a:rPr>
              <a:t>This training package is proprietary and confidential, and is intended only for uses described in the training materials. Content and software is provided to you under a Non-Disclosure Agreement and cannot be distributed. Copying or disclosing all or any portion of the content and/or software included in such packages is strictly prohibited.</a:t>
            </a:r>
          </a:p>
          <a:p>
            <a:r>
              <a:rPr lang="en-US" sz="1800" dirty="0">
                <a:solidFill>
                  <a:srgbClr val="000000"/>
                </a:solidFill>
              </a:rPr>
              <a:t>The contents of this package are for informational and training purposes only and are provided "as is" without warranty of any kind, whether express or implied, including but not limited to the implied warranties of merchantability, fitness for a particular purpose, and non-infringement.</a:t>
            </a:r>
          </a:p>
          <a:p>
            <a:r>
              <a:rPr lang="en-US" sz="1800" dirty="0">
                <a:solidFill>
                  <a:srgbClr val="000000"/>
                </a:solidFill>
              </a:rPr>
              <a:t>Training package content, including URLs and other Internet website references, is subject to change without notice. Because Microsoft must respond to changing market conditions, the content should not be interpreted to be a commitment on the part of Microsoft, and Microsoft cannot guarantee the accuracy of any information presented after the date of publication. Unless otherwise noted, the companies, organizations, products, domain names, e-mail addresses, logos, people, places, and events depicted herein are fictitious, and no association with any real company, organization, product, domain name, e-mail address, logo, person, place, or event is intended or should be inferred. </a:t>
            </a:r>
          </a:p>
          <a:p>
            <a:endParaRPr lang="en-US" sz="1800" dirty="0">
              <a:solidFill>
                <a:srgbClr val="000000"/>
              </a:solidFill>
            </a:endParaRPr>
          </a:p>
          <a:p>
            <a:r>
              <a:rPr lang="en-US" sz="2300" b="1" dirty="0">
                <a:solidFill>
                  <a:srgbClr val="000000"/>
                </a:solidFill>
              </a:rPr>
              <a:t>Copyright and Trademarks </a:t>
            </a:r>
          </a:p>
          <a:p>
            <a:r>
              <a:rPr lang="en-US" sz="1500" dirty="0">
                <a:solidFill>
                  <a:srgbClr val="0A5BBA"/>
                </a:solidFill>
              </a:rPr>
              <a:t>© 2018 Microsoft Corporation. All rights reserved.</a:t>
            </a:r>
          </a:p>
          <a:p>
            <a:r>
              <a:rPr lang="en-US" sz="1800" dirty="0">
                <a:solidFill>
                  <a:srgbClr val="000000"/>
                </a:solidFill>
              </a:rPr>
              <a:t>Microsoft may have patents, patent applications, trademarks, copyrights, or other intellectual property rights covering subject matter in this document. Except as expressly provided in written license agreement from Microsoft, the furnishing of this document does not give you any license to these patents, trademarks, copyrights, or other intellectual property.</a:t>
            </a:r>
          </a:p>
          <a:p>
            <a:r>
              <a:rPr lang="en-US" sz="1800" dirty="0">
                <a:solidFill>
                  <a:srgbClr val="000000"/>
                </a:solidFill>
              </a:rPr>
              <a:t>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pPr algn="ctr"/>
            <a:r>
              <a:rPr lang="en-US" sz="1800" dirty="0">
                <a:solidFill>
                  <a:srgbClr val="000000"/>
                </a:solidFill>
              </a:rPr>
              <a:t>For more information, see </a:t>
            </a:r>
            <a:r>
              <a:rPr lang="en-US" sz="1800" b="1" dirty="0">
                <a:solidFill>
                  <a:srgbClr val="000000"/>
                </a:solidFill>
              </a:rPr>
              <a:t>Use of Microsoft Copyrighted Content </a:t>
            </a:r>
            <a:r>
              <a:rPr lang="en-US" sz="1800" dirty="0">
                <a:solidFill>
                  <a:srgbClr val="000000"/>
                </a:solidFill>
              </a:rPr>
              <a:t>at</a:t>
            </a:r>
            <a:br>
              <a:rPr lang="en-US" sz="1800" dirty="0">
                <a:solidFill>
                  <a:srgbClr val="000000"/>
                </a:solidFill>
              </a:rPr>
            </a:br>
            <a:r>
              <a:rPr lang="en-US" sz="1800" dirty="0">
                <a:solidFill>
                  <a:srgbClr val="FF0000"/>
                </a:solidFill>
                <a:hlinkClick r:id="rId2"/>
              </a:rPr>
              <a:t>https://www.microsoft.com/en-us/legal/intellectualproperty/permissions/default.aspx</a:t>
            </a:r>
            <a:r>
              <a:rPr lang="en-US" sz="1800" dirty="0">
                <a:solidFill>
                  <a:srgbClr val="FF0000"/>
                </a:solidFill>
              </a:rPr>
              <a:t> </a:t>
            </a:r>
          </a:p>
          <a:p>
            <a:r>
              <a:rPr lang="en-US" sz="1800" dirty="0">
                <a:solidFill>
                  <a:srgbClr val="000000"/>
                </a:solidFill>
              </a:rPr>
              <a:t>Microsoft®, Internet Explorer®, Outlook®, SkyDrive®, Windows Vista®, Zune®, Xbox 360®, DirectX®, Windows Server® and Windows® are either registered trademarks or trademarks of Microsoft Corporation in the United States and/or other countries. Other Microsoft products mentioned herein may be either registered trademarks or trademarks of Microsoft Corporation in the United States and/or other countries. All other trademarks are property of their respective owners.</a:t>
            </a:r>
          </a:p>
        </p:txBody>
      </p:sp>
    </p:spTree>
    <p:extLst>
      <p:ext uri="{BB962C8B-B14F-4D97-AF65-F5344CB8AC3E}">
        <p14:creationId xmlns:p14="http://schemas.microsoft.com/office/powerpoint/2010/main" val="2245732546"/>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1_Section">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183652"/>
            <a:ext cx="11353800" cy="3066444"/>
          </a:xfrm>
        </p:spPr>
        <p:txBody>
          <a:bodyPr wrap="square" lIns="393192" anchor="t" anchorCtr="0">
            <a:normAutofit/>
          </a:bodyPr>
          <a:lstStyle>
            <a:lvl1pPr>
              <a:defRPr sz="6598">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307870073"/>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3_Title Column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78D7"/>
                </a:solidFill>
              </a:defRPr>
            </a:lvl1pPr>
          </a:lstStyle>
          <a:p>
            <a:r>
              <a:rPr lang="en-US"/>
              <a:t>Click to edit Master title style</a:t>
            </a:r>
            <a:endParaRPr lang="en-US" dirty="0"/>
          </a:p>
        </p:txBody>
      </p:sp>
      <p:sp>
        <p:nvSpPr>
          <p:cNvPr id="60" name="Content Placeholder 59"/>
          <p:cNvSpPr>
            <a:spLocks noGrp="1"/>
          </p:cNvSpPr>
          <p:nvPr>
            <p:ph sz="quarter" idx="10"/>
          </p:nvPr>
        </p:nvSpPr>
        <p:spPr>
          <a:xfrm>
            <a:off x="304622" y="1411757"/>
            <a:ext cx="2796845" cy="5155174"/>
          </a:xfrm>
        </p:spPr>
        <p:txBody>
          <a:bodyPr>
            <a:noAutofit/>
          </a:bodyPr>
          <a:lstStyle>
            <a:lvl1pPr marL="0" indent="0">
              <a:buNone/>
              <a:defRPr sz="3137"/>
            </a:lvl1pPr>
          </a:lstStyle>
          <a:p>
            <a:pPr lvl="0"/>
            <a:r>
              <a:rPr lang="en-US"/>
              <a:t>Edit Master text styles</a:t>
            </a:r>
          </a:p>
        </p:txBody>
      </p:sp>
      <p:sp>
        <p:nvSpPr>
          <p:cNvPr id="61" name="Content Placeholder 59"/>
          <p:cNvSpPr>
            <a:spLocks noGrp="1"/>
          </p:cNvSpPr>
          <p:nvPr>
            <p:ph sz="quarter" idx="11"/>
          </p:nvPr>
        </p:nvSpPr>
        <p:spPr>
          <a:xfrm>
            <a:off x="3245216" y="1411757"/>
            <a:ext cx="2796845" cy="5155174"/>
          </a:xfrm>
        </p:spPr>
        <p:txBody>
          <a:bodyPr vert="horz" wrap="square" lIns="146304" tIns="91440" rIns="146304" bIns="91440" rtlCol="0">
            <a:noAutofit/>
          </a:bodyPr>
          <a:lstStyle>
            <a:lvl1pPr>
              <a:defRPr lang="en-US" sz="3137" smtClean="0"/>
            </a:lvl1pPr>
          </a:lstStyle>
          <a:p>
            <a:pPr marL="0" lvl="0" indent="0">
              <a:buNone/>
            </a:pPr>
            <a:r>
              <a:rPr lang="en-US"/>
              <a:t>Edit Master text styles</a:t>
            </a:r>
          </a:p>
        </p:txBody>
      </p:sp>
      <p:sp>
        <p:nvSpPr>
          <p:cNvPr id="62" name="Content Placeholder 59"/>
          <p:cNvSpPr>
            <a:spLocks noGrp="1"/>
          </p:cNvSpPr>
          <p:nvPr>
            <p:ph sz="quarter" idx="12"/>
          </p:nvPr>
        </p:nvSpPr>
        <p:spPr>
          <a:xfrm>
            <a:off x="6214090" y="1411757"/>
            <a:ext cx="2796845" cy="5155174"/>
          </a:xfrm>
        </p:spPr>
        <p:txBody>
          <a:bodyPr>
            <a:noAutofit/>
          </a:bodyPr>
          <a:lstStyle>
            <a:lvl1pPr marL="0" indent="0">
              <a:buNone/>
              <a:defRPr sz="3137"/>
            </a:lvl1pPr>
          </a:lstStyle>
          <a:p>
            <a:pPr lvl="0"/>
            <a:r>
              <a:rPr lang="en-US"/>
              <a:t>Edit Master text styles</a:t>
            </a:r>
          </a:p>
        </p:txBody>
      </p:sp>
      <p:sp>
        <p:nvSpPr>
          <p:cNvPr id="63" name="Content Placeholder 59"/>
          <p:cNvSpPr>
            <a:spLocks noGrp="1"/>
          </p:cNvSpPr>
          <p:nvPr>
            <p:ph sz="quarter" idx="13"/>
          </p:nvPr>
        </p:nvSpPr>
        <p:spPr>
          <a:xfrm>
            <a:off x="9126404" y="1411757"/>
            <a:ext cx="2796357" cy="5155174"/>
          </a:xfrm>
        </p:spPr>
        <p:txBody>
          <a:bodyPr>
            <a:noAutofit/>
          </a:bodyPr>
          <a:lstStyle>
            <a:lvl1pPr marL="0" indent="0">
              <a:buNone/>
              <a:defRPr sz="3137"/>
            </a:lvl1pPr>
          </a:lstStyle>
          <a:p>
            <a:pPr lvl="0"/>
            <a:r>
              <a:rPr lang="en-US"/>
              <a:t>Edit Master text styles</a:t>
            </a:r>
          </a:p>
        </p:txBody>
      </p:sp>
    </p:spTree>
    <p:extLst>
      <p:ext uri="{BB962C8B-B14F-4D97-AF65-F5344CB8AC3E}">
        <p14:creationId xmlns:p14="http://schemas.microsoft.com/office/powerpoint/2010/main" val="2483824125"/>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nodePh="1">
                                  <p:stCondLst>
                                    <p:cond delay="0"/>
                                  </p:stCondLst>
                                  <p:endCondLst>
                                    <p:cond evt="begin" delay="0">
                                      <p:tn val="5"/>
                                    </p:cond>
                                  </p:endCondLst>
                                  <p:childTnLst>
                                    <p:set>
                                      <p:cBhvr>
                                        <p:cTn id="6" dur="1" fill="hold">
                                          <p:stCondLst>
                                            <p:cond delay="0"/>
                                          </p:stCondLst>
                                        </p:cTn>
                                        <p:tgtEl>
                                          <p:spTgt spid="6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nodePh="1">
                                  <p:stCondLst>
                                    <p:cond delay="0"/>
                                  </p:stCondLst>
                                  <p:endCondLst>
                                    <p:cond evt="begin" delay="0">
                                      <p:tn val="9"/>
                                    </p:cond>
                                  </p:endCondLst>
                                  <p:childTnLst>
                                    <p:set>
                                      <p:cBhvr>
                                        <p:cTn id="10" dur="1" fill="hold">
                                          <p:stCondLst>
                                            <p:cond delay="0"/>
                                          </p:stCondLst>
                                        </p:cTn>
                                        <p:tgtEl>
                                          <p:spTgt spid="61">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nodePh="1">
                                  <p:stCondLst>
                                    <p:cond delay="0"/>
                                  </p:stCondLst>
                                  <p:endCondLst>
                                    <p:cond evt="begin" delay="0">
                                      <p:tn val="13"/>
                                    </p:cond>
                                  </p:endCondLst>
                                  <p:childTnLst>
                                    <p:set>
                                      <p:cBhvr>
                                        <p:cTn id="14" dur="1" fill="hold">
                                          <p:stCondLst>
                                            <p:cond delay="0"/>
                                          </p:stCondLst>
                                        </p:cTn>
                                        <p:tgtEl>
                                          <p:spTgt spid="62">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nodePh="1">
                                  <p:stCondLst>
                                    <p:cond delay="0"/>
                                  </p:stCondLst>
                                  <p:endCondLst>
                                    <p:cond evt="begin" delay="0">
                                      <p:tn val="17"/>
                                    </p:cond>
                                  </p:endCondLst>
                                  <p:childTnLst>
                                    <p:set>
                                      <p:cBhvr>
                                        <p:cTn id="18" dur="1" fill="hold">
                                          <p:stCondLst>
                                            <p:cond delay="0"/>
                                          </p:stCondLst>
                                        </p:cTn>
                                        <p:tgtEl>
                                          <p:spTgt spid="6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build="p">
        <p:tmplLst>
          <p:tmpl lvl="1">
            <p:tnLst>
              <p:par>
                <p:cTn presetID="1" presetClass="entr" presetSubtype="0" fill="hold" nodeType="withEffect" nodePh="1">
                  <p:stCondLst>
                    <p:cond delay="0"/>
                  </p:stCondLst>
                  <p:endCondLst>
                    <p:cond delay="0"/>
                  </p:endCondLst>
                  <p:childTnLst>
                    <p:set>
                      <p:cBhvr>
                        <p:cTn dur="1" fill="hold">
                          <p:stCondLst>
                            <p:cond delay="0"/>
                          </p:stCondLst>
                        </p:cTn>
                        <p:tgtEl>
                          <p:spTgt spid="60"/>
                        </p:tgtEl>
                        <p:attrNameLst>
                          <p:attrName>style.visibility</p:attrName>
                        </p:attrNameLst>
                      </p:cBhvr>
                      <p:to>
                        <p:strVal val="visible"/>
                      </p:to>
                    </p:set>
                  </p:childTnLst>
                </p:cTn>
              </p:par>
            </p:tnLst>
          </p:tmpl>
        </p:tmplLst>
      </p:bldP>
      <p:bldP spid="61" grpId="0" build="p">
        <p:tmplLst>
          <p:tmpl lvl="1">
            <p:tnLst>
              <p:par>
                <p:cTn presetID="1" presetClass="entr" presetSubtype="0" fill="hold" nodeType="clickEffect" nodePh="1">
                  <p:stCondLst>
                    <p:cond delay="0"/>
                  </p:stCondLst>
                  <p:endCondLst>
                    <p:cond delay="0"/>
                  </p:endCondLst>
                  <p:childTnLst>
                    <p:set>
                      <p:cBhvr>
                        <p:cTn dur="1" fill="hold">
                          <p:stCondLst>
                            <p:cond delay="0"/>
                          </p:stCondLst>
                        </p:cTn>
                        <p:tgtEl>
                          <p:spTgt spid="61"/>
                        </p:tgtEl>
                        <p:attrNameLst>
                          <p:attrName>style.visibility</p:attrName>
                        </p:attrNameLst>
                      </p:cBhvr>
                      <p:to>
                        <p:strVal val="visible"/>
                      </p:to>
                    </p:set>
                  </p:childTnLst>
                </p:cTn>
              </p:par>
            </p:tnLst>
          </p:tmpl>
        </p:tmplLst>
      </p:bldP>
      <p:bldP spid="62" grpId="0" build="p">
        <p:tmplLst>
          <p:tmpl lvl="1">
            <p:tnLst>
              <p:par>
                <p:cTn presetID="1" presetClass="entr" presetSubtype="0" fill="hold" nodeType="clickEffect" nodePh="1">
                  <p:stCondLst>
                    <p:cond delay="0"/>
                  </p:stCondLst>
                  <p:endCondLst>
                    <p:cond delay="0"/>
                  </p:endCondLst>
                  <p:childTnLst>
                    <p:set>
                      <p:cBhvr>
                        <p:cTn dur="1" fill="hold">
                          <p:stCondLst>
                            <p:cond delay="0"/>
                          </p:stCondLst>
                        </p:cTn>
                        <p:tgtEl>
                          <p:spTgt spid="62"/>
                        </p:tgtEl>
                        <p:attrNameLst>
                          <p:attrName>style.visibility</p:attrName>
                        </p:attrNameLst>
                      </p:cBhvr>
                      <p:to>
                        <p:strVal val="visible"/>
                      </p:to>
                    </p:set>
                  </p:childTnLst>
                </p:cTn>
              </p:par>
            </p:tnLst>
          </p:tmpl>
        </p:tmplLst>
      </p:bldP>
      <p:bldP spid="63" grpId="0" build="p">
        <p:tmplLst>
          <p:tmpl lvl="1">
            <p:tnLst>
              <p:par>
                <p:cTn presetID="1" presetClass="entr" presetSubtype="0" fill="hold" nodeType="clickEffect" nodePh="1">
                  <p:stCondLst>
                    <p:cond delay="0"/>
                  </p:stCondLst>
                  <p:endCondLst>
                    <p:cond delay="0"/>
                  </p:endCondLst>
                  <p:childTnLst>
                    <p:set>
                      <p:cBhvr>
                        <p:cTn dur="1" fill="hold">
                          <p:stCondLst>
                            <p:cond delay="0"/>
                          </p:stCondLst>
                        </p:cTn>
                        <p:tgtEl>
                          <p:spTgt spid="63"/>
                        </p:tgtEl>
                        <p:attrNameLst>
                          <p:attrName>style.visibility</p:attrName>
                        </p:attrNameLst>
                      </p:cBhvr>
                      <p:to>
                        <p:strVal val="visible"/>
                      </p:to>
                    </p:set>
                  </p:childTnLst>
                </p:cTn>
              </p:par>
            </p:tnLst>
          </p:tmpl>
        </p:tmplLst>
      </p:bldP>
    </p:bld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6"/>
            <a:ext cx="5378548" cy="1973570"/>
          </a:xfrm>
        </p:spPr>
        <p:txBody>
          <a:bodyPr wrap="square">
            <a:spAutoFit/>
          </a:bodyPr>
          <a:lstStyle>
            <a:lvl1pPr>
              <a:defRPr sz="6470" baseline="0">
                <a:solidFill>
                  <a:srgbClr val="0078D7"/>
                </a:solidFill>
              </a:defRPr>
            </a:lvl1pPr>
          </a:lstStyle>
          <a:p>
            <a:r>
              <a:rPr lang="en-US" dirty="0"/>
              <a:t>50/50 photo layout</a:t>
            </a:r>
          </a:p>
        </p:txBody>
      </p:sp>
      <p:sp>
        <p:nvSpPr>
          <p:cNvPr id="5" name="Picture Placeholder 4"/>
          <p:cNvSpPr>
            <a:spLocks noGrp="1"/>
          </p:cNvSpPr>
          <p:nvPr>
            <p:ph type="pic" sz="quarter" idx="10"/>
          </p:nvPr>
        </p:nvSpPr>
        <p:spPr bwMode="ltGray">
          <a:xfrm>
            <a:off x="6097556" y="1"/>
            <a:ext cx="6094444" cy="6856100"/>
          </a:xfrm>
          <a:blipFill>
            <a:blip r:embed="rId2" cstate="screen">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9"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681845397"/>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LAB">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5175" y="292606"/>
            <a:ext cx="8000857" cy="896112"/>
          </a:xfrm>
        </p:spPr>
        <p:txBody>
          <a:bodyPr wrap="square">
            <a:spAutoFit/>
          </a:bodyPr>
          <a:lstStyle>
            <a:lvl1pPr>
              <a:defRPr sz="4800" baseline="0">
                <a:solidFill>
                  <a:srgbClr val="0078D7"/>
                </a:solidFill>
              </a:defRPr>
            </a:lvl1pPr>
          </a:lstStyle>
          <a:p>
            <a:r>
              <a:rPr lang="en-US" dirty="0"/>
              <a:t>Lab Title</a:t>
            </a:r>
          </a:p>
        </p:txBody>
      </p:sp>
      <p:sp>
        <p:nvSpPr>
          <p:cNvPr id="5" name="Rectangle 4">
            <a:extLst>
              <a:ext uri="{FF2B5EF4-FFF2-40B4-BE49-F238E27FC236}">
                <a16:creationId xmlns:a16="http://schemas.microsoft.com/office/drawing/2014/main" id="{EC1155FD-2680-45F5-AEA7-470AD2C9634B}"/>
              </a:ext>
            </a:extLst>
          </p:cNvPr>
          <p:cNvSpPr/>
          <p:nvPr/>
        </p:nvSpPr>
        <p:spPr>
          <a:xfrm>
            <a:off x="8266033" y="5114996"/>
            <a:ext cx="2094574" cy="1323439"/>
          </a:xfrm>
          <a:prstGeom prst="rect">
            <a:avLst/>
          </a:prstGeom>
          <a:noFill/>
        </p:spPr>
        <p:txBody>
          <a:bodyPr wrap="squar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0" b="0" i="0" u="none" strike="noStrike" kern="1200" cap="none" spc="0" normalizeH="0" baseline="0" noProof="0" dirty="0">
                <a:ln w="0"/>
                <a:solidFill>
                  <a:srgbClr val="00BCF2"/>
                </a:solidFill>
                <a:effectLst>
                  <a:outerShdw blurRad="38100" dist="25400" dir="5400000" algn="ctr" rotWithShape="0">
                    <a:srgbClr val="6E747A">
                      <a:alpha val="43000"/>
                    </a:srgbClr>
                  </a:outerShdw>
                </a:effectLst>
                <a:uLnTx/>
                <a:uFillTx/>
                <a:latin typeface="Segoe UI Semibold" panose="020B0702040204020203" pitchFamily="34" charset="0"/>
                <a:ea typeface="+mn-ea"/>
                <a:cs typeface="Segoe UI Semibold" panose="020B0702040204020203" pitchFamily="34" charset="0"/>
              </a:rPr>
              <a:t>LAB</a:t>
            </a:r>
          </a:p>
        </p:txBody>
      </p:sp>
      <p:pic>
        <p:nvPicPr>
          <p:cNvPr id="6" name="Picture 5">
            <a:extLst>
              <a:ext uri="{FF2B5EF4-FFF2-40B4-BE49-F238E27FC236}">
                <a16:creationId xmlns:a16="http://schemas.microsoft.com/office/drawing/2014/main" id="{6782C3B0-E4D0-44FD-BF97-346B40ECDB06}"/>
              </a:ext>
            </a:extLst>
          </p:cNvPr>
          <p:cNvPicPr>
            <a:picLocks noChangeAspect="1"/>
          </p:cNvPicPr>
          <p:nvPr/>
        </p:nvPicPr>
        <p:blipFill>
          <a:blip r:embed="rId2"/>
          <a:stretch>
            <a:fillRect/>
          </a:stretch>
        </p:blipFill>
        <p:spPr>
          <a:xfrm>
            <a:off x="8234464" y="1017661"/>
            <a:ext cx="2157713" cy="3900480"/>
          </a:xfrm>
          <a:prstGeom prst="rect">
            <a:avLst/>
          </a:prstGeom>
        </p:spPr>
      </p:pic>
    </p:spTree>
    <p:extLst>
      <p:ext uri="{BB962C8B-B14F-4D97-AF65-F5344CB8AC3E}">
        <p14:creationId xmlns:p14="http://schemas.microsoft.com/office/powerpoint/2010/main" val="3099438098"/>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VIDE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5175" y="292607"/>
            <a:ext cx="11658600" cy="896112"/>
          </a:xfrm>
        </p:spPr>
        <p:txBody>
          <a:bodyPr wrap="square">
            <a:spAutoFit/>
          </a:bodyPr>
          <a:lstStyle>
            <a:lvl1pPr>
              <a:defRPr sz="4800" baseline="0">
                <a:solidFill>
                  <a:srgbClr val="0078D7"/>
                </a:solidFill>
              </a:defRPr>
            </a:lvl1pPr>
          </a:lstStyle>
          <a:p>
            <a:r>
              <a:rPr lang="en-US" dirty="0"/>
              <a:t>Video Title</a:t>
            </a:r>
          </a:p>
        </p:txBody>
      </p:sp>
      <p:grpSp>
        <p:nvGrpSpPr>
          <p:cNvPr id="7" name="Group 6">
            <a:extLst>
              <a:ext uri="{FF2B5EF4-FFF2-40B4-BE49-F238E27FC236}">
                <a16:creationId xmlns:a16="http://schemas.microsoft.com/office/drawing/2014/main" id="{9AF37199-6030-4C10-9BF2-3226DD45EFC3}"/>
              </a:ext>
            </a:extLst>
          </p:cNvPr>
          <p:cNvGrpSpPr>
            <a:grpSpLocks noChangeAspect="1"/>
          </p:cNvGrpSpPr>
          <p:nvPr/>
        </p:nvGrpSpPr>
        <p:grpSpPr>
          <a:xfrm>
            <a:off x="3939412" y="2438400"/>
            <a:ext cx="4313176" cy="2590800"/>
            <a:chOff x="10156031" y="3728242"/>
            <a:chExt cx="1892300" cy="1136650"/>
          </a:xfrm>
        </p:grpSpPr>
        <p:sp>
          <p:nvSpPr>
            <p:cNvPr id="8" name="Freeform 310">
              <a:extLst>
                <a:ext uri="{FF2B5EF4-FFF2-40B4-BE49-F238E27FC236}">
                  <a16:creationId xmlns:a16="http://schemas.microsoft.com/office/drawing/2014/main" id="{D50538D4-DB85-4899-9401-DDCA739F9507}"/>
                </a:ext>
              </a:extLst>
            </p:cNvPr>
            <p:cNvSpPr>
              <a:spLocks/>
            </p:cNvSpPr>
            <p:nvPr/>
          </p:nvSpPr>
          <p:spPr bwMode="auto">
            <a:xfrm>
              <a:off x="10156031" y="4583904"/>
              <a:ext cx="1892300" cy="258763"/>
            </a:xfrm>
            <a:custGeom>
              <a:avLst/>
              <a:gdLst>
                <a:gd name="T0" fmla="*/ 0 w 1192"/>
                <a:gd name="T1" fmla="*/ 142 h 163"/>
                <a:gd name="T2" fmla="*/ 142 w 1192"/>
                <a:gd name="T3" fmla="*/ 64 h 163"/>
                <a:gd name="T4" fmla="*/ 837 w 1192"/>
                <a:gd name="T5" fmla="*/ 0 h 163"/>
                <a:gd name="T6" fmla="*/ 1050 w 1192"/>
                <a:gd name="T7" fmla="*/ 64 h 163"/>
                <a:gd name="T8" fmla="*/ 1192 w 1192"/>
                <a:gd name="T9" fmla="*/ 142 h 163"/>
                <a:gd name="T10" fmla="*/ 589 w 1192"/>
                <a:gd name="T11" fmla="*/ 163 h 163"/>
                <a:gd name="T12" fmla="*/ 0 w 1192"/>
                <a:gd name="T13" fmla="*/ 142 h 163"/>
                <a:gd name="T14" fmla="*/ 0 w 1192"/>
                <a:gd name="T15" fmla="*/ 142 h 1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92" h="163">
                  <a:moveTo>
                    <a:pt x="0" y="142"/>
                  </a:moveTo>
                  <a:lnTo>
                    <a:pt x="142" y="64"/>
                  </a:lnTo>
                  <a:lnTo>
                    <a:pt x="837" y="0"/>
                  </a:lnTo>
                  <a:lnTo>
                    <a:pt x="1050" y="64"/>
                  </a:lnTo>
                  <a:lnTo>
                    <a:pt x="1192" y="142"/>
                  </a:lnTo>
                  <a:lnTo>
                    <a:pt x="589" y="163"/>
                  </a:lnTo>
                  <a:lnTo>
                    <a:pt x="0" y="142"/>
                  </a:lnTo>
                  <a:lnTo>
                    <a:pt x="0" y="142"/>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 name="Freeform 311">
              <a:extLst>
                <a:ext uri="{FF2B5EF4-FFF2-40B4-BE49-F238E27FC236}">
                  <a16:creationId xmlns:a16="http://schemas.microsoft.com/office/drawing/2014/main" id="{319993E5-8964-46F7-B421-A4230318C690}"/>
                </a:ext>
              </a:extLst>
            </p:cNvPr>
            <p:cNvSpPr>
              <a:spLocks/>
            </p:cNvSpPr>
            <p:nvPr/>
          </p:nvSpPr>
          <p:spPr bwMode="auto">
            <a:xfrm>
              <a:off x="10381456" y="3728242"/>
              <a:ext cx="1441450" cy="957263"/>
            </a:xfrm>
            <a:custGeom>
              <a:avLst/>
              <a:gdLst>
                <a:gd name="T0" fmla="*/ 908 w 908"/>
                <a:gd name="T1" fmla="*/ 603 h 603"/>
                <a:gd name="T2" fmla="*/ 0 w 908"/>
                <a:gd name="T3" fmla="*/ 603 h 603"/>
                <a:gd name="T4" fmla="*/ 0 w 908"/>
                <a:gd name="T5" fmla="*/ 0 h 603"/>
                <a:gd name="T6" fmla="*/ 908 w 908"/>
                <a:gd name="T7" fmla="*/ 0 h 603"/>
                <a:gd name="T8" fmla="*/ 908 w 908"/>
                <a:gd name="T9" fmla="*/ 603 h 603"/>
                <a:gd name="T10" fmla="*/ 908 w 908"/>
                <a:gd name="T11" fmla="*/ 603 h 603"/>
              </a:gdLst>
              <a:ahLst/>
              <a:cxnLst>
                <a:cxn ang="0">
                  <a:pos x="T0" y="T1"/>
                </a:cxn>
                <a:cxn ang="0">
                  <a:pos x="T2" y="T3"/>
                </a:cxn>
                <a:cxn ang="0">
                  <a:pos x="T4" y="T5"/>
                </a:cxn>
                <a:cxn ang="0">
                  <a:pos x="T6" y="T7"/>
                </a:cxn>
                <a:cxn ang="0">
                  <a:pos x="T8" y="T9"/>
                </a:cxn>
                <a:cxn ang="0">
                  <a:pos x="T10" y="T11"/>
                </a:cxn>
              </a:cxnLst>
              <a:rect l="0" t="0" r="r" b="b"/>
              <a:pathLst>
                <a:path w="908" h="603">
                  <a:moveTo>
                    <a:pt x="908" y="603"/>
                  </a:moveTo>
                  <a:lnTo>
                    <a:pt x="0" y="603"/>
                  </a:lnTo>
                  <a:lnTo>
                    <a:pt x="0" y="0"/>
                  </a:lnTo>
                  <a:lnTo>
                    <a:pt x="908" y="0"/>
                  </a:lnTo>
                  <a:lnTo>
                    <a:pt x="908" y="603"/>
                  </a:lnTo>
                  <a:lnTo>
                    <a:pt x="908" y="60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 name="Freeform 312">
              <a:extLst>
                <a:ext uri="{FF2B5EF4-FFF2-40B4-BE49-F238E27FC236}">
                  <a16:creationId xmlns:a16="http://schemas.microsoft.com/office/drawing/2014/main" id="{B468FE64-ECE9-4327-B8EF-AFF453EB141C}"/>
                </a:ext>
              </a:extLst>
            </p:cNvPr>
            <p:cNvSpPr>
              <a:spLocks/>
            </p:cNvSpPr>
            <p:nvPr/>
          </p:nvSpPr>
          <p:spPr bwMode="auto">
            <a:xfrm>
              <a:off x="10381456" y="3728242"/>
              <a:ext cx="1238250" cy="957263"/>
            </a:xfrm>
            <a:custGeom>
              <a:avLst/>
              <a:gdLst>
                <a:gd name="T0" fmla="*/ 213 w 780"/>
                <a:gd name="T1" fmla="*/ 603 h 603"/>
                <a:gd name="T2" fmla="*/ 0 w 780"/>
                <a:gd name="T3" fmla="*/ 603 h 603"/>
                <a:gd name="T4" fmla="*/ 0 w 780"/>
                <a:gd name="T5" fmla="*/ 0 h 603"/>
                <a:gd name="T6" fmla="*/ 780 w 780"/>
                <a:gd name="T7" fmla="*/ 0 h 603"/>
                <a:gd name="T8" fmla="*/ 213 w 780"/>
                <a:gd name="T9" fmla="*/ 603 h 603"/>
                <a:gd name="T10" fmla="*/ 213 w 780"/>
                <a:gd name="T11" fmla="*/ 603 h 603"/>
              </a:gdLst>
              <a:ahLst/>
              <a:cxnLst>
                <a:cxn ang="0">
                  <a:pos x="T0" y="T1"/>
                </a:cxn>
                <a:cxn ang="0">
                  <a:pos x="T2" y="T3"/>
                </a:cxn>
                <a:cxn ang="0">
                  <a:pos x="T4" y="T5"/>
                </a:cxn>
                <a:cxn ang="0">
                  <a:pos x="T6" y="T7"/>
                </a:cxn>
                <a:cxn ang="0">
                  <a:pos x="T8" y="T9"/>
                </a:cxn>
                <a:cxn ang="0">
                  <a:pos x="T10" y="T11"/>
                </a:cxn>
              </a:cxnLst>
              <a:rect l="0" t="0" r="r" b="b"/>
              <a:pathLst>
                <a:path w="780" h="603">
                  <a:moveTo>
                    <a:pt x="213" y="603"/>
                  </a:moveTo>
                  <a:lnTo>
                    <a:pt x="0" y="603"/>
                  </a:lnTo>
                  <a:lnTo>
                    <a:pt x="0" y="0"/>
                  </a:lnTo>
                  <a:lnTo>
                    <a:pt x="780" y="0"/>
                  </a:lnTo>
                  <a:lnTo>
                    <a:pt x="213" y="603"/>
                  </a:lnTo>
                  <a:lnTo>
                    <a:pt x="213" y="603"/>
                  </a:ln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 name="Freeform 313">
              <a:extLst>
                <a:ext uri="{FF2B5EF4-FFF2-40B4-BE49-F238E27FC236}">
                  <a16:creationId xmlns:a16="http://schemas.microsoft.com/office/drawing/2014/main" id="{3DF3FB8E-16CA-42DD-B916-98D71DD83DAE}"/>
                </a:ext>
              </a:extLst>
            </p:cNvPr>
            <p:cNvSpPr>
              <a:spLocks/>
            </p:cNvSpPr>
            <p:nvPr/>
          </p:nvSpPr>
          <p:spPr bwMode="auto">
            <a:xfrm>
              <a:off x="10449718" y="3806029"/>
              <a:ext cx="1306513" cy="800100"/>
            </a:xfrm>
            <a:custGeom>
              <a:avLst/>
              <a:gdLst>
                <a:gd name="T0" fmla="*/ 823 w 823"/>
                <a:gd name="T1" fmla="*/ 504 h 504"/>
                <a:gd name="T2" fmla="*/ 0 w 823"/>
                <a:gd name="T3" fmla="*/ 504 h 504"/>
                <a:gd name="T4" fmla="*/ 0 w 823"/>
                <a:gd name="T5" fmla="*/ 0 h 504"/>
                <a:gd name="T6" fmla="*/ 823 w 823"/>
                <a:gd name="T7" fmla="*/ 0 h 504"/>
                <a:gd name="T8" fmla="*/ 823 w 823"/>
                <a:gd name="T9" fmla="*/ 504 h 504"/>
                <a:gd name="T10" fmla="*/ 823 w 823"/>
                <a:gd name="T11" fmla="*/ 504 h 504"/>
              </a:gdLst>
              <a:ahLst/>
              <a:cxnLst>
                <a:cxn ang="0">
                  <a:pos x="T0" y="T1"/>
                </a:cxn>
                <a:cxn ang="0">
                  <a:pos x="T2" y="T3"/>
                </a:cxn>
                <a:cxn ang="0">
                  <a:pos x="T4" y="T5"/>
                </a:cxn>
                <a:cxn ang="0">
                  <a:pos x="T6" y="T7"/>
                </a:cxn>
                <a:cxn ang="0">
                  <a:pos x="T8" y="T9"/>
                </a:cxn>
                <a:cxn ang="0">
                  <a:pos x="T10" y="T11"/>
                </a:cxn>
              </a:cxnLst>
              <a:rect l="0" t="0" r="r" b="b"/>
              <a:pathLst>
                <a:path w="823" h="504">
                  <a:moveTo>
                    <a:pt x="823" y="504"/>
                  </a:moveTo>
                  <a:lnTo>
                    <a:pt x="0" y="504"/>
                  </a:lnTo>
                  <a:lnTo>
                    <a:pt x="0" y="0"/>
                  </a:lnTo>
                  <a:lnTo>
                    <a:pt x="823" y="0"/>
                  </a:lnTo>
                  <a:lnTo>
                    <a:pt x="823" y="504"/>
                  </a:lnTo>
                  <a:lnTo>
                    <a:pt x="823" y="504"/>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 name="Freeform 314">
              <a:extLst>
                <a:ext uri="{FF2B5EF4-FFF2-40B4-BE49-F238E27FC236}">
                  <a16:creationId xmlns:a16="http://schemas.microsoft.com/office/drawing/2014/main" id="{A0E68EAB-AD51-439E-9EAA-A5C56A3DF689}"/>
                </a:ext>
              </a:extLst>
            </p:cNvPr>
            <p:cNvSpPr>
              <a:spLocks/>
            </p:cNvSpPr>
            <p:nvPr/>
          </p:nvSpPr>
          <p:spPr bwMode="auto">
            <a:xfrm>
              <a:off x="10156031" y="4809329"/>
              <a:ext cx="1892300" cy="55563"/>
            </a:xfrm>
            <a:custGeom>
              <a:avLst/>
              <a:gdLst>
                <a:gd name="T0" fmla="*/ 1192 w 1192"/>
                <a:gd name="T1" fmla="*/ 35 h 35"/>
                <a:gd name="T2" fmla="*/ 0 w 1192"/>
                <a:gd name="T3" fmla="*/ 35 h 35"/>
                <a:gd name="T4" fmla="*/ 0 w 1192"/>
                <a:gd name="T5" fmla="*/ 0 h 35"/>
                <a:gd name="T6" fmla="*/ 1192 w 1192"/>
                <a:gd name="T7" fmla="*/ 0 h 35"/>
                <a:gd name="T8" fmla="*/ 1192 w 1192"/>
                <a:gd name="T9" fmla="*/ 35 h 35"/>
                <a:gd name="T10" fmla="*/ 1192 w 1192"/>
                <a:gd name="T11" fmla="*/ 35 h 35"/>
              </a:gdLst>
              <a:ahLst/>
              <a:cxnLst>
                <a:cxn ang="0">
                  <a:pos x="T0" y="T1"/>
                </a:cxn>
                <a:cxn ang="0">
                  <a:pos x="T2" y="T3"/>
                </a:cxn>
                <a:cxn ang="0">
                  <a:pos x="T4" y="T5"/>
                </a:cxn>
                <a:cxn ang="0">
                  <a:pos x="T6" y="T7"/>
                </a:cxn>
                <a:cxn ang="0">
                  <a:pos x="T8" y="T9"/>
                </a:cxn>
                <a:cxn ang="0">
                  <a:pos x="T10" y="T11"/>
                </a:cxn>
              </a:cxnLst>
              <a:rect l="0" t="0" r="r" b="b"/>
              <a:pathLst>
                <a:path w="1192" h="35">
                  <a:moveTo>
                    <a:pt x="1192" y="35"/>
                  </a:moveTo>
                  <a:lnTo>
                    <a:pt x="0" y="35"/>
                  </a:lnTo>
                  <a:lnTo>
                    <a:pt x="0" y="0"/>
                  </a:lnTo>
                  <a:lnTo>
                    <a:pt x="1192" y="0"/>
                  </a:lnTo>
                  <a:lnTo>
                    <a:pt x="1192" y="35"/>
                  </a:lnTo>
                  <a:lnTo>
                    <a:pt x="1192" y="35"/>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 name="Freeform 315">
              <a:extLst>
                <a:ext uri="{FF2B5EF4-FFF2-40B4-BE49-F238E27FC236}">
                  <a16:creationId xmlns:a16="http://schemas.microsoft.com/office/drawing/2014/main" id="{4A24C8C4-040A-4D87-B379-F37592504D46}"/>
                </a:ext>
              </a:extLst>
            </p:cNvPr>
            <p:cNvSpPr>
              <a:spLocks/>
            </p:cNvSpPr>
            <p:nvPr/>
          </p:nvSpPr>
          <p:spPr bwMode="auto">
            <a:xfrm>
              <a:off x="10516393" y="3874292"/>
              <a:ext cx="1160463" cy="101600"/>
            </a:xfrm>
            <a:custGeom>
              <a:avLst/>
              <a:gdLst>
                <a:gd name="T0" fmla="*/ 731 w 731"/>
                <a:gd name="T1" fmla="*/ 64 h 64"/>
                <a:gd name="T2" fmla="*/ 0 w 731"/>
                <a:gd name="T3" fmla="*/ 64 h 64"/>
                <a:gd name="T4" fmla="*/ 0 w 731"/>
                <a:gd name="T5" fmla="*/ 0 h 64"/>
                <a:gd name="T6" fmla="*/ 731 w 731"/>
                <a:gd name="T7" fmla="*/ 0 h 64"/>
                <a:gd name="T8" fmla="*/ 731 w 731"/>
                <a:gd name="T9" fmla="*/ 64 h 64"/>
                <a:gd name="T10" fmla="*/ 731 w 731"/>
                <a:gd name="T11" fmla="*/ 64 h 64"/>
              </a:gdLst>
              <a:ahLst/>
              <a:cxnLst>
                <a:cxn ang="0">
                  <a:pos x="T0" y="T1"/>
                </a:cxn>
                <a:cxn ang="0">
                  <a:pos x="T2" y="T3"/>
                </a:cxn>
                <a:cxn ang="0">
                  <a:pos x="T4" y="T5"/>
                </a:cxn>
                <a:cxn ang="0">
                  <a:pos x="T6" y="T7"/>
                </a:cxn>
                <a:cxn ang="0">
                  <a:pos x="T8" y="T9"/>
                </a:cxn>
                <a:cxn ang="0">
                  <a:pos x="T10" y="T11"/>
                </a:cxn>
              </a:cxnLst>
              <a:rect l="0" t="0" r="r" b="b"/>
              <a:pathLst>
                <a:path w="731" h="64">
                  <a:moveTo>
                    <a:pt x="731" y="64"/>
                  </a:moveTo>
                  <a:lnTo>
                    <a:pt x="0" y="64"/>
                  </a:lnTo>
                  <a:lnTo>
                    <a:pt x="0" y="0"/>
                  </a:lnTo>
                  <a:lnTo>
                    <a:pt x="731" y="0"/>
                  </a:lnTo>
                  <a:lnTo>
                    <a:pt x="731" y="64"/>
                  </a:lnTo>
                  <a:lnTo>
                    <a:pt x="731" y="64"/>
                  </a:lnTo>
                  <a:close/>
                </a:path>
              </a:pathLst>
            </a:custGeom>
            <a:solidFill>
              <a:srgbClr val="409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 name="Freeform 316">
              <a:extLst>
                <a:ext uri="{FF2B5EF4-FFF2-40B4-BE49-F238E27FC236}">
                  <a16:creationId xmlns:a16="http://schemas.microsoft.com/office/drawing/2014/main" id="{7562C426-FBEE-4ABD-A311-CCD909864498}"/>
                </a:ext>
              </a:extLst>
            </p:cNvPr>
            <p:cNvSpPr>
              <a:spLocks/>
            </p:cNvSpPr>
            <p:nvPr/>
          </p:nvSpPr>
          <p:spPr bwMode="auto">
            <a:xfrm>
              <a:off x="10516393" y="4042567"/>
              <a:ext cx="271463" cy="484188"/>
            </a:xfrm>
            <a:custGeom>
              <a:avLst/>
              <a:gdLst>
                <a:gd name="T0" fmla="*/ 171 w 171"/>
                <a:gd name="T1" fmla="*/ 305 h 305"/>
                <a:gd name="T2" fmla="*/ 0 w 171"/>
                <a:gd name="T3" fmla="*/ 305 h 305"/>
                <a:gd name="T4" fmla="*/ 0 w 171"/>
                <a:gd name="T5" fmla="*/ 0 h 305"/>
                <a:gd name="T6" fmla="*/ 171 w 171"/>
                <a:gd name="T7" fmla="*/ 0 h 305"/>
                <a:gd name="T8" fmla="*/ 171 w 171"/>
                <a:gd name="T9" fmla="*/ 305 h 305"/>
                <a:gd name="T10" fmla="*/ 171 w 171"/>
                <a:gd name="T11" fmla="*/ 305 h 305"/>
              </a:gdLst>
              <a:ahLst/>
              <a:cxnLst>
                <a:cxn ang="0">
                  <a:pos x="T0" y="T1"/>
                </a:cxn>
                <a:cxn ang="0">
                  <a:pos x="T2" y="T3"/>
                </a:cxn>
                <a:cxn ang="0">
                  <a:pos x="T4" y="T5"/>
                </a:cxn>
                <a:cxn ang="0">
                  <a:pos x="T6" y="T7"/>
                </a:cxn>
                <a:cxn ang="0">
                  <a:pos x="T8" y="T9"/>
                </a:cxn>
                <a:cxn ang="0">
                  <a:pos x="T10" y="T11"/>
                </a:cxn>
              </a:cxnLst>
              <a:rect l="0" t="0" r="r" b="b"/>
              <a:pathLst>
                <a:path w="171" h="305">
                  <a:moveTo>
                    <a:pt x="171" y="305"/>
                  </a:moveTo>
                  <a:lnTo>
                    <a:pt x="0" y="305"/>
                  </a:lnTo>
                  <a:lnTo>
                    <a:pt x="0" y="0"/>
                  </a:lnTo>
                  <a:lnTo>
                    <a:pt x="171" y="0"/>
                  </a:lnTo>
                  <a:lnTo>
                    <a:pt x="171" y="305"/>
                  </a:lnTo>
                  <a:lnTo>
                    <a:pt x="171" y="305"/>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 name="Freeform 317">
              <a:extLst>
                <a:ext uri="{FF2B5EF4-FFF2-40B4-BE49-F238E27FC236}">
                  <a16:creationId xmlns:a16="http://schemas.microsoft.com/office/drawing/2014/main" id="{C23523A8-6CA6-4E7C-A797-A4B39CD2960C}"/>
                </a:ext>
              </a:extLst>
            </p:cNvPr>
            <p:cNvSpPr>
              <a:spLocks/>
            </p:cNvSpPr>
            <p:nvPr/>
          </p:nvSpPr>
          <p:spPr bwMode="auto">
            <a:xfrm>
              <a:off x="10854531" y="4042567"/>
              <a:ext cx="822325" cy="484188"/>
            </a:xfrm>
            <a:custGeom>
              <a:avLst/>
              <a:gdLst>
                <a:gd name="T0" fmla="*/ 518 w 518"/>
                <a:gd name="T1" fmla="*/ 305 h 305"/>
                <a:gd name="T2" fmla="*/ 0 w 518"/>
                <a:gd name="T3" fmla="*/ 305 h 305"/>
                <a:gd name="T4" fmla="*/ 0 w 518"/>
                <a:gd name="T5" fmla="*/ 0 h 305"/>
                <a:gd name="T6" fmla="*/ 518 w 518"/>
                <a:gd name="T7" fmla="*/ 0 h 305"/>
                <a:gd name="T8" fmla="*/ 518 w 518"/>
                <a:gd name="T9" fmla="*/ 305 h 305"/>
                <a:gd name="T10" fmla="*/ 518 w 518"/>
                <a:gd name="T11" fmla="*/ 305 h 305"/>
              </a:gdLst>
              <a:ahLst/>
              <a:cxnLst>
                <a:cxn ang="0">
                  <a:pos x="T0" y="T1"/>
                </a:cxn>
                <a:cxn ang="0">
                  <a:pos x="T2" y="T3"/>
                </a:cxn>
                <a:cxn ang="0">
                  <a:pos x="T4" y="T5"/>
                </a:cxn>
                <a:cxn ang="0">
                  <a:pos x="T6" y="T7"/>
                </a:cxn>
                <a:cxn ang="0">
                  <a:pos x="T8" y="T9"/>
                </a:cxn>
                <a:cxn ang="0">
                  <a:pos x="T10" y="T11"/>
                </a:cxn>
              </a:cxnLst>
              <a:rect l="0" t="0" r="r" b="b"/>
              <a:pathLst>
                <a:path w="518" h="305">
                  <a:moveTo>
                    <a:pt x="518" y="305"/>
                  </a:moveTo>
                  <a:lnTo>
                    <a:pt x="0" y="305"/>
                  </a:lnTo>
                  <a:lnTo>
                    <a:pt x="0" y="0"/>
                  </a:lnTo>
                  <a:lnTo>
                    <a:pt x="518" y="0"/>
                  </a:lnTo>
                  <a:lnTo>
                    <a:pt x="518" y="305"/>
                  </a:lnTo>
                  <a:lnTo>
                    <a:pt x="518" y="30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 name="Freeform 318">
              <a:extLst>
                <a:ext uri="{FF2B5EF4-FFF2-40B4-BE49-F238E27FC236}">
                  <a16:creationId xmlns:a16="http://schemas.microsoft.com/office/drawing/2014/main" id="{E5EAE584-2F90-49F7-AAB2-B4B8D9039D0D}"/>
                </a:ext>
              </a:extLst>
            </p:cNvPr>
            <p:cNvSpPr>
              <a:spLocks/>
            </p:cNvSpPr>
            <p:nvPr/>
          </p:nvSpPr>
          <p:spPr bwMode="auto">
            <a:xfrm>
              <a:off x="11214893" y="4201317"/>
              <a:ext cx="123825" cy="168275"/>
            </a:xfrm>
            <a:custGeom>
              <a:avLst/>
              <a:gdLst>
                <a:gd name="T0" fmla="*/ 0 w 78"/>
                <a:gd name="T1" fmla="*/ 106 h 106"/>
                <a:gd name="T2" fmla="*/ 0 w 78"/>
                <a:gd name="T3" fmla="*/ 0 h 106"/>
                <a:gd name="T4" fmla="*/ 78 w 78"/>
                <a:gd name="T5" fmla="*/ 56 h 106"/>
                <a:gd name="T6" fmla="*/ 0 w 78"/>
                <a:gd name="T7" fmla="*/ 106 h 106"/>
                <a:gd name="T8" fmla="*/ 0 w 78"/>
                <a:gd name="T9" fmla="*/ 106 h 106"/>
              </a:gdLst>
              <a:ahLst/>
              <a:cxnLst>
                <a:cxn ang="0">
                  <a:pos x="T0" y="T1"/>
                </a:cxn>
                <a:cxn ang="0">
                  <a:pos x="T2" y="T3"/>
                </a:cxn>
                <a:cxn ang="0">
                  <a:pos x="T4" y="T5"/>
                </a:cxn>
                <a:cxn ang="0">
                  <a:pos x="T6" y="T7"/>
                </a:cxn>
                <a:cxn ang="0">
                  <a:pos x="T8" y="T9"/>
                </a:cxn>
              </a:cxnLst>
              <a:rect l="0" t="0" r="r" b="b"/>
              <a:pathLst>
                <a:path w="78" h="106">
                  <a:moveTo>
                    <a:pt x="0" y="106"/>
                  </a:moveTo>
                  <a:lnTo>
                    <a:pt x="0" y="0"/>
                  </a:lnTo>
                  <a:lnTo>
                    <a:pt x="78" y="56"/>
                  </a:lnTo>
                  <a:lnTo>
                    <a:pt x="0" y="106"/>
                  </a:lnTo>
                  <a:lnTo>
                    <a:pt x="0" y="106"/>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 name="Freeform 319">
              <a:extLst>
                <a:ext uri="{FF2B5EF4-FFF2-40B4-BE49-F238E27FC236}">
                  <a16:creationId xmlns:a16="http://schemas.microsoft.com/office/drawing/2014/main" id="{50734464-F025-4254-815B-536C0BE68594}"/>
                </a:ext>
              </a:extLst>
            </p:cNvPr>
            <p:cNvSpPr>
              <a:spLocks noEditPoints="1"/>
            </p:cNvSpPr>
            <p:nvPr/>
          </p:nvSpPr>
          <p:spPr bwMode="auto">
            <a:xfrm>
              <a:off x="11068843" y="4110829"/>
              <a:ext cx="371475" cy="360363"/>
            </a:xfrm>
            <a:custGeom>
              <a:avLst/>
              <a:gdLst>
                <a:gd name="T0" fmla="*/ 48 w 99"/>
                <a:gd name="T1" fmla="*/ 96 h 96"/>
                <a:gd name="T2" fmla="*/ 0 w 99"/>
                <a:gd name="T3" fmla="*/ 48 h 96"/>
                <a:gd name="T4" fmla="*/ 48 w 99"/>
                <a:gd name="T5" fmla="*/ 0 h 96"/>
                <a:gd name="T6" fmla="*/ 99 w 99"/>
                <a:gd name="T7" fmla="*/ 48 h 96"/>
                <a:gd name="T8" fmla="*/ 48 w 99"/>
                <a:gd name="T9" fmla="*/ 96 h 96"/>
                <a:gd name="T10" fmla="*/ 48 w 99"/>
                <a:gd name="T11" fmla="*/ 9 h 96"/>
                <a:gd name="T12" fmla="*/ 12 w 99"/>
                <a:gd name="T13" fmla="*/ 48 h 96"/>
                <a:gd name="T14" fmla="*/ 48 w 99"/>
                <a:gd name="T15" fmla="*/ 87 h 96"/>
                <a:gd name="T16" fmla="*/ 87 w 99"/>
                <a:gd name="T17" fmla="*/ 48 h 96"/>
                <a:gd name="T18" fmla="*/ 48 w 99"/>
                <a:gd name="T19" fmla="*/ 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9" h="96">
                  <a:moveTo>
                    <a:pt x="48" y="96"/>
                  </a:moveTo>
                  <a:cubicBezTo>
                    <a:pt x="24" y="96"/>
                    <a:pt x="0" y="75"/>
                    <a:pt x="0" y="48"/>
                  </a:cubicBezTo>
                  <a:cubicBezTo>
                    <a:pt x="0" y="21"/>
                    <a:pt x="24" y="0"/>
                    <a:pt x="48" y="0"/>
                  </a:cubicBezTo>
                  <a:cubicBezTo>
                    <a:pt x="75" y="0"/>
                    <a:pt x="99" y="21"/>
                    <a:pt x="99" y="48"/>
                  </a:cubicBezTo>
                  <a:cubicBezTo>
                    <a:pt x="99" y="75"/>
                    <a:pt x="75" y="96"/>
                    <a:pt x="48" y="96"/>
                  </a:cubicBezTo>
                  <a:moveTo>
                    <a:pt x="48" y="9"/>
                  </a:moveTo>
                  <a:cubicBezTo>
                    <a:pt x="27" y="9"/>
                    <a:pt x="12" y="27"/>
                    <a:pt x="12" y="48"/>
                  </a:cubicBezTo>
                  <a:cubicBezTo>
                    <a:pt x="12" y="69"/>
                    <a:pt x="27" y="87"/>
                    <a:pt x="48" y="87"/>
                  </a:cubicBezTo>
                  <a:cubicBezTo>
                    <a:pt x="72" y="87"/>
                    <a:pt x="87" y="69"/>
                    <a:pt x="87" y="48"/>
                  </a:cubicBezTo>
                  <a:cubicBezTo>
                    <a:pt x="87" y="27"/>
                    <a:pt x="72" y="9"/>
                    <a:pt x="48" y="9"/>
                  </a:cubicBezTo>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 name="Freeform 320">
              <a:extLst>
                <a:ext uri="{FF2B5EF4-FFF2-40B4-BE49-F238E27FC236}">
                  <a16:creationId xmlns:a16="http://schemas.microsoft.com/office/drawing/2014/main" id="{3DB69E1F-191F-4CD0-8C7B-507248471562}"/>
                </a:ext>
              </a:extLst>
            </p:cNvPr>
            <p:cNvSpPr>
              <a:spLocks noEditPoints="1"/>
            </p:cNvSpPr>
            <p:nvPr/>
          </p:nvSpPr>
          <p:spPr bwMode="auto">
            <a:xfrm>
              <a:off x="10449718" y="3806029"/>
              <a:ext cx="1103313" cy="800100"/>
            </a:xfrm>
            <a:custGeom>
              <a:avLst/>
              <a:gdLst>
                <a:gd name="T0" fmla="*/ 42 w 695"/>
                <a:gd name="T1" fmla="*/ 454 h 504"/>
                <a:gd name="T2" fmla="*/ 42 w 695"/>
                <a:gd name="T3" fmla="*/ 149 h 504"/>
                <a:gd name="T4" fmla="*/ 213 w 695"/>
                <a:gd name="T5" fmla="*/ 149 h 504"/>
                <a:gd name="T6" fmla="*/ 213 w 695"/>
                <a:gd name="T7" fmla="*/ 454 h 504"/>
                <a:gd name="T8" fmla="*/ 42 w 695"/>
                <a:gd name="T9" fmla="*/ 454 h 504"/>
                <a:gd name="T10" fmla="*/ 42 w 695"/>
                <a:gd name="T11" fmla="*/ 454 h 504"/>
                <a:gd name="T12" fmla="*/ 695 w 695"/>
                <a:gd name="T13" fmla="*/ 0 h 504"/>
                <a:gd name="T14" fmla="*/ 0 w 695"/>
                <a:gd name="T15" fmla="*/ 0 h 504"/>
                <a:gd name="T16" fmla="*/ 0 w 695"/>
                <a:gd name="T17" fmla="*/ 504 h 504"/>
                <a:gd name="T18" fmla="*/ 220 w 695"/>
                <a:gd name="T19" fmla="*/ 504 h 504"/>
                <a:gd name="T20" fmla="*/ 262 w 695"/>
                <a:gd name="T21" fmla="*/ 454 h 504"/>
                <a:gd name="T22" fmla="*/ 255 w 695"/>
                <a:gd name="T23" fmla="*/ 454 h 504"/>
                <a:gd name="T24" fmla="*/ 255 w 695"/>
                <a:gd name="T25" fmla="*/ 149 h 504"/>
                <a:gd name="T26" fmla="*/ 546 w 695"/>
                <a:gd name="T27" fmla="*/ 149 h 504"/>
                <a:gd name="T28" fmla="*/ 588 w 695"/>
                <a:gd name="T29" fmla="*/ 107 h 504"/>
                <a:gd name="T30" fmla="*/ 42 w 695"/>
                <a:gd name="T31" fmla="*/ 107 h 504"/>
                <a:gd name="T32" fmla="*/ 42 w 695"/>
                <a:gd name="T33" fmla="*/ 43 h 504"/>
                <a:gd name="T34" fmla="*/ 652 w 695"/>
                <a:gd name="T35" fmla="*/ 43 h 504"/>
                <a:gd name="T36" fmla="*/ 695 w 695"/>
                <a:gd name="T37" fmla="*/ 0 h 504"/>
                <a:gd name="T38" fmla="*/ 695 w 695"/>
                <a:gd name="T39" fmla="*/ 0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95" h="504">
                  <a:moveTo>
                    <a:pt x="42" y="454"/>
                  </a:moveTo>
                  <a:lnTo>
                    <a:pt x="42" y="149"/>
                  </a:lnTo>
                  <a:lnTo>
                    <a:pt x="213" y="149"/>
                  </a:lnTo>
                  <a:lnTo>
                    <a:pt x="213" y="454"/>
                  </a:lnTo>
                  <a:lnTo>
                    <a:pt x="42" y="454"/>
                  </a:lnTo>
                  <a:lnTo>
                    <a:pt x="42" y="454"/>
                  </a:lnTo>
                  <a:close/>
                  <a:moveTo>
                    <a:pt x="695" y="0"/>
                  </a:moveTo>
                  <a:lnTo>
                    <a:pt x="0" y="0"/>
                  </a:lnTo>
                  <a:lnTo>
                    <a:pt x="0" y="504"/>
                  </a:lnTo>
                  <a:lnTo>
                    <a:pt x="220" y="504"/>
                  </a:lnTo>
                  <a:lnTo>
                    <a:pt x="262" y="454"/>
                  </a:lnTo>
                  <a:lnTo>
                    <a:pt x="255" y="454"/>
                  </a:lnTo>
                  <a:lnTo>
                    <a:pt x="255" y="149"/>
                  </a:lnTo>
                  <a:lnTo>
                    <a:pt x="546" y="149"/>
                  </a:lnTo>
                  <a:lnTo>
                    <a:pt x="588" y="107"/>
                  </a:lnTo>
                  <a:lnTo>
                    <a:pt x="42" y="107"/>
                  </a:lnTo>
                  <a:lnTo>
                    <a:pt x="42" y="43"/>
                  </a:lnTo>
                  <a:lnTo>
                    <a:pt x="652" y="43"/>
                  </a:lnTo>
                  <a:lnTo>
                    <a:pt x="695" y="0"/>
                  </a:lnTo>
                  <a:lnTo>
                    <a:pt x="695" y="0"/>
                  </a:lnTo>
                  <a:close/>
                </a:path>
              </a:pathLst>
            </a:custGeom>
            <a:solidFill>
              <a:srgbClr val="4DA1E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 name="Freeform 321">
              <a:extLst>
                <a:ext uri="{FF2B5EF4-FFF2-40B4-BE49-F238E27FC236}">
                  <a16:creationId xmlns:a16="http://schemas.microsoft.com/office/drawing/2014/main" id="{DE60201D-78C8-471B-B590-BFAE87F31B34}"/>
                </a:ext>
              </a:extLst>
            </p:cNvPr>
            <p:cNvSpPr>
              <a:spLocks/>
            </p:cNvSpPr>
            <p:nvPr/>
          </p:nvSpPr>
          <p:spPr bwMode="auto">
            <a:xfrm>
              <a:off x="10516393" y="3874292"/>
              <a:ext cx="968375" cy="101600"/>
            </a:xfrm>
            <a:custGeom>
              <a:avLst/>
              <a:gdLst>
                <a:gd name="T0" fmla="*/ 610 w 610"/>
                <a:gd name="T1" fmla="*/ 0 h 64"/>
                <a:gd name="T2" fmla="*/ 0 w 610"/>
                <a:gd name="T3" fmla="*/ 0 h 64"/>
                <a:gd name="T4" fmla="*/ 0 w 610"/>
                <a:gd name="T5" fmla="*/ 64 h 64"/>
                <a:gd name="T6" fmla="*/ 546 w 610"/>
                <a:gd name="T7" fmla="*/ 64 h 64"/>
                <a:gd name="T8" fmla="*/ 610 w 610"/>
                <a:gd name="T9" fmla="*/ 0 h 64"/>
                <a:gd name="T10" fmla="*/ 610 w 610"/>
                <a:gd name="T11" fmla="*/ 0 h 64"/>
              </a:gdLst>
              <a:ahLst/>
              <a:cxnLst>
                <a:cxn ang="0">
                  <a:pos x="T0" y="T1"/>
                </a:cxn>
                <a:cxn ang="0">
                  <a:pos x="T2" y="T3"/>
                </a:cxn>
                <a:cxn ang="0">
                  <a:pos x="T4" y="T5"/>
                </a:cxn>
                <a:cxn ang="0">
                  <a:pos x="T6" y="T7"/>
                </a:cxn>
                <a:cxn ang="0">
                  <a:pos x="T8" y="T9"/>
                </a:cxn>
                <a:cxn ang="0">
                  <a:pos x="T10" y="T11"/>
                </a:cxn>
              </a:cxnLst>
              <a:rect l="0" t="0" r="r" b="b"/>
              <a:pathLst>
                <a:path w="610" h="64">
                  <a:moveTo>
                    <a:pt x="610" y="0"/>
                  </a:moveTo>
                  <a:lnTo>
                    <a:pt x="0" y="0"/>
                  </a:lnTo>
                  <a:lnTo>
                    <a:pt x="0" y="64"/>
                  </a:lnTo>
                  <a:lnTo>
                    <a:pt x="546" y="64"/>
                  </a:lnTo>
                  <a:lnTo>
                    <a:pt x="610" y="0"/>
                  </a:lnTo>
                  <a:lnTo>
                    <a:pt x="610" y="0"/>
                  </a:lnTo>
                  <a:close/>
                </a:path>
              </a:pathLst>
            </a:custGeom>
            <a:solidFill>
              <a:srgbClr val="7AB8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0" name="Freeform 322">
              <a:extLst>
                <a:ext uri="{FF2B5EF4-FFF2-40B4-BE49-F238E27FC236}">
                  <a16:creationId xmlns:a16="http://schemas.microsoft.com/office/drawing/2014/main" id="{4D775388-EAB0-41D2-93BF-80D94AA27393}"/>
                </a:ext>
              </a:extLst>
            </p:cNvPr>
            <p:cNvSpPr>
              <a:spLocks/>
            </p:cNvSpPr>
            <p:nvPr/>
          </p:nvSpPr>
          <p:spPr bwMode="auto">
            <a:xfrm>
              <a:off x="10516393" y="4042567"/>
              <a:ext cx="271463" cy="484188"/>
            </a:xfrm>
            <a:custGeom>
              <a:avLst/>
              <a:gdLst>
                <a:gd name="T0" fmla="*/ 171 w 171"/>
                <a:gd name="T1" fmla="*/ 0 h 305"/>
                <a:gd name="T2" fmla="*/ 0 w 171"/>
                <a:gd name="T3" fmla="*/ 0 h 305"/>
                <a:gd name="T4" fmla="*/ 0 w 171"/>
                <a:gd name="T5" fmla="*/ 305 h 305"/>
                <a:gd name="T6" fmla="*/ 171 w 171"/>
                <a:gd name="T7" fmla="*/ 305 h 305"/>
                <a:gd name="T8" fmla="*/ 171 w 171"/>
                <a:gd name="T9" fmla="*/ 0 h 305"/>
                <a:gd name="T10" fmla="*/ 171 w 171"/>
                <a:gd name="T11" fmla="*/ 0 h 305"/>
              </a:gdLst>
              <a:ahLst/>
              <a:cxnLst>
                <a:cxn ang="0">
                  <a:pos x="T0" y="T1"/>
                </a:cxn>
                <a:cxn ang="0">
                  <a:pos x="T2" y="T3"/>
                </a:cxn>
                <a:cxn ang="0">
                  <a:pos x="T4" y="T5"/>
                </a:cxn>
                <a:cxn ang="0">
                  <a:pos x="T6" y="T7"/>
                </a:cxn>
                <a:cxn ang="0">
                  <a:pos x="T8" y="T9"/>
                </a:cxn>
                <a:cxn ang="0">
                  <a:pos x="T10" y="T11"/>
                </a:cxn>
              </a:cxnLst>
              <a:rect l="0" t="0" r="r" b="b"/>
              <a:pathLst>
                <a:path w="171" h="305">
                  <a:moveTo>
                    <a:pt x="171" y="0"/>
                  </a:moveTo>
                  <a:lnTo>
                    <a:pt x="0" y="0"/>
                  </a:lnTo>
                  <a:lnTo>
                    <a:pt x="0" y="305"/>
                  </a:lnTo>
                  <a:lnTo>
                    <a:pt x="171" y="305"/>
                  </a:lnTo>
                  <a:lnTo>
                    <a:pt x="171" y="0"/>
                  </a:lnTo>
                  <a:lnTo>
                    <a:pt x="171" y="0"/>
                  </a:lnTo>
                  <a:close/>
                </a:path>
              </a:pathLst>
            </a:custGeom>
            <a:solidFill>
              <a:srgbClr val="FFCE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1" name="Freeform 323">
              <a:extLst>
                <a:ext uri="{FF2B5EF4-FFF2-40B4-BE49-F238E27FC236}">
                  <a16:creationId xmlns:a16="http://schemas.microsoft.com/office/drawing/2014/main" id="{5C381D83-D695-4762-802E-E0C85621A55F}"/>
                </a:ext>
              </a:extLst>
            </p:cNvPr>
            <p:cNvSpPr>
              <a:spLocks noEditPoints="1"/>
            </p:cNvSpPr>
            <p:nvPr/>
          </p:nvSpPr>
          <p:spPr bwMode="auto">
            <a:xfrm>
              <a:off x="10854531" y="4042567"/>
              <a:ext cx="461963" cy="484188"/>
            </a:xfrm>
            <a:custGeom>
              <a:avLst/>
              <a:gdLst>
                <a:gd name="T0" fmla="*/ 99 w 123"/>
                <a:gd name="T1" fmla="*/ 27 h 129"/>
                <a:gd name="T2" fmla="*/ 69 w 123"/>
                <a:gd name="T3" fmla="*/ 60 h 129"/>
                <a:gd name="T4" fmla="*/ 99 w 123"/>
                <a:gd name="T5" fmla="*/ 27 h 129"/>
                <a:gd name="T6" fmla="*/ 123 w 123"/>
                <a:gd name="T7" fmla="*/ 0 h 129"/>
                <a:gd name="T8" fmla="*/ 0 w 123"/>
                <a:gd name="T9" fmla="*/ 0 h 129"/>
                <a:gd name="T10" fmla="*/ 0 w 123"/>
                <a:gd name="T11" fmla="*/ 129 h 129"/>
                <a:gd name="T12" fmla="*/ 3 w 123"/>
                <a:gd name="T13" fmla="*/ 129 h 129"/>
                <a:gd name="T14" fmla="*/ 60 w 123"/>
                <a:gd name="T15" fmla="*/ 69 h 129"/>
                <a:gd name="T16" fmla="*/ 57 w 123"/>
                <a:gd name="T17" fmla="*/ 66 h 129"/>
                <a:gd name="T18" fmla="*/ 105 w 123"/>
                <a:gd name="T19" fmla="*/ 18 h 129"/>
                <a:gd name="T20" fmla="*/ 108 w 123"/>
                <a:gd name="T21" fmla="*/ 18 h 129"/>
                <a:gd name="T22" fmla="*/ 123 w 123"/>
                <a:gd name="T23" fmla="*/ 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3" h="129">
                  <a:moveTo>
                    <a:pt x="99" y="27"/>
                  </a:moveTo>
                  <a:cubicBezTo>
                    <a:pt x="84" y="30"/>
                    <a:pt x="69" y="42"/>
                    <a:pt x="69" y="60"/>
                  </a:cubicBezTo>
                  <a:cubicBezTo>
                    <a:pt x="99" y="27"/>
                    <a:pt x="99" y="27"/>
                    <a:pt x="99" y="27"/>
                  </a:cubicBezTo>
                  <a:moveTo>
                    <a:pt x="123" y="0"/>
                  </a:moveTo>
                  <a:cubicBezTo>
                    <a:pt x="0" y="0"/>
                    <a:pt x="0" y="0"/>
                    <a:pt x="0" y="0"/>
                  </a:cubicBezTo>
                  <a:cubicBezTo>
                    <a:pt x="0" y="129"/>
                    <a:pt x="0" y="129"/>
                    <a:pt x="0" y="129"/>
                  </a:cubicBezTo>
                  <a:cubicBezTo>
                    <a:pt x="3" y="129"/>
                    <a:pt x="3" y="129"/>
                    <a:pt x="3" y="129"/>
                  </a:cubicBezTo>
                  <a:cubicBezTo>
                    <a:pt x="60" y="69"/>
                    <a:pt x="60" y="69"/>
                    <a:pt x="60" y="69"/>
                  </a:cubicBezTo>
                  <a:cubicBezTo>
                    <a:pt x="57" y="69"/>
                    <a:pt x="57" y="66"/>
                    <a:pt x="57" y="66"/>
                  </a:cubicBezTo>
                  <a:cubicBezTo>
                    <a:pt x="57" y="39"/>
                    <a:pt x="81" y="18"/>
                    <a:pt x="105" y="18"/>
                  </a:cubicBezTo>
                  <a:cubicBezTo>
                    <a:pt x="108" y="18"/>
                    <a:pt x="108" y="18"/>
                    <a:pt x="108" y="18"/>
                  </a:cubicBezTo>
                  <a:cubicBezTo>
                    <a:pt x="123" y="0"/>
                    <a:pt x="123" y="0"/>
                    <a:pt x="123"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2" name="Freeform 324">
              <a:extLst>
                <a:ext uri="{FF2B5EF4-FFF2-40B4-BE49-F238E27FC236}">
                  <a16:creationId xmlns:a16="http://schemas.microsoft.com/office/drawing/2014/main" id="{55F03D25-0435-4433-A414-9347085AA2E0}"/>
                </a:ext>
              </a:extLst>
            </p:cNvPr>
            <p:cNvSpPr>
              <a:spLocks/>
            </p:cNvSpPr>
            <p:nvPr/>
          </p:nvSpPr>
          <p:spPr bwMode="auto">
            <a:xfrm>
              <a:off x="11068843" y="4110829"/>
              <a:ext cx="190500" cy="190500"/>
            </a:xfrm>
            <a:custGeom>
              <a:avLst/>
              <a:gdLst>
                <a:gd name="T0" fmla="*/ 48 w 51"/>
                <a:gd name="T1" fmla="*/ 0 h 51"/>
                <a:gd name="T2" fmla="*/ 0 w 51"/>
                <a:gd name="T3" fmla="*/ 48 h 51"/>
                <a:gd name="T4" fmla="*/ 3 w 51"/>
                <a:gd name="T5" fmla="*/ 51 h 51"/>
                <a:gd name="T6" fmla="*/ 12 w 51"/>
                <a:gd name="T7" fmla="*/ 42 h 51"/>
                <a:gd name="T8" fmla="*/ 42 w 51"/>
                <a:gd name="T9" fmla="*/ 9 h 51"/>
                <a:gd name="T10" fmla="*/ 51 w 51"/>
                <a:gd name="T11" fmla="*/ 0 h 51"/>
                <a:gd name="T12" fmla="*/ 48 w 51"/>
                <a:gd name="T13" fmla="*/ 0 h 51"/>
              </a:gdLst>
              <a:ahLst/>
              <a:cxnLst>
                <a:cxn ang="0">
                  <a:pos x="T0" y="T1"/>
                </a:cxn>
                <a:cxn ang="0">
                  <a:pos x="T2" y="T3"/>
                </a:cxn>
                <a:cxn ang="0">
                  <a:pos x="T4" y="T5"/>
                </a:cxn>
                <a:cxn ang="0">
                  <a:pos x="T6" y="T7"/>
                </a:cxn>
                <a:cxn ang="0">
                  <a:pos x="T8" y="T9"/>
                </a:cxn>
                <a:cxn ang="0">
                  <a:pos x="T10" y="T11"/>
                </a:cxn>
                <a:cxn ang="0">
                  <a:pos x="T12" y="T13"/>
                </a:cxn>
              </a:cxnLst>
              <a:rect l="0" t="0" r="r" b="b"/>
              <a:pathLst>
                <a:path w="51" h="51">
                  <a:moveTo>
                    <a:pt x="48" y="0"/>
                  </a:moveTo>
                  <a:cubicBezTo>
                    <a:pt x="24" y="0"/>
                    <a:pt x="0" y="21"/>
                    <a:pt x="0" y="48"/>
                  </a:cubicBezTo>
                  <a:cubicBezTo>
                    <a:pt x="0" y="48"/>
                    <a:pt x="0" y="51"/>
                    <a:pt x="3" y="51"/>
                  </a:cubicBezTo>
                  <a:cubicBezTo>
                    <a:pt x="12" y="42"/>
                    <a:pt x="12" y="42"/>
                    <a:pt x="12" y="42"/>
                  </a:cubicBezTo>
                  <a:cubicBezTo>
                    <a:pt x="12" y="24"/>
                    <a:pt x="27" y="12"/>
                    <a:pt x="42" y="9"/>
                  </a:cubicBezTo>
                  <a:cubicBezTo>
                    <a:pt x="51" y="0"/>
                    <a:pt x="51" y="0"/>
                    <a:pt x="51" y="0"/>
                  </a:cubicBezTo>
                  <a:cubicBezTo>
                    <a:pt x="51" y="0"/>
                    <a:pt x="51" y="0"/>
                    <a:pt x="48" y="0"/>
                  </a:cubicBezTo>
                </a:path>
              </a:pathLst>
            </a:custGeom>
            <a:solidFill>
              <a:srgbClr val="7ADC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Tree>
    <p:extLst>
      <p:ext uri="{BB962C8B-B14F-4D97-AF65-F5344CB8AC3E}">
        <p14:creationId xmlns:p14="http://schemas.microsoft.com/office/powerpoint/2010/main" val="3117874905"/>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normAutofit/>
          </a:bodyPr>
          <a:lstStyle>
            <a:lvl1pPr>
              <a:defRPr>
                <a:solidFill>
                  <a:srgbClr val="0078D7"/>
                </a:solidFill>
              </a:defRPr>
            </a:lvl1p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833707"/>
          </a:xfrm>
        </p:spPr>
        <p:txBody>
          <a:bodyPr/>
          <a:lstStyle>
            <a:lvl1pPr marL="0" indent="0">
              <a:buNone/>
              <a:defRPr sz="2800">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25790731"/>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VIDEO_FS">
    <p:spTree>
      <p:nvGrpSpPr>
        <p:cNvPr id="1" name=""/>
        <p:cNvGrpSpPr/>
        <p:nvPr/>
      </p:nvGrpSpPr>
      <p:grpSpPr>
        <a:xfrm>
          <a:off x="0" y="0"/>
          <a:ext cx="0" cy="0"/>
          <a:chOff x="0" y="0"/>
          <a:chExt cx="0" cy="0"/>
        </a:xfrm>
      </p:grpSpPr>
      <p:sp>
        <p:nvSpPr>
          <p:cNvPr id="4" name="Media Placeholder 3">
            <a:extLst>
              <a:ext uri="{FF2B5EF4-FFF2-40B4-BE49-F238E27FC236}">
                <a16:creationId xmlns:a16="http://schemas.microsoft.com/office/drawing/2014/main" id="{14725104-DF9A-4FEF-884F-95C917AAB800}"/>
              </a:ext>
            </a:extLst>
          </p:cNvPr>
          <p:cNvSpPr>
            <a:spLocks noGrp="1"/>
          </p:cNvSpPr>
          <p:nvPr>
            <p:ph type="media" sz="quarter" idx="10" hasCustomPrompt="1"/>
          </p:nvPr>
        </p:nvSpPr>
        <p:spPr>
          <a:xfrm>
            <a:off x="0" y="0"/>
            <a:ext cx="12192000" cy="6858000"/>
          </a:xfrm>
        </p:spPr>
        <p:txBody>
          <a:bodyPr/>
          <a:lstStyle>
            <a:lvl1pPr>
              <a:defRPr/>
            </a:lvl1pPr>
          </a:lstStyle>
          <a:p>
            <a:r>
              <a:rPr lang="en-US" dirty="0"/>
              <a:t>Click here to select video</a:t>
            </a:r>
          </a:p>
        </p:txBody>
      </p:sp>
    </p:spTree>
    <p:extLst>
      <p:ext uri="{BB962C8B-B14F-4D97-AF65-F5344CB8AC3E}">
        <p14:creationId xmlns:p14="http://schemas.microsoft.com/office/powerpoint/2010/main" val="3336453454"/>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Objectives">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9AB473D5-9FEC-4DEB-9DA1-E6656C65CEE9}"/>
              </a:ext>
            </a:extLst>
          </p:cNvPr>
          <p:cNvGrpSpPr/>
          <p:nvPr/>
        </p:nvGrpSpPr>
        <p:grpSpPr>
          <a:xfrm>
            <a:off x="9448800" y="3124200"/>
            <a:ext cx="1801366" cy="2323914"/>
            <a:chOff x="6442193" y="3927459"/>
            <a:chExt cx="1837488" cy="2370514"/>
          </a:xfrm>
        </p:grpSpPr>
        <p:sp>
          <p:nvSpPr>
            <p:cNvPr id="25" name="Rectangle 17">
              <a:extLst>
                <a:ext uri="{FF2B5EF4-FFF2-40B4-BE49-F238E27FC236}">
                  <a16:creationId xmlns:a16="http://schemas.microsoft.com/office/drawing/2014/main" id="{09A85490-7A62-4E50-86C8-DDEB58E09606}"/>
                </a:ext>
              </a:extLst>
            </p:cNvPr>
            <p:cNvSpPr>
              <a:spLocks noChangeArrowheads="1"/>
            </p:cNvSpPr>
            <p:nvPr/>
          </p:nvSpPr>
          <p:spPr bwMode="auto">
            <a:xfrm>
              <a:off x="6442193" y="3927459"/>
              <a:ext cx="1837488" cy="2370514"/>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31"/>
            </a:p>
          </p:txBody>
        </p:sp>
        <p:sp>
          <p:nvSpPr>
            <p:cNvPr id="26" name="Rectangle 18">
              <a:extLst>
                <a:ext uri="{FF2B5EF4-FFF2-40B4-BE49-F238E27FC236}">
                  <a16:creationId xmlns:a16="http://schemas.microsoft.com/office/drawing/2014/main" id="{EBFB9D2E-DA78-4BA0-ABA0-30FB4FEAE0DE}"/>
                </a:ext>
              </a:extLst>
            </p:cNvPr>
            <p:cNvSpPr>
              <a:spLocks noChangeArrowheads="1"/>
            </p:cNvSpPr>
            <p:nvPr/>
          </p:nvSpPr>
          <p:spPr bwMode="auto">
            <a:xfrm>
              <a:off x="6442193" y="3927459"/>
              <a:ext cx="1837488" cy="2370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31"/>
            </a:p>
          </p:txBody>
        </p:sp>
        <p:sp>
          <p:nvSpPr>
            <p:cNvPr id="27" name="Freeform 115">
              <a:extLst>
                <a:ext uri="{FF2B5EF4-FFF2-40B4-BE49-F238E27FC236}">
                  <a16:creationId xmlns:a16="http://schemas.microsoft.com/office/drawing/2014/main" id="{91966C13-F44C-43AC-8B15-4533C03AAE63}"/>
                </a:ext>
              </a:extLst>
            </p:cNvPr>
            <p:cNvSpPr>
              <a:spLocks noEditPoints="1"/>
            </p:cNvSpPr>
            <p:nvPr/>
          </p:nvSpPr>
          <p:spPr bwMode="auto">
            <a:xfrm>
              <a:off x="6910505" y="4213555"/>
              <a:ext cx="822528" cy="819122"/>
            </a:xfrm>
            <a:custGeom>
              <a:avLst/>
              <a:gdLst>
                <a:gd name="T0" fmla="*/ 129 w 258"/>
                <a:gd name="T1" fmla="*/ 220 h 258"/>
                <a:gd name="T2" fmla="*/ 38 w 258"/>
                <a:gd name="T3" fmla="*/ 129 h 258"/>
                <a:gd name="T4" fmla="*/ 129 w 258"/>
                <a:gd name="T5" fmla="*/ 37 h 258"/>
                <a:gd name="T6" fmla="*/ 221 w 258"/>
                <a:gd name="T7" fmla="*/ 129 h 258"/>
                <a:gd name="T8" fmla="*/ 129 w 258"/>
                <a:gd name="T9" fmla="*/ 220 h 258"/>
                <a:gd name="T10" fmla="*/ 129 w 258"/>
                <a:gd name="T11" fmla="*/ 0 h 258"/>
                <a:gd name="T12" fmla="*/ 0 w 258"/>
                <a:gd name="T13" fmla="*/ 129 h 258"/>
                <a:gd name="T14" fmla="*/ 129 w 258"/>
                <a:gd name="T15" fmla="*/ 258 h 258"/>
                <a:gd name="T16" fmla="*/ 258 w 258"/>
                <a:gd name="T17" fmla="*/ 129 h 258"/>
                <a:gd name="T18" fmla="*/ 129 w 258"/>
                <a:gd name="T19" fmla="*/ 0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8" h="258">
                  <a:moveTo>
                    <a:pt x="129" y="220"/>
                  </a:moveTo>
                  <a:cubicBezTo>
                    <a:pt x="79" y="220"/>
                    <a:pt x="38" y="179"/>
                    <a:pt x="38" y="129"/>
                  </a:cubicBezTo>
                  <a:cubicBezTo>
                    <a:pt x="38" y="78"/>
                    <a:pt x="79" y="37"/>
                    <a:pt x="129" y="37"/>
                  </a:cubicBezTo>
                  <a:cubicBezTo>
                    <a:pt x="180" y="37"/>
                    <a:pt x="221" y="78"/>
                    <a:pt x="221" y="129"/>
                  </a:cubicBezTo>
                  <a:cubicBezTo>
                    <a:pt x="221" y="179"/>
                    <a:pt x="180" y="220"/>
                    <a:pt x="129" y="220"/>
                  </a:cubicBezTo>
                  <a:moveTo>
                    <a:pt x="129" y="0"/>
                  </a:moveTo>
                  <a:cubicBezTo>
                    <a:pt x="58" y="0"/>
                    <a:pt x="0" y="58"/>
                    <a:pt x="0" y="129"/>
                  </a:cubicBezTo>
                  <a:cubicBezTo>
                    <a:pt x="0" y="200"/>
                    <a:pt x="58" y="258"/>
                    <a:pt x="129" y="258"/>
                  </a:cubicBezTo>
                  <a:cubicBezTo>
                    <a:pt x="201" y="258"/>
                    <a:pt x="258" y="200"/>
                    <a:pt x="258" y="129"/>
                  </a:cubicBezTo>
                  <a:cubicBezTo>
                    <a:pt x="258" y="58"/>
                    <a:pt x="201" y="0"/>
                    <a:pt x="129" y="0"/>
                  </a:cubicBezTo>
                </a:path>
              </a:pathLst>
            </a:custGeom>
            <a:solidFill>
              <a:srgbClr val="54AB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1"/>
            </a:p>
          </p:txBody>
        </p:sp>
        <p:sp>
          <p:nvSpPr>
            <p:cNvPr id="28" name="Oval 116">
              <a:extLst>
                <a:ext uri="{FF2B5EF4-FFF2-40B4-BE49-F238E27FC236}">
                  <a16:creationId xmlns:a16="http://schemas.microsoft.com/office/drawing/2014/main" id="{53DF3AF6-B67B-4047-AFD4-E19E4E5F25E8}"/>
                </a:ext>
              </a:extLst>
            </p:cNvPr>
            <p:cNvSpPr>
              <a:spLocks noChangeArrowheads="1"/>
            </p:cNvSpPr>
            <p:nvPr/>
          </p:nvSpPr>
          <p:spPr bwMode="auto">
            <a:xfrm>
              <a:off x="7033118" y="4331060"/>
              <a:ext cx="582410" cy="580708"/>
            </a:xfrm>
            <a:prstGeom prst="ellipse">
              <a:avLst/>
            </a:prstGeom>
            <a:solidFill>
              <a:srgbClr val="C5E2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1"/>
            </a:p>
          </p:txBody>
        </p:sp>
        <p:sp>
          <p:nvSpPr>
            <p:cNvPr id="29" name="Rectangle 117">
              <a:extLst>
                <a:ext uri="{FF2B5EF4-FFF2-40B4-BE49-F238E27FC236}">
                  <a16:creationId xmlns:a16="http://schemas.microsoft.com/office/drawing/2014/main" id="{C519CDD8-C45E-42DB-AEFC-84A32C82898C}"/>
                </a:ext>
              </a:extLst>
            </p:cNvPr>
            <p:cNvSpPr>
              <a:spLocks noChangeArrowheads="1"/>
            </p:cNvSpPr>
            <p:nvPr/>
          </p:nvSpPr>
          <p:spPr bwMode="auto">
            <a:xfrm>
              <a:off x="7322620" y="4889629"/>
              <a:ext cx="3406" cy="1312979"/>
            </a:xfrm>
            <a:prstGeom prst="rect">
              <a:avLst/>
            </a:prstGeom>
            <a:solidFill>
              <a:srgbClr val="00363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31"/>
            </a:p>
          </p:txBody>
        </p:sp>
        <p:sp>
          <p:nvSpPr>
            <p:cNvPr id="30" name="Freeform 118">
              <a:extLst>
                <a:ext uri="{FF2B5EF4-FFF2-40B4-BE49-F238E27FC236}">
                  <a16:creationId xmlns:a16="http://schemas.microsoft.com/office/drawing/2014/main" id="{5F869E08-B777-4EE5-AE62-519D226AAB14}"/>
                </a:ext>
              </a:extLst>
            </p:cNvPr>
            <p:cNvSpPr>
              <a:spLocks/>
            </p:cNvSpPr>
            <p:nvPr/>
          </p:nvSpPr>
          <p:spPr bwMode="auto">
            <a:xfrm>
              <a:off x="7184681" y="5695127"/>
              <a:ext cx="349106" cy="396789"/>
            </a:xfrm>
            <a:custGeom>
              <a:avLst/>
              <a:gdLst>
                <a:gd name="T0" fmla="*/ 2 w 109"/>
                <a:gd name="T1" fmla="*/ 39 h 125"/>
                <a:gd name="T2" fmla="*/ 4 w 109"/>
                <a:gd name="T3" fmla="*/ 48 h 125"/>
                <a:gd name="T4" fmla="*/ 21 w 109"/>
                <a:gd name="T5" fmla="*/ 68 h 125"/>
                <a:gd name="T6" fmla="*/ 13 w 109"/>
                <a:gd name="T7" fmla="*/ 60 h 125"/>
                <a:gd name="T8" fmla="*/ 6 w 109"/>
                <a:gd name="T9" fmla="*/ 60 h 125"/>
                <a:gd name="T10" fmla="*/ 10 w 109"/>
                <a:gd name="T11" fmla="*/ 71 h 125"/>
                <a:gd name="T12" fmla="*/ 25 w 109"/>
                <a:gd name="T13" fmla="*/ 83 h 125"/>
                <a:gd name="T14" fmla="*/ 78 w 109"/>
                <a:gd name="T15" fmla="*/ 120 h 125"/>
                <a:gd name="T16" fmla="*/ 81 w 109"/>
                <a:gd name="T17" fmla="*/ 125 h 125"/>
                <a:gd name="T18" fmla="*/ 109 w 109"/>
                <a:gd name="T19" fmla="*/ 105 h 125"/>
                <a:gd name="T20" fmla="*/ 88 w 109"/>
                <a:gd name="T21" fmla="*/ 46 h 125"/>
                <a:gd name="T22" fmla="*/ 77 w 109"/>
                <a:gd name="T23" fmla="*/ 31 h 125"/>
                <a:gd name="T24" fmla="*/ 51 w 109"/>
                <a:gd name="T25" fmla="*/ 9 h 125"/>
                <a:gd name="T26" fmla="*/ 48 w 109"/>
                <a:gd name="T27" fmla="*/ 9 h 125"/>
                <a:gd name="T28" fmla="*/ 51 w 109"/>
                <a:gd name="T29" fmla="*/ 26 h 125"/>
                <a:gd name="T30" fmla="*/ 61 w 109"/>
                <a:gd name="T31" fmla="*/ 32 h 125"/>
                <a:gd name="T32" fmla="*/ 66 w 109"/>
                <a:gd name="T33" fmla="*/ 56 h 125"/>
                <a:gd name="T34" fmla="*/ 40 w 109"/>
                <a:gd name="T35" fmla="*/ 43 h 125"/>
                <a:gd name="T36" fmla="*/ 28 w 109"/>
                <a:gd name="T37" fmla="*/ 25 h 125"/>
                <a:gd name="T38" fmla="*/ 34 w 109"/>
                <a:gd name="T39" fmla="*/ 14 h 125"/>
                <a:gd name="T40" fmla="*/ 39 w 109"/>
                <a:gd name="T41" fmla="*/ 3 h 125"/>
                <a:gd name="T42" fmla="*/ 34 w 109"/>
                <a:gd name="T43" fmla="*/ 1 h 125"/>
                <a:gd name="T44" fmla="*/ 18 w 109"/>
                <a:gd name="T45" fmla="*/ 14 h 125"/>
                <a:gd name="T46" fmla="*/ 17 w 109"/>
                <a:gd name="T47" fmla="*/ 29 h 125"/>
                <a:gd name="T48" fmla="*/ 31 w 109"/>
                <a:gd name="T49" fmla="*/ 51 h 125"/>
                <a:gd name="T50" fmla="*/ 18 w 109"/>
                <a:gd name="T51" fmla="*/ 32 h 125"/>
                <a:gd name="T52" fmla="*/ 10 w 109"/>
                <a:gd name="T53" fmla="*/ 29 h 125"/>
                <a:gd name="T54" fmla="*/ 11 w 109"/>
                <a:gd name="T55" fmla="*/ 38 h 125"/>
                <a:gd name="T56" fmla="*/ 25 w 109"/>
                <a:gd name="T57" fmla="*/ 59 h 125"/>
                <a:gd name="T58" fmla="*/ 10 w 109"/>
                <a:gd name="T59" fmla="*/ 40 h 125"/>
                <a:gd name="T60" fmla="*/ 2 w 109"/>
                <a:gd name="T61" fmla="*/ 39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9" h="125">
                  <a:moveTo>
                    <a:pt x="2" y="39"/>
                  </a:moveTo>
                  <a:cubicBezTo>
                    <a:pt x="0" y="41"/>
                    <a:pt x="1" y="45"/>
                    <a:pt x="4" y="48"/>
                  </a:cubicBezTo>
                  <a:cubicBezTo>
                    <a:pt x="21" y="68"/>
                    <a:pt x="21" y="68"/>
                    <a:pt x="21" y="68"/>
                  </a:cubicBezTo>
                  <a:cubicBezTo>
                    <a:pt x="13" y="60"/>
                    <a:pt x="13" y="60"/>
                    <a:pt x="13" y="60"/>
                  </a:cubicBezTo>
                  <a:cubicBezTo>
                    <a:pt x="10" y="58"/>
                    <a:pt x="8" y="58"/>
                    <a:pt x="6" y="60"/>
                  </a:cubicBezTo>
                  <a:cubicBezTo>
                    <a:pt x="5" y="63"/>
                    <a:pt x="7" y="68"/>
                    <a:pt x="10" y="71"/>
                  </a:cubicBezTo>
                  <a:cubicBezTo>
                    <a:pt x="25" y="83"/>
                    <a:pt x="25" y="83"/>
                    <a:pt x="25" y="83"/>
                  </a:cubicBezTo>
                  <a:cubicBezTo>
                    <a:pt x="44" y="100"/>
                    <a:pt x="66" y="104"/>
                    <a:pt x="78" y="120"/>
                  </a:cubicBezTo>
                  <a:cubicBezTo>
                    <a:pt x="81" y="125"/>
                    <a:pt x="81" y="125"/>
                    <a:pt x="81" y="125"/>
                  </a:cubicBezTo>
                  <a:cubicBezTo>
                    <a:pt x="109" y="105"/>
                    <a:pt x="109" y="105"/>
                    <a:pt x="109" y="105"/>
                  </a:cubicBezTo>
                  <a:cubicBezTo>
                    <a:pt x="94" y="64"/>
                    <a:pt x="89" y="50"/>
                    <a:pt x="88" y="46"/>
                  </a:cubicBezTo>
                  <a:cubicBezTo>
                    <a:pt x="86" y="42"/>
                    <a:pt x="80" y="34"/>
                    <a:pt x="77" y="31"/>
                  </a:cubicBezTo>
                  <a:cubicBezTo>
                    <a:pt x="51" y="9"/>
                    <a:pt x="51" y="9"/>
                    <a:pt x="51" y="9"/>
                  </a:cubicBezTo>
                  <a:cubicBezTo>
                    <a:pt x="50" y="7"/>
                    <a:pt x="49" y="7"/>
                    <a:pt x="48" y="9"/>
                  </a:cubicBezTo>
                  <a:cubicBezTo>
                    <a:pt x="45" y="15"/>
                    <a:pt x="47" y="20"/>
                    <a:pt x="51" y="26"/>
                  </a:cubicBezTo>
                  <a:cubicBezTo>
                    <a:pt x="56" y="33"/>
                    <a:pt x="61" y="32"/>
                    <a:pt x="61" y="32"/>
                  </a:cubicBezTo>
                  <a:cubicBezTo>
                    <a:pt x="67" y="40"/>
                    <a:pt x="70" y="51"/>
                    <a:pt x="66" y="56"/>
                  </a:cubicBezTo>
                  <a:cubicBezTo>
                    <a:pt x="55" y="65"/>
                    <a:pt x="40" y="43"/>
                    <a:pt x="40" y="43"/>
                  </a:cubicBezTo>
                  <a:cubicBezTo>
                    <a:pt x="28" y="25"/>
                    <a:pt x="28" y="25"/>
                    <a:pt x="28" y="25"/>
                  </a:cubicBezTo>
                  <a:cubicBezTo>
                    <a:pt x="26" y="21"/>
                    <a:pt x="34" y="14"/>
                    <a:pt x="34" y="14"/>
                  </a:cubicBezTo>
                  <a:cubicBezTo>
                    <a:pt x="38" y="11"/>
                    <a:pt x="41" y="9"/>
                    <a:pt x="39" y="3"/>
                  </a:cubicBezTo>
                  <a:cubicBezTo>
                    <a:pt x="38" y="1"/>
                    <a:pt x="36" y="0"/>
                    <a:pt x="34" y="1"/>
                  </a:cubicBezTo>
                  <a:cubicBezTo>
                    <a:pt x="18" y="14"/>
                    <a:pt x="18" y="14"/>
                    <a:pt x="18" y="14"/>
                  </a:cubicBezTo>
                  <a:cubicBezTo>
                    <a:pt x="14" y="16"/>
                    <a:pt x="14" y="23"/>
                    <a:pt x="17" y="29"/>
                  </a:cubicBezTo>
                  <a:cubicBezTo>
                    <a:pt x="31" y="51"/>
                    <a:pt x="31" y="51"/>
                    <a:pt x="31" y="51"/>
                  </a:cubicBezTo>
                  <a:cubicBezTo>
                    <a:pt x="18" y="32"/>
                    <a:pt x="18" y="32"/>
                    <a:pt x="18" y="32"/>
                  </a:cubicBezTo>
                  <a:cubicBezTo>
                    <a:pt x="16" y="28"/>
                    <a:pt x="12" y="27"/>
                    <a:pt x="10" y="29"/>
                  </a:cubicBezTo>
                  <a:cubicBezTo>
                    <a:pt x="8" y="31"/>
                    <a:pt x="8" y="35"/>
                    <a:pt x="11" y="38"/>
                  </a:cubicBezTo>
                  <a:cubicBezTo>
                    <a:pt x="25" y="59"/>
                    <a:pt x="25" y="59"/>
                    <a:pt x="25" y="59"/>
                  </a:cubicBezTo>
                  <a:cubicBezTo>
                    <a:pt x="10" y="40"/>
                    <a:pt x="10" y="40"/>
                    <a:pt x="10" y="40"/>
                  </a:cubicBezTo>
                  <a:cubicBezTo>
                    <a:pt x="7" y="37"/>
                    <a:pt x="4" y="36"/>
                    <a:pt x="2" y="39"/>
                  </a:cubicBezTo>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1"/>
            </a:p>
          </p:txBody>
        </p:sp>
        <p:sp>
          <p:nvSpPr>
            <p:cNvPr id="31" name="Freeform 119">
              <a:extLst>
                <a:ext uri="{FF2B5EF4-FFF2-40B4-BE49-F238E27FC236}">
                  <a16:creationId xmlns:a16="http://schemas.microsoft.com/office/drawing/2014/main" id="{4D277B52-2458-4C95-8D36-9C0DA0C0D6EF}"/>
                </a:ext>
              </a:extLst>
            </p:cNvPr>
            <p:cNvSpPr>
              <a:spLocks/>
            </p:cNvSpPr>
            <p:nvPr/>
          </p:nvSpPr>
          <p:spPr bwMode="auto">
            <a:xfrm>
              <a:off x="7433313" y="6062965"/>
              <a:ext cx="246929" cy="224790"/>
            </a:xfrm>
            <a:custGeom>
              <a:avLst/>
              <a:gdLst>
                <a:gd name="T0" fmla="*/ 25 w 145"/>
                <a:gd name="T1" fmla="*/ 132 h 132"/>
                <a:gd name="T2" fmla="*/ 145 w 145"/>
                <a:gd name="T3" fmla="*/ 132 h 132"/>
                <a:gd name="T4" fmla="*/ 77 w 145"/>
                <a:gd name="T5" fmla="*/ 0 h 132"/>
                <a:gd name="T6" fmla="*/ 0 w 145"/>
                <a:gd name="T7" fmla="*/ 52 h 132"/>
                <a:gd name="T8" fmla="*/ 25 w 145"/>
                <a:gd name="T9" fmla="*/ 132 h 132"/>
              </a:gdLst>
              <a:ahLst/>
              <a:cxnLst>
                <a:cxn ang="0">
                  <a:pos x="T0" y="T1"/>
                </a:cxn>
                <a:cxn ang="0">
                  <a:pos x="T2" y="T3"/>
                </a:cxn>
                <a:cxn ang="0">
                  <a:pos x="T4" y="T5"/>
                </a:cxn>
                <a:cxn ang="0">
                  <a:pos x="T6" y="T7"/>
                </a:cxn>
                <a:cxn ang="0">
                  <a:pos x="T8" y="T9"/>
                </a:cxn>
              </a:cxnLst>
              <a:rect l="0" t="0" r="r" b="b"/>
              <a:pathLst>
                <a:path w="145" h="132">
                  <a:moveTo>
                    <a:pt x="25" y="132"/>
                  </a:moveTo>
                  <a:lnTo>
                    <a:pt x="145" y="132"/>
                  </a:lnTo>
                  <a:lnTo>
                    <a:pt x="77" y="0"/>
                  </a:lnTo>
                  <a:lnTo>
                    <a:pt x="0" y="52"/>
                  </a:lnTo>
                  <a:lnTo>
                    <a:pt x="25" y="132"/>
                  </a:lnTo>
                  <a:close/>
                </a:path>
              </a:pathLst>
            </a:custGeom>
            <a:solidFill>
              <a:srgbClr val="3963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1"/>
            </a:p>
          </p:txBody>
        </p:sp>
        <p:sp>
          <p:nvSpPr>
            <p:cNvPr id="32" name="Freeform 120">
              <a:extLst>
                <a:ext uri="{FF2B5EF4-FFF2-40B4-BE49-F238E27FC236}">
                  <a16:creationId xmlns:a16="http://schemas.microsoft.com/office/drawing/2014/main" id="{27E3DEBF-3C2B-4907-A8F5-601B1E860310}"/>
                </a:ext>
              </a:extLst>
            </p:cNvPr>
            <p:cNvSpPr>
              <a:spLocks/>
            </p:cNvSpPr>
            <p:nvPr/>
          </p:nvSpPr>
          <p:spPr bwMode="auto">
            <a:xfrm>
              <a:off x="7417986" y="6022094"/>
              <a:ext cx="143048" cy="126019"/>
            </a:xfrm>
            <a:custGeom>
              <a:avLst/>
              <a:gdLst>
                <a:gd name="T0" fmla="*/ 0 w 84"/>
                <a:gd name="T1" fmla="*/ 50 h 74"/>
                <a:gd name="T2" fmla="*/ 13 w 84"/>
                <a:gd name="T3" fmla="*/ 74 h 74"/>
                <a:gd name="T4" fmla="*/ 84 w 84"/>
                <a:gd name="T5" fmla="*/ 26 h 74"/>
                <a:gd name="T6" fmla="*/ 71 w 84"/>
                <a:gd name="T7" fmla="*/ 0 h 74"/>
                <a:gd name="T8" fmla="*/ 0 w 84"/>
                <a:gd name="T9" fmla="*/ 50 h 74"/>
              </a:gdLst>
              <a:ahLst/>
              <a:cxnLst>
                <a:cxn ang="0">
                  <a:pos x="T0" y="T1"/>
                </a:cxn>
                <a:cxn ang="0">
                  <a:pos x="T2" y="T3"/>
                </a:cxn>
                <a:cxn ang="0">
                  <a:pos x="T4" y="T5"/>
                </a:cxn>
                <a:cxn ang="0">
                  <a:pos x="T6" y="T7"/>
                </a:cxn>
                <a:cxn ang="0">
                  <a:pos x="T8" y="T9"/>
                </a:cxn>
              </a:cxnLst>
              <a:rect l="0" t="0" r="r" b="b"/>
              <a:pathLst>
                <a:path w="84" h="74">
                  <a:moveTo>
                    <a:pt x="0" y="50"/>
                  </a:moveTo>
                  <a:lnTo>
                    <a:pt x="13" y="74"/>
                  </a:lnTo>
                  <a:lnTo>
                    <a:pt x="84" y="26"/>
                  </a:lnTo>
                  <a:lnTo>
                    <a:pt x="71" y="0"/>
                  </a:lnTo>
                  <a:lnTo>
                    <a:pt x="0" y="50"/>
                  </a:lnTo>
                  <a:close/>
                </a:path>
              </a:pathLst>
            </a:custGeom>
            <a:solidFill>
              <a:srgbClr val="6650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1"/>
            </a:p>
          </p:txBody>
        </p:sp>
        <p:sp>
          <p:nvSpPr>
            <p:cNvPr id="33" name="Freeform 121">
              <a:extLst>
                <a:ext uri="{FF2B5EF4-FFF2-40B4-BE49-F238E27FC236}">
                  <a16:creationId xmlns:a16="http://schemas.microsoft.com/office/drawing/2014/main" id="{79DE3FD7-53D3-4FF8-B484-3DC913A640EF}"/>
                </a:ext>
              </a:extLst>
            </p:cNvPr>
            <p:cNvSpPr>
              <a:spLocks/>
            </p:cNvSpPr>
            <p:nvPr/>
          </p:nvSpPr>
          <p:spPr bwMode="auto">
            <a:xfrm>
              <a:off x="7268126" y="5695127"/>
              <a:ext cx="28951" cy="25545"/>
            </a:xfrm>
            <a:custGeom>
              <a:avLst/>
              <a:gdLst>
                <a:gd name="T0" fmla="*/ 9 w 9"/>
                <a:gd name="T1" fmla="*/ 0 h 8"/>
                <a:gd name="T2" fmla="*/ 2 w 9"/>
                <a:gd name="T3" fmla="*/ 7 h 8"/>
                <a:gd name="T4" fmla="*/ 0 w 9"/>
                <a:gd name="T5" fmla="*/ 7 h 8"/>
                <a:gd name="T6" fmla="*/ 9 w 9"/>
                <a:gd name="T7" fmla="*/ 0 h 8"/>
              </a:gdLst>
              <a:ahLst/>
              <a:cxnLst>
                <a:cxn ang="0">
                  <a:pos x="T0" y="T1"/>
                </a:cxn>
                <a:cxn ang="0">
                  <a:pos x="T2" y="T3"/>
                </a:cxn>
                <a:cxn ang="0">
                  <a:pos x="T4" y="T5"/>
                </a:cxn>
                <a:cxn ang="0">
                  <a:pos x="T6" y="T7"/>
                </a:cxn>
              </a:cxnLst>
              <a:rect l="0" t="0" r="r" b="b"/>
              <a:pathLst>
                <a:path w="9" h="8">
                  <a:moveTo>
                    <a:pt x="9" y="0"/>
                  </a:moveTo>
                  <a:cubicBezTo>
                    <a:pt x="2" y="7"/>
                    <a:pt x="2" y="7"/>
                    <a:pt x="2" y="7"/>
                  </a:cubicBezTo>
                  <a:cubicBezTo>
                    <a:pt x="1" y="8"/>
                    <a:pt x="0" y="8"/>
                    <a:pt x="0" y="7"/>
                  </a:cubicBezTo>
                  <a:cubicBezTo>
                    <a:pt x="9" y="0"/>
                    <a:pt x="9" y="0"/>
                    <a:pt x="9" y="0"/>
                  </a:cubicBezTo>
                  <a:close/>
                </a:path>
              </a:pathLst>
            </a:custGeom>
            <a:solidFill>
              <a:srgbClr val="B1877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1"/>
            </a:p>
          </p:txBody>
        </p:sp>
        <p:sp>
          <p:nvSpPr>
            <p:cNvPr id="34" name="Freeform 122">
              <a:extLst>
                <a:ext uri="{FF2B5EF4-FFF2-40B4-BE49-F238E27FC236}">
                  <a16:creationId xmlns:a16="http://schemas.microsoft.com/office/drawing/2014/main" id="{D8581015-8A1E-4898-8B0C-23D9684E2ABD}"/>
                </a:ext>
              </a:extLst>
            </p:cNvPr>
            <p:cNvSpPr>
              <a:spLocks/>
            </p:cNvSpPr>
            <p:nvPr/>
          </p:nvSpPr>
          <p:spPr bwMode="auto">
            <a:xfrm>
              <a:off x="7341353" y="5717266"/>
              <a:ext cx="35763" cy="32357"/>
            </a:xfrm>
            <a:custGeom>
              <a:avLst/>
              <a:gdLst>
                <a:gd name="T0" fmla="*/ 1 w 11"/>
                <a:gd name="T1" fmla="*/ 1 h 10"/>
                <a:gd name="T2" fmla="*/ 8 w 11"/>
                <a:gd name="T3" fmla="*/ 10 h 10"/>
                <a:gd name="T4" fmla="*/ 11 w 11"/>
                <a:gd name="T5" fmla="*/ 9 h 10"/>
                <a:gd name="T6" fmla="*/ 1 w 11"/>
                <a:gd name="T7" fmla="*/ 0 h 10"/>
                <a:gd name="T8" fmla="*/ 1 w 11"/>
                <a:gd name="T9" fmla="*/ 1 h 10"/>
              </a:gdLst>
              <a:ahLst/>
              <a:cxnLst>
                <a:cxn ang="0">
                  <a:pos x="T0" y="T1"/>
                </a:cxn>
                <a:cxn ang="0">
                  <a:pos x="T2" y="T3"/>
                </a:cxn>
                <a:cxn ang="0">
                  <a:pos x="T4" y="T5"/>
                </a:cxn>
                <a:cxn ang="0">
                  <a:pos x="T6" y="T7"/>
                </a:cxn>
                <a:cxn ang="0">
                  <a:pos x="T8" y="T9"/>
                </a:cxn>
              </a:cxnLst>
              <a:rect l="0" t="0" r="r" b="b"/>
              <a:pathLst>
                <a:path w="11" h="10">
                  <a:moveTo>
                    <a:pt x="1" y="1"/>
                  </a:moveTo>
                  <a:cubicBezTo>
                    <a:pt x="8" y="10"/>
                    <a:pt x="8" y="10"/>
                    <a:pt x="8" y="10"/>
                  </a:cubicBezTo>
                  <a:cubicBezTo>
                    <a:pt x="9" y="10"/>
                    <a:pt x="10" y="10"/>
                    <a:pt x="11" y="9"/>
                  </a:cubicBezTo>
                  <a:cubicBezTo>
                    <a:pt x="1" y="0"/>
                    <a:pt x="1" y="0"/>
                    <a:pt x="1" y="0"/>
                  </a:cubicBezTo>
                  <a:cubicBezTo>
                    <a:pt x="0" y="0"/>
                    <a:pt x="0" y="1"/>
                    <a:pt x="1" y="1"/>
                  </a:cubicBezTo>
                  <a:close/>
                </a:path>
              </a:pathLst>
            </a:custGeom>
            <a:solidFill>
              <a:srgbClr val="B1877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1"/>
            </a:p>
          </p:txBody>
        </p:sp>
        <p:sp>
          <p:nvSpPr>
            <p:cNvPr id="35" name="Freeform 123">
              <a:extLst>
                <a:ext uri="{FF2B5EF4-FFF2-40B4-BE49-F238E27FC236}">
                  <a16:creationId xmlns:a16="http://schemas.microsoft.com/office/drawing/2014/main" id="{2756DE8C-5876-428D-A7B3-FB2D96641731}"/>
                </a:ext>
              </a:extLst>
            </p:cNvPr>
            <p:cNvSpPr>
              <a:spLocks/>
            </p:cNvSpPr>
            <p:nvPr/>
          </p:nvSpPr>
          <p:spPr bwMode="auto">
            <a:xfrm>
              <a:off x="7411174" y="6069777"/>
              <a:ext cx="25545" cy="22139"/>
            </a:xfrm>
            <a:custGeom>
              <a:avLst/>
              <a:gdLst>
                <a:gd name="T0" fmla="*/ 4 w 8"/>
                <a:gd name="T1" fmla="*/ 7 h 7"/>
                <a:gd name="T2" fmla="*/ 7 w 8"/>
                <a:gd name="T3" fmla="*/ 6 h 7"/>
                <a:gd name="T4" fmla="*/ 8 w 8"/>
                <a:gd name="T5" fmla="*/ 3 h 7"/>
                <a:gd name="T6" fmla="*/ 7 w 8"/>
                <a:gd name="T7" fmla="*/ 1 h 7"/>
                <a:gd name="T8" fmla="*/ 4 w 8"/>
                <a:gd name="T9" fmla="*/ 0 h 7"/>
                <a:gd name="T10" fmla="*/ 2 w 8"/>
                <a:gd name="T11" fmla="*/ 1 h 7"/>
                <a:gd name="T12" fmla="*/ 0 w 8"/>
                <a:gd name="T13" fmla="*/ 3 h 7"/>
                <a:gd name="T14" fmla="*/ 2 w 8"/>
                <a:gd name="T15" fmla="*/ 6 h 7"/>
                <a:gd name="T16" fmla="*/ 4 w 8"/>
                <a:gd name="T17"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7">
                  <a:moveTo>
                    <a:pt x="4" y="7"/>
                  </a:moveTo>
                  <a:cubicBezTo>
                    <a:pt x="5" y="7"/>
                    <a:pt x="6" y="7"/>
                    <a:pt x="7" y="6"/>
                  </a:cubicBezTo>
                  <a:cubicBezTo>
                    <a:pt x="8" y="5"/>
                    <a:pt x="8" y="4"/>
                    <a:pt x="8" y="3"/>
                  </a:cubicBezTo>
                  <a:cubicBezTo>
                    <a:pt x="8" y="2"/>
                    <a:pt x="8" y="1"/>
                    <a:pt x="7" y="1"/>
                  </a:cubicBezTo>
                  <a:cubicBezTo>
                    <a:pt x="6" y="0"/>
                    <a:pt x="5" y="0"/>
                    <a:pt x="4" y="0"/>
                  </a:cubicBezTo>
                  <a:cubicBezTo>
                    <a:pt x="3" y="0"/>
                    <a:pt x="2" y="0"/>
                    <a:pt x="2" y="1"/>
                  </a:cubicBezTo>
                  <a:cubicBezTo>
                    <a:pt x="1" y="1"/>
                    <a:pt x="0" y="2"/>
                    <a:pt x="0" y="3"/>
                  </a:cubicBezTo>
                  <a:cubicBezTo>
                    <a:pt x="0" y="4"/>
                    <a:pt x="1" y="5"/>
                    <a:pt x="2" y="6"/>
                  </a:cubicBezTo>
                  <a:cubicBezTo>
                    <a:pt x="2" y="7"/>
                    <a:pt x="3" y="7"/>
                    <a:pt x="4" y="7"/>
                  </a:cubicBezTo>
                </a:path>
              </a:pathLst>
            </a:custGeom>
            <a:solidFill>
              <a:srgbClr val="A3BD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1"/>
            </a:p>
          </p:txBody>
        </p:sp>
        <p:sp>
          <p:nvSpPr>
            <p:cNvPr id="36" name="Freeform 124">
              <a:extLst>
                <a:ext uri="{FF2B5EF4-FFF2-40B4-BE49-F238E27FC236}">
                  <a16:creationId xmlns:a16="http://schemas.microsoft.com/office/drawing/2014/main" id="{17623555-C4AA-4378-8B46-EDD7DD0CD561}"/>
                </a:ext>
              </a:extLst>
            </p:cNvPr>
            <p:cNvSpPr>
              <a:spLocks noEditPoints="1"/>
            </p:cNvSpPr>
            <p:nvPr/>
          </p:nvSpPr>
          <p:spPr bwMode="auto">
            <a:xfrm>
              <a:off x="7433313" y="5999956"/>
              <a:ext cx="90257" cy="78336"/>
            </a:xfrm>
            <a:custGeom>
              <a:avLst/>
              <a:gdLst>
                <a:gd name="T0" fmla="*/ 26 w 28"/>
                <a:gd name="T1" fmla="*/ 8 h 25"/>
                <a:gd name="T2" fmla="*/ 26 w 28"/>
                <a:gd name="T3" fmla="*/ 8 h 25"/>
                <a:gd name="T4" fmla="*/ 27 w 28"/>
                <a:gd name="T5" fmla="*/ 3 h 25"/>
                <a:gd name="T6" fmla="*/ 22 w 28"/>
                <a:gd name="T7" fmla="*/ 1 h 25"/>
                <a:gd name="T8" fmla="*/ 22 w 28"/>
                <a:gd name="T9" fmla="*/ 1 h 25"/>
                <a:gd name="T10" fmla="*/ 20 w 28"/>
                <a:gd name="T11" fmla="*/ 6 h 25"/>
                <a:gd name="T12" fmla="*/ 26 w 28"/>
                <a:gd name="T13" fmla="*/ 8 h 25"/>
                <a:gd name="T14" fmla="*/ 19 w 28"/>
                <a:gd name="T15" fmla="*/ 12 h 25"/>
                <a:gd name="T16" fmla="*/ 19 w 28"/>
                <a:gd name="T17" fmla="*/ 12 h 25"/>
                <a:gd name="T18" fmla="*/ 20 w 28"/>
                <a:gd name="T19" fmla="*/ 7 h 25"/>
                <a:gd name="T20" fmla="*/ 15 w 28"/>
                <a:gd name="T21" fmla="*/ 6 h 25"/>
                <a:gd name="T22" fmla="*/ 14 w 28"/>
                <a:gd name="T23" fmla="*/ 12 h 25"/>
                <a:gd name="T24" fmla="*/ 19 w 28"/>
                <a:gd name="T25" fmla="*/ 12 h 25"/>
                <a:gd name="T26" fmla="*/ 13 w 28"/>
                <a:gd name="T27" fmla="*/ 18 h 25"/>
                <a:gd name="T28" fmla="*/ 13 w 28"/>
                <a:gd name="T29" fmla="*/ 18 h 25"/>
                <a:gd name="T30" fmla="*/ 13 w 28"/>
                <a:gd name="T31" fmla="*/ 12 h 25"/>
                <a:gd name="T32" fmla="*/ 8 w 28"/>
                <a:gd name="T33" fmla="*/ 12 h 25"/>
                <a:gd name="T34" fmla="*/ 8 w 28"/>
                <a:gd name="T35" fmla="*/ 12 h 25"/>
                <a:gd name="T36" fmla="*/ 7 w 28"/>
                <a:gd name="T37" fmla="*/ 17 h 25"/>
                <a:gd name="T38" fmla="*/ 13 w 28"/>
                <a:gd name="T39" fmla="*/ 18 h 25"/>
                <a:gd name="T40" fmla="*/ 7 w 28"/>
                <a:gd name="T41" fmla="*/ 23 h 25"/>
                <a:gd name="T42" fmla="*/ 7 w 28"/>
                <a:gd name="T43" fmla="*/ 23 h 25"/>
                <a:gd name="T44" fmla="*/ 7 w 28"/>
                <a:gd name="T45" fmla="*/ 18 h 25"/>
                <a:gd name="T46" fmla="*/ 2 w 28"/>
                <a:gd name="T47" fmla="*/ 17 h 25"/>
                <a:gd name="T48" fmla="*/ 2 w 28"/>
                <a:gd name="T49" fmla="*/ 17 h 25"/>
                <a:gd name="T50" fmla="*/ 1 w 28"/>
                <a:gd name="T51" fmla="*/ 23 h 25"/>
                <a:gd name="T52" fmla="*/ 7 w 28"/>
                <a:gd name="T53" fmla="*/ 23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8" h="25">
                  <a:moveTo>
                    <a:pt x="26" y="8"/>
                  </a:moveTo>
                  <a:cubicBezTo>
                    <a:pt x="26" y="8"/>
                    <a:pt x="26" y="8"/>
                    <a:pt x="26" y="8"/>
                  </a:cubicBezTo>
                  <a:cubicBezTo>
                    <a:pt x="28" y="7"/>
                    <a:pt x="28" y="5"/>
                    <a:pt x="27" y="3"/>
                  </a:cubicBezTo>
                  <a:cubicBezTo>
                    <a:pt x="26" y="1"/>
                    <a:pt x="24" y="0"/>
                    <a:pt x="22" y="1"/>
                  </a:cubicBezTo>
                  <a:cubicBezTo>
                    <a:pt x="22" y="1"/>
                    <a:pt x="22" y="1"/>
                    <a:pt x="22" y="1"/>
                  </a:cubicBezTo>
                  <a:cubicBezTo>
                    <a:pt x="20" y="2"/>
                    <a:pt x="19" y="5"/>
                    <a:pt x="20" y="6"/>
                  </a:cubicBezTo>
                  <a:cubicBezTo>
                    <a:pt x="22" y="8"/>
                    <a:pt x="24" y="9"/>
                    <a:pt x="26" y="8"/>
                  </a:cubicBezTo>
                  <a:close/>
                  <a:moveTo>
                    <a:pt x="19" y="12"/>
                  </a:moveTo>
                  <a:cubicBezTo>
                    <a:pt x="19" y="12"/>
                    <a:pt x="19" y="12"/>
                    <a:pt x="19" y="12"/>
                  </a:cubicBezTo>
                  <a:cubicBezTo>
                    <a:pt x="21" y="11"/>
                    <a:pt x="21" y="9"/>
                    <a:pt x="20" y="7"/>
                  </a:cubicBezTo>
                  <a:cubicBezTo>
                    <a:pt x="19" y="5"/>
                    <a:pt x="16" y="5"/>
                    <a:pt x="15" y="6"/>
                  </a:cubicBezTo>
                  <a:cubicBezTo>
                    <a:pt x="13" y="8"/>
                    <a:pt x="13" y="10"/>
                    <a:pt x="14" y="12"/>
                  </a:cubicBezTo>
                  <a:cubicBezTo>
                    <a:pt x="15" y="13"/>
                    <a:pt x="18" y="14"/>
                    <a:pt x="19" y="12"/>
                  </a:cubicBezTo>
                  <a:close/>
                  <a:moveTo>
                    <a:pt x="13" y="18"/>
                  </a:moveTo>
                  <a:cubicBezTo>
                    <a:pt x="13" y="18"/>
                    <a:pt x="13" y="18"/>
                    <a:pt x="13" y="18"/>
                  </a:cubicBezTo>
                  <a:cubicBezTo>
                    <a:pt x="15" y="16"/>
                    <a:pt x="15" y="14"/>
                    <a:pt x="13" y="12"/>
                  </a:cubicBezTo>
                  <a:cubicBezTo>
                    <a:pt x="12" y="11"/>
                    <a:pt x="9" y="10"/>
                    <a:pt x="8" y="12"/>
                  </a:cubicBezTo>
                  <a:cubicBezTo>
                    <a:pt x="8" y="12"/>
                    <a:pt x="8" y="12"/>
                    <a:pt x="8" y="12"/>
                  </a:cubicBezTo>
                  <a:cubicBezTo>
                    <a:pt x="6" y="13"/>
                    <a:pt x="6" y="16"/>
                    <a:pt x="7" y="17"/>
                  </a:cubicBezTo>
                  <a:cubicBezTo>
                    <a:pt x="9" y="19"/>
                    <a:pt x="11" y="19"/>
                    <a:pt x="13" y="18"/>
                  </a:cubicBezTo>
                  <a:close/>
                  <a:moveTo>
                    <a:pt x="7" y="23"/>
                  </a:moveTo>
                  <a:cubicBezTo>
                    <a:pt x="7" y="23"/>
                    <a:pt x="7" y="23"/>
                    <a:pt x="7" y="23"/>
                  </a:cubicBezTo>
                  <a:cubicBezTo>
                    <a:pt x="8" y="22"/>
                    <a:pt x="8" y="19"/>
                    <a:pt x="7" y="18"/>
                  </a:cubicBezTo>
                  <a:cubicBezTo>
                    <a:pt x="6" y="16"/>
                    <a:pt x="3" y="16"/>
                    <a:pt x="2" y="17"/>
                  </a:cubicBezTo>
                  <a:cubicBezTo>
                    <a:pt x="2" y="17"/>
                    <a:pt x="2" y="17"/>
                    <a:pt x="2" y="17"/>
                  </a:cubicBezTo>
                  <a:cubicBezTo>
                    <a:pt x="0" y="19"/>
                    <a:pt x="0" y="21"/>
                    <a:pt x="1" y="23"/>
                  </a:cubicBezTo>
                  <a:cubicBezTo>
                    <a:pt x="3" y="24"/>
                    <a:pt x="5" y="25"/>
                    <a:pt x="7" y="23"/>
                  </a:cubicBezTo>
                  <a:close/>
                </a:path>
              </a:pathLst>
            </a:custGeom>
            <a:solidFill>
              <a:srgbClr val="A3BD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1"/>
            </a:p>
          </p:txBody>
        </p:sp>
        <p:sp>
          <p:nvSpPr>
            <p:cNvPr id="37" name="Freeform 125">
              <a:extLst>
                <a:ext uri="{FF2B5EF4-FFF2-40B4-BE49-F238E27FC236}">
                  <a16:creationId xmlns:a16="http://schemas.microsoft.com/office/drawing/2014/main" id="{3E5ADAB7-87E7-456F-8ECF-04AC3B94D04B}"/>
                </a:ext>
              </a:extLst>
            </p:cNvPr>
            <p:cNvSpPr>
              <a:spLocks/>
            </p:cNvSpPr>
            <p:nvPr/>
          </p:nvSpPr>
          <p:spPr bwMode="auto">
            <a:xfrm>
              <a:off x="7523569" y="5996550"/>
              <a:ext cx="25545" cy="25545"/>
            </a:xfrm>
            <a:custGeom>
              <a:avLst/>
              <a:gdLst>
                <a:gd name="T0" fmla="*/ 4 w 8"/>
                <a:gd name="T1" fmla="*/ 8 h 8"/>
                <a:gd name="T2" fmla="*/ 7 w 8"/>
                <a:gd name="T3" fmla="*/ 6 h 8"/>
                <a:gd name="T4" fmla="*/ 8 w 8"/>
                <a:gd name="T5" fmla="*/ 4 h 8"/>
                <a:gd name="T6" fmla="*/ 7 w 8"/>
                <a:gd name="T7" fmla="*/ 1 h 8"/>
                <a:gd name="T8" fmla="*/ 4 w 8"/>
                <a:gd name="T9" fmla="*/ 0 h 8"/>
                <a:gd name="T10" fmla="*/ 1 w 8"/>
                <a:gd name="T11" fmla="*/ 1 h 8"/>
                <a:gd name="T12" fmla="*/ 0 w 8"/>
                <a:gd name="T13" fmla="*/ 4 h 8"/>
                <a:gd name="T14" fmla="*/ 1 w 8"/>
                <a:gd name="T15" fmla="*/ 6 h 8"/>
                <a:gd name="T16" fmla="*/ 4 w 8"/>
                <a:gd name="T1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8">
                  <a:moveTo>
                    <a:pt x="4" y="8"/>
                  </a:moveTo>
                  <a:cubicBezTo>
                    <a:pt x="5" y="8"/>
                    <a:pt x="6" y="7"/>
                    <a:pt x="7" y="6"/>
                  </a:cubicBezTo>
                  <a:cubicBezTo>
                    <a:pt x="7" y="6"/>
                    <a:pt x="8" y="5"/>
                    <a:pt x="8" y="4"/>
                  </a:cubicBezTo>
                  <a:cubicBezTo>
                    <a:pt x="8" y="3"/>
                    <a:pt x="7" y="2"/>
                    <a:pt x="7" y="1"/>
                  </a:cubicBezTo>
                  <a:cubicBezTo>
                    <a:pt x="6" y="0"/>
                    <a:pt x="5" y="0"/>
                    <a:pt x="4" y="0"/>
                  </a:cubicBezTo>
                  <a:cubicBezTo>
                    <a:pt x="3" y="0"/>
                    <a:pt x="2" y="0"/>
                    <a:pt x="1" y="1"/>
                  </a:cubicBezTo>
                  <a:cubicBezTo>
                    <a:pt x="0" y="2"/>
                    <a:pt x="0" y="3"/>
                    <a:pt x="0" y="4"/>
                  </a:cubicBezTo>
                  <a:cubicBezTo>
                    <a:pt x="0" y="5"/>
                    <a:pt x="0" y="6"/>
                    <a:pt x="1" y="6"/>
                  </a:cubicBezTo>
                  <a:cubicBezTo>
                    <a:pt x="2" y="7"/>
                    <a:pt x="3" y="8"/>
                    <a:pt x="4" y="8"/>
                  </a:cubicBezTo>
                </a:path>
              </a:pathLst>
            </a:custGeom>
            <a:solidFill>
              <a:srgbClr val="A3BD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1"/>
            </a:p>
          </p:txBody>
        </p:sp>
        <p:sp>
          <p:nvSpPr>
            <p:cNvPr id="38" name="Freeform 209">
              <a:extLst>
                <a:ext uri="{FF2B5EF4-FFF2-40B4-BE49-F238E27FC236}">
                  <a16:creationId xmlns:a16="http://schemas.microsoft.com/office/drawing/2014/main" id="{32E088AC-CE33-4C57-9583-0B46B9AB2BFB}"/>
                </a:ext>
              </a:extLst>
            </p:cNvPr>
            <p:cNvSpPr>
              <a:spLocks/>
            </p:cNvSpPr>
            <p:nvPr/>
          </p:nvSpPr>
          <p:spPr bwMode="auto">
            <a:xfrm>
              <a:off x="7140405" y="4434940"/>
              <a:ext cx="367838" cy="463204"/>
            </a:xfrm>
            <a:custGeom>
              <a:avLst/>
              <a:gdLst>
                <a:gd name="T0" fmla="*/ 115 w 115"/>
                <a:gd name="T1" fmla="*/ 58 h 146"/>
                <a:gd name="T2" fmla="*/ 57 w 115"/>
                <a:gd name="T3" fmla="*/ 0 h 146"/>
                <a:gd name="T4" fmla="*/ 0 w 115"/>
                <a:gd name="T5" fmla="*/ 58 h 146"/>
                <a:gd name="T6" fmla="*/ 17 w 115"/>
                <a:gd name="T7" fmla="*/ 99 h 146"/>
                <a:gd name="T8" fmla="*/ 35 w 115"/>
                <a:gd name="T9" fmla="*/ 136 h 146"/>
                <a:gd name="T10" fmla="*/ 56 w 115"/>
                <a:gd name="T11" fmla="*/ 145 h 146"/>
                <a:gd name="T12" fmla="*/ 56 w 115"/>
                <a:gd name="T13" fmla="*/ 146 h 146"/>
                <a:gd name="T14" fmla="*/ 57 w 115"/>
                <a:gd name="T15" fmla="*/ 146 h 146"/>
                <a:gd name="T16" fmla="*/ 58 w 115"/>
                <a:gd name="T17" fmla="*/ 146 h 146"/>
                <a:gd name="T18" fmla="*/ 59 w 115"/>
                <a:gd name="T19" fmla="*/ 145 h 146"/>
                <a:gd name="T20" fmla="*/ 80 w 115"/>
                <a:gd name="T21" fmla="*/ 136 h 146"/>
                <a:gd name="T22" fmla="*/ 97 w 115"/>
                <a:gd name="T23" fmla="*/ 100 h 146"/>
                <a:gd name="T24" fmla="*/ 115 w 115"/>
                <a:gd name="T25"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5" h="146">
                  <a:moveTo>
                    <a:pt x="115" y="58"/>
                  </a:moveTo>
                  <a:cubicBezTo>
                    <a:pt x="115" y="26"/>
                    <a:pt x="89" y="0"/>
                    <a:pt x="57" y="0"/>
                  </a:cubicBezTo>
                  <a:cubicBezTo>
                    <a:pt x="25" y="0"/>
                    <a:pt x="0" y="26"/>
                    <a:pt x="0" y="58"/>
                  </a:cubicBezTo>
                  <a:cubicBezTo>
                    <a:pt x="0" y="74"/>
                    <a:pt x="6" y="88"/>
                    <a:pt x="17" y="99"/>
                  </a:cubicBezTo>
                  <a:cubicBezTo>
                    <a:pt x="34" y="117"/>
                    <a:pt x="35" y="136"/>
                    <a:pt x="35" y="136"/>
                  </a:cubicBezTo>
                  <a:cubicBezTo>
                    <a:pt x="56" y="145"/>
                    <a:pt x="56" y="145"/>
                    <a:pt x="56" y="145"/>
                  </a:cubicBezTo>
                  <a:cubicBezTo>
                    <a:pt x="56" y="146"/>
                    <a:pt x="56" y="146"/>
                    <a:pt x="56" y="146"/>
                  </a:cubicBezTo>
                  <a:cubicBezTo>
                    <a:pt x="57" y="146"/>
                    <a:pt x="57" y="146"/>
                    <a:pt x="57" y="146"/>
                  </a:cubicBezTo>
                  <a:cubicBezTo>
                    <a:pt x="58" y="146"/>
                    <a:pt x="58" y="146"/>
                    <a:pt x="58" y="146"/>
                  </a:cubicBezTo>
                  <a:cubicBezTo>
                    <a:pt x="59" y="145"/>
                    <a:pt x="59" y="145"/>
                    <a:pt x="59" y="145"/>
                  </a:cubicBezTo>
                  <a:cubicBezTo>
                    <a:pt x="80" y="136"/>
                    <a:pt x="80" y="136"/>
                    <a:pt x="80" y="136"/>
                  </a:cubicBezTo>
                  <a:cubicBezTo>
                    <a:pt x="80" y="136"/>
                    <a:pt x="80" y="117"/>
                    <a:pt x="97" y="100"/>
                  </a:cubicBezTo>
                  <a:cubicBezTo>
                    <a:pt x="108" y="89"/>
                    <a:pt x="115" y="74"/>
                    <a:pt x="115" y="5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1"/>
            </a:p>
          </p:txBody>
        </p:sp>
        <p:sp>
          <p:nvSpPr>
            <p:cNvPr id="39" name="Freeform 210">
              <a:extLst>
                <a:ext uri="{FF2B5EF4-FFF2-40B4-BE49-F238E27FC236}">
                  <a16:creationId xmlns:a16="http://schemas.microsoft.com/office/drawing/2014/main" id="{E408B9A7-9E7F-47CF-A1A3-43C511FEF29F}"/>
                </a:ext>
              </a:extLst>
            </p:cNvPr>
            <p:cNvSpPr>
              <a:spLocks noEditPoints="1"/>
            </p:cNvSpPr>
            <p:nvPr/>
          </p:nvSpPr>
          <p:spPr bwMode="auto">
            <a:xfrm>
              <a:off x="7293670" y="4504761"/>
              <a:ext cx="61306" cy="275879"/>
            </a:xfrm>
            <a:custGeom>
              <a:avLst/>
              <a:gdLst>
                <a:gd name="T0" fmla="*/ 1 w 19"/>
                <a:gd name="T1" fmla="*/ 79 h 87"/>
                <a:gd name="T2" fmla="*/ 9 w 19"/>
                <a:gd name="T3" fmla="*/ 71 h 87"/>
                <a:gd name="T4" fmla="*/ 17 w 19"/>
                <a:gd name="T5" fmla="*/ 79 h 87"/>
                <a:gd name="T6" fmla="*/ 9 w 19"/>
                <a:gd name="T7" fmla="*/ 87 h 87"/>
                <a:gd name="T8" fmla="*/ 1 w 19"/>
                <a:gd name="T9" fmla="*/ 79 h 87"/>
                <a:gd name="T10" fmla="*/ 5 w 19"/>
                <a:gd name="T11" fmla="*/ 64 h 87"/>
                <a:gd name="T12" fmla="*/ 0 w 19"/>
                <a:gd name="T13" fmla="*/ 0 h 87"/>
                <a:gd name="T14" fmla="*/ 19 w 19"/>
                <a:gd name="T15" fmla="*/ 0 h 87"/>
                <a:gd name="T16" fmla="*/ 14 w 19"/>
                <a:gd name="T17" fmla="*/ 64 h 87"/>
                <a:gd name="T18" fmla="*/ 5 w 19"/>
                <a:gd name="T19" fmla="*/ 64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 h="87">
                  <a:moveTo>
                    <a:pt x="1" y="79"/>
                  </a:moveTo>
                  <a:cubicBezTo>
                    <a:pt x="1" y="74"/>
                    <a:pt x="5" y="71"/>
                    <a:pt x="9" y="71"/>
                  </a:cubicBezTo>
                  <a:cubicBezTo>
                    <a:pt x="14" y="71"/>
                    <a:pt x="17" y="74"/>
                    <a:pt x="17" y="79"/>
                  </a:cubicBezTo>
                  <a:cubicBezTo>
                    <a:pt x="17" y="84"/>
                    <a:pt x="14" y="87"/>
                    <a:pt x="9" y="87"/>
                  </a:cubicBezTo>
                  <a:cubicBezTo>
                    <a:pt x="5" y="87"/>
                    <a:pt x="1" y="84"/>
                    <a:pt x="1" y="79"/>
                  </a:cubicBezTo>
                  <a:close/>
                  <a:moveTo>
                    <a:pt x="5" y="64"/>
                  </a:moveTo>
                  <a:cubicBezTo>
                    <a:pt x="0" y="0"/>
                    <a:pt x="0" y="0"/>
                    <a:pt x="0" y="0"/>
                  </a:cubicBezTo>
                  <a:cubicBezTo>
                    <a:pt x="19" y="0"/>
                    <a:pt x="19" y="0"/>
                    <a:pt x="19" y="0"/>
                  </a:cubicBezTo>
                  <a:cubicBezTo>
                    <a:pt x="14" y="64"/>
                    <a:pt x="14" y="64"/>
                    <a:pt x="14" y="64"/>
                  </a:cubicBezTo>
                  <a:lnTo>
                    <a:pt x="5" y="64"/>
                  </a:lnTo>
                  <a:close/>
                </a:path>
              </a:pathLst>
            </a:custGeom>
            <a:solidFill>
              <a:srgbClr val="006E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1"/>
            </a:p>
          </p:txBody>
        </p:sp>
        <p:sp>
          <p:nvSpPr>
            <p:cNvPr id="40" name="Rectangle 214">
              <a:extLst>
                <a:ext uri="{FF2B5EF4-FFF2-40B4-BE49-F238E27FC236}">
                  <a16:creationId xmlns:a16="http://schemas.microsoft.com/office/drawing/2014/main" id="{EF6A7130-5CD1-418F-80F5-236A58EBA0A6}"/>
                </a:ext>
              </a:extLst>
            </p:cNvPr>
            <p:cNvSpPr>
              <a:spLocks noChangeArrowheads="1"/>
            </p:cNvSpPr>
            <p:nvPr/>
          </p:nvSpPr>
          <p:spPr bwMode="auto">
            <a:xfrm>
              <a:off x="7252800" y="4864084"/>
              <a:ext cx="143048" cy="8514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31"/>
            </a:p>
          </p:txBody>
        </p:sp>
      </p:grpSp>
      <p:sp>
        <p:nvSpPr>
          <p:cNvPr id="43" name="Text Placeholder 3">
            <a:extLst>
              <a:ext uri="{FF2B5EF4-FFF2-40B4-BE49-F238E27FC236}">
                <a16:creationId xmlns:a16="http://schemas.microsoft.com/office/drawing/2014/main" id="{BAB0F5A1-CEB1-4C1A-A0DD-FF320E2F30E3}"/>
              </a:ext>
            </a:extLst>
          </p:cNvPr>
          <p:cNvSpPr>
            <a:spLocks noGrp="1"/>
          </p:cNvSpPr>
          <p:nvPr>
            <p:ph type="body" sz="quarter" idx="10" hasCustomPrompt="1"/>
          </p:nvPr>
        </p:nvSpPr>
        <p:spPr>
          <a:xfrm>
            <a:off x="265176" y="2011680"/>
            <a:ext cx="9064366" cy="517065"/>
          </a:xfrm>
        </p:spPr>
        <p:txBody>
          <a:bodyPr wrap="square">
            <a:spAutoFit/>
          </a:bodyPr>
          <a:lstStyle>
            <a:lvl1pPr>
              <a:defRPr sz="2400"/>
            </a:lvl1pPr>
          </a:lstStyle>
          <a:p>
            <a:pPr lvl="0"/>
            <a:r>
              <a:rPr lang="en-US" dirty="0"/>
              <a:t>First level</a:t>
            </a:r>
          </a:p>
        </p:txBody>
      </p:sp>
      <p:sp>
        <p:nvSpPr>
          <p:cNvPr id="49" name="TextBox 48">
            <a:extLst>
              <a:ext uri="{FF2B5EF4-FFF2-40B4-BE49-F238E27FC236}">
                <a16:creationId xmlns:a16="http://schemas.microsoft.com/office/drawing/2014/main" id="{92A6989C-BE96-4864-86C6-EC70D470553C}"/>
              </a:ext>
            </a:extLst>
          </p:cNvPr>
          <p:cNvSpPr txBox="1"/>
          <p:nvPr/>
        </p:nvSpPr>
        <p:spPr>
          <a:xfrm>
            <a:off x="265175" y="292607"/>
            <a:ext cx="11658600" cy="896112"/>
          </a:xfrm>
          <a:prstGeom prst="rect">
            <a:avLst/>
          </a:prstGeom>
          <a:noFill/>
        </p:spPr>
        <p:txBody>
          <a:bodyPr wrap="square" lIns="146304" tIns="91440" rIns="146304" bIns="91440" rtlCol="0">
            <a:noAutofit/>
          </a:bodyPr>
          <a:lstStyle/>
          <a:p>
            <a:pPr>
              <a:lnSpc>
                <a:spcPct val="90000"/>
              </a:lnSpc>
              <a:spcAft>
                <a:spcPts val="600"/>
              </a:spcAft>
            </a:pPr>
            <a:r>
              <a:rPr lang="en-US" sz="4800" b="0" kern="1200" cap="none" spc="-100" baseline="0" dirty="0">
                <a:ln w="3175">
                  <a:noFill/>
                </a:ln>
                <a:solidFill>
                  <a:schemeClr val="accent3"/>
                </a:solidFill>
                <a:effectLst/>
                <a:latin typeface="+mj-lt"/>
                <a:ea typeface="+mn-ea"/>
                <a:cs typeface="Segoe UI" pitchFamily="34" charset="0"/>
              </a:rPr>
              <a:t>Objectives</a:t>
            </a:r>
          </a:p>
        </p:txBody>
      </p:sp>
      <p:sp>
        <p:nvSpPr>
          <p:cNvPr id="22" name="Text Placeholder 5">
            <a:extLst>
              <a:ext uri="{FF2B5EF4-FFF2-40B4-BE49-F238E27FC236}">
                <a16:creationId xmlns:a16="http://schemas.microsoft.com/office/drawing/2014/main" id="{7C7D33A1-8736-4D77-98F6-2FC67812D602}"/>
              </a:ext>
            </a:extLst>
          </p:cNvPr>
          <p:cNvSpPr>
            <a:spLocks noGrp="1"/>
          </p:cNvSpPr>
          <p:nvPr>
            <p:ph type="body" sz="quarter" idx="11"/>
          </p:nvPr>
        </p:nvSpPr>
        <p:spPr>
          <a:xfrm>
            <a:off x="269239" y="1189177"/>
            <a:ext cx="11653523" cy="572464"/>
          </a:xfrm>
        </p:spPr>
        <p:txBody>
          <a:bodyPr/>
          <a:lstStyle>
            <a:lvl1pPr marL="0" indent="0">
              <a:buNone/>
              <a:defRPr sz="2800">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p:txBody>
      </p:sp>
    </p:spTree>
    <p:extLst>
      <p:ext uri="{BB962C8B-B14F-4D97-AF65-F5344CB8AC3E}">
        <p14:creationId xmlns:p14="http://schemas.microsoft.com/office/powerpoint/2010/main" val="2813302677"/>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2_Title Bullet Points 1">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p:spPr>
        <p:txBody>
          <a:bodyPr wrap="square"/>
          <a:lstStyle>
            <a:lvl1pPr>
              <a:defRPr>
                <a:solidFill>
                  <a:srgbClr val="0078D7"/>
                </a:solidFill>
              </a:defRPr>
            </a:lvl1pPr>
          </a:lstStyle>
          <a:p>
            <a:r>
              <a:rPr lang="en-US"/>
              <a:t>Click to edit Master title style</a:t>
            </a:r>
            <a:endParaRPr lang="en-US" dirty="0"/>
          </a:p>
        </p:txBody>
      </p:sp>
      <p:sp>
        <p:nvSpPr>
          <p:cNvPr id="38" name="Content Placeholder 37"/>
          <p:cNvSpPr>
            <a:spLocks noGrp="1"/>
          </p:cNvSpPr>
          <p:nvPr>
            <p:ph sz="quarter" idx="21"/>
          </p:nvPr>
        </p:nvSpPr>
        <p:spPr>
          <a:xfrm>
            <a:off x="269240" y="1710608"/>
            <a:ext cx="5854029" cy="4553806"/>
          </a:xfrm>
        </p:spPr>
        <p:txBody>
          <a:bodyPr>
            <a:noAutofit/>
          </a:bodyPr>
          <a:lstStyle>
            <a:lvl1pPr marL="0" indent="0">
              <a:buNone/>
              <a:defRPr sz="3137">
                <a:latin typeface="+mj-lt"/>
              </a:defRPr>
            </a:lvl1pPr>
          </a:lstStyle>
          <a:p>
            <a:pPr lvl="0"/>
            <a:r>
              <a:rPr lang="en-US"/>
              <a:t>Edit Master text styles</a:t>
            </a:r>
          </a:p>
        </p:txBody>
      </p:sp>
      <p:sp>
        <p:nvSpPr>
          <p:cNvPr id="12" name="Content Placeholder 32"/>
          <p:cNvSpPr>
            <a:spLocks noGrp="1"/>
          </p:cNvSpPr>
          <p:nvPr>
            <p:ph sz="quarter" idx="17"/>
          </p:nvPr>
        </p:nvSpPr>
        <p:spPr>
          <a:xfrm>
            <a:off x="6245403" y="1710609"/>
            <a:ext cx="2346441" cy="2203133"/>
          </a:xfrm>
          <a:solidFill>
            <a:schemeClr val="accent1"/>
          </a:solidFill>
        </p:spPr>
        <p:txBody>
          <a:bodyPr anchor="ctr">
            <a:noAutofit/>
          </a:bodyPr>
          <a:lstStyle>
            <a:lvl1pPr marL="0" indent="0" algn="ctr">
              <a:buNone/>
              <a:defRPr sz="2353">
                <a:solidFill>
                  <a:schemeClr val="bg1"/>
                </a:solidFill>
                <a:latin typeface="+mj-lt"/>
              </a:defRPr>
            </a:lvl1pPr>
            <a:lvl2pPr marL="336145" indent="0" algn="ctr">
              <a:buNone/>
              <a:defRPr sz="2353">
                <a:solidFill>
                  <a:schemeClr val="bg1"/>
                </a:solidFill>
                <a:latin typeface="+mj-lt"/>
              </a:defRPr>
            </a:lvl2pPr>
            <a:lvl3pPr marL="560241" indent="0" algn="ctr">
              <a:buNone/>
              <a:defRPr sz="2353">
                <a:solidFill>
                  <a:schemeClr val="bg1"/>
                </a:solidFill>
                <a:latin typeface="+mj-lt"/>
              </a:defRPr>
            </a:lvl3pPr>
            <a:lvl4pPr marL="784338" indent="0" algn="ctr">
              <a:buNone/>
              <a:defRPr sz="2353">
                <a:solidFill>
                  <a:schemeClr val="bg1"/>
                </a:solidFill>
                <a:latin typeface="+mj-lt"/>
              </a:defRPr>
            </a:lvl4pPr>
            <a:lvl5pPr marL="1008435" indent="0" algn="ctr">
              <a:buNone/>
              <a:defRPr sz="2353">
                <a:solidFill>
                  <a:schemeClr val="bg1"/>
                </a:solidFill>
                <a:latin typeface="+mj-lt"/>
              </a:defRPr>
            </a:lvl5pPr>
          </a:lstStyle>
          <a:p>
            <a:pPr lvl="0"/>
            <a:r>
              <a:rPr lang="en-US"/>
              <a:t>Edit Master text styles</a:t>
            </a:r>
          </a:p>
        </p:txBody>
      </p:sp>
      <p:sp>
        <p:nvSpPr>
          <p:cNvPr id="13" name="Content Placeholder 32"/>
          <p:cNvSpPr>
            <a:spLocks noGrp="1"/>
          </p:cNvSpPr>
          <p:nvPr>
            <p:ph sz="quarter" idx="18"/>
          </p:nvPr>
        </p:nvSpPr>
        <p:spPr>
          <a:xfrm>
            <a:off x="8713978" y="1710609"/>
            <a:ext cx="2346441" cy="2203134"/>
          </a:xfrm>
          <a:solidFill>
            <a:srgbClr val="0078D7"/>
          </a:solidFill>
        </p:spPr>
        <p:txBody>
          <a:bodyPr anchor="ctr">
            <a:noAutofit/>
          </a:bodyPr>
          <a:lstStyle>
            <a:lvl1pPr marL="0" indent="0" algn="ctr">
              <a:buNone/>
              <a:defRPr sz="2353">
                <a:solidFill>
                  <a:schemeClr val="bg1"/>
                </a:solidFill>
                <a:latin typeface="+mj-lt"/>
              </a:defRPr>
            </a:lvl1pPr>
            <a:lvl2pPr marL="336145" indent="0" algn="ctr">
              <a:buNone/>
              <a:defRPr sz="2353">
                <a:solidFill>
                  <a:schemeClr val="bg1"/>
                </a:solidFill>
                <a:latin typeface="+mj-lt"/>
              </a:defRPr>
            </a:lvl2pPr>
            <a:lvl3pPr marL="560241" indent="0" algn="ctr">
              <a:buNone/>
              <a:defRPr sz="2353">
                <a:solidFill>
                  <a:schemeClr val="bg1"/>
                </a:solidFill>
                <a:latin typeface="+mj-lt"/>
              </a:defRPr>
            </a:lvl3pPr>
            <a:lvl4pPr marL="784338" indent="0" algn="ctr">
              <a:buNone/>
              <a:defRPr sz="2353">
                <a:solidFill>
                  <a:schemeClr val="bg1"/>
                </a:solidFill>
                <a:latin typeface="+mj-lt"/>
              </a:defRPr>
            </a:lvl4pPr>
            <a:lvl5pPr marL="1008435" indent="0" algn="ctr">
              <a:buNone/>
              <a:defRPr sz="2353">
                <a:solidFill>
                  <a:schemeClr val="bg1"/>
                </a:solidFill>
                <a:latin typeface="+mj-lt"/>
              </a:defRPr>
            </a:lvl5pPr>
          </a:lstStyle>
          <a:p>
            <a:pPr lvl="0"/>
            <a:r>
              <a:rPr lang="en-US"/>
              <a:t>Edit Master text styles</a:t>
            </a:r>
          </a:p>
        </p:txBody>
      </p:sp>
      <p:sp>
        <p:nvSpPr>
          <p:cNvPr id="14" name="Content Placeholder 32"/>
          <p:cNvSpPr>
            <a:spLocks noGrp="1"/>
          </p:cNvSpPr>
          <p:nvPr>
            <p:ph sz="quarter" idx="19"/>
          </p:nvPr>
        </p:nvSpPr>
        <p:spPr>
          <a:xfrm>
            <a:off x="6253381" y="4061280"/>
            <a:ext cx="2346441" cy="2203134"/>
          </a:xfrm>
          <a:solidFill>
            <a:srgbClr val="0078D7"/>
          </a:solidFill>
        </p:spPr>
        <p:txBody>
          <a:bodyPr anchor="ctr">
            <a:noAutofit/>
          </a:bodyPr>
          <a:lstStyle>
            <a:lvl1pPr marL="0" indent="0" algn="ctr">
              <a:buNone/>
              <a:defRPr sz="2353">
                <a:solidFill>
                  <a:schemeClr val="bg1"/>
                </a:solidFill>
                <a:latin typeface="+mj-lt"/>
              </a:defRPr>
            </a:lvl1pPr>
            <a:lvl2pPr marL="336145" indent="0" algn="ctr">
              <a:buNone/>
              <a:defRPr sz="2353">
                <a:solidFill>
                  <a:schemeClr val="bg1"/>
                </a:solidFill>
                <a:latin typeface="+mj-lt"/>
              </a:defRPr>
            </a:lvl2pPr>
            <a:lvl3pPr marL="560241" indent="0" algn="ctr">
              <a:buNone/>
              <a:defRPr sz="2353">
                <a:solidFill>
                  <a:schemeClr val="bg1"/>
                </a:solidFill>
                <a:latin typeface="+mj-lt"/>
              </a:defRPr>
            </a:lvl3pPr>
            <a:lvl4pPr marL="784338" indent="0" algn="ctr">
              <a:buNone/>
              <a:defRPr sz="2353">
                <a:solidFill>
                  <a:schemeClr val="bg1"/>
                </a:solidFill>
                <a:latin typeface="+mj-lt"/>
              </a:defRPr>
            </a:lvl4pPr>
            <a:lvl5pPr marL="1008435" indent="0" algn="ctr">
              <a:buNone/>
              <a:defRPr sz="2353">
                <a:solidFill>
                  <a:schemeClr val="bg1"/>
                </a:solidFill>
                <a:latin typeface="+mj-lt"/>
              </a:defRPr>
            </a:lvl5pPr>
          </a:lstStyle>
          <a:p>
            <a:pPr lvl="0"/>
            <a:r>
              <a:rPr lang="en-US"/>
              <a:t>Edit Master text styles</a:t>
            </a:r>
          </a:p>
        </p:txBody>
      </p:sp>
      <p:sp>
        <p:nvSpPr>
          <p:cNvPr id="15" name="Content Placeholder 32"/>
          <p:cNvSpPr>
            <a:spLocks noGrp="1"/>
          </p:cNvSpPr>
          <p:nvPr>
            <p:ph sz="quarter" idx="20"/>
          </p:nvPr>
        </p:nvSpPr>
        <p:spPr>
          <a:xfrm>
            <a:off x="8718402" y="4061280"/>
            <a:ext cx="2346441" cy="2203134"/>
          </a:xfrm>
          <a:solidFill>
            <a:srgbClr val="00BCF2"/>
          </a:solidFill>
        </p:spPr>
        <p:txBody>
          <a:bodyPr anchor="ctr">
            <a:noAutofit/>
          </a:bodyPr>
          <a:lstStyle>
            <a:lvl1pPr marL="0" indent="0" algn="ctr">
              <a:buNone/>
              <a:defRPr sz="2353">
                <a:solidFill>
                  <a:schemeClr val="bg1"/>
                </a:solidFill>
                <a:latin typeface="+mj-lt"/>
              </a:defRPr>
            </a:lvl1pPr>
            <a:lvl2pPr marL="336145" indent="0" algn="ctr">
              <a:buNone/>
              <a:defRPr sz="2353">
                <a:solidFill>
                  <a:schemeClr val="bg1"/>
                </a:solidFill>
                <a:latin typeface="+mj-lt"/>
              </a:defRPr>
            </a:lvl2pPr>
            <a:lvl3pPr marL="560241" indent="0" algn="ctr">
              <a:buNone/>
              <a:defRPr sz="2353">
                <a:solidFill>
                  <a:schemeClr val="bg1"/>
                </a:solidFill>
                <a:latin typeface="+mj-lt"/>
              </a:defRPr>
            </a:lvl3pPr>
            <a:lvl4pPr marL="784338" indent="0" algn="ctr">
              <a:buNone/>
              <a:defRPr sz="2353">
                <a:solidFill>
                  <a:schemeClr val="bg1"/>
                </a:solidFill>
                <a:latin typeface="+mj-lt"/>
              </a:defRPr>
            </a:lvl4pPr>
            <a:lvl5pPr marL="1008435" indent="0" algn="ctr">
              <a:buNone/>
              <a:defRPr sz="2353">
                <a:solidFill>
                  <a:schemeClr val="bg1"/>
                </a:solidFill>
                <a:latin typeface="+mj-lt"/>
              </a:defRPr>
            </a:lvl5pPr>
          </a:lstStyle>
          <a:p>
            <a:pPr lvl="0"/>
            <a:r>
              <a:rPr lang="en-US"/>
              <a:t>Edit Master text styles</a:t>
            </a:r>
          </a:p>
        </p:txBody>
      </p:sp>
    </p:spTree>
    <p:extLst>
      <p:ext uri="{BB962C8B-B14F-4D97-AF65-F5344CB8AC3E}">
        <p14:creationId xmlns:p14="http://schemas.microsoft.com/office/powerpoint/2010/main" val="4039588189"/>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2_Title Bullet Points 2">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p:spPr>
        <p:txBody>
          <a:bodyPr wrap="square"/>
          <a:lstStyle>
            <a:lvl1pPr>
              <a:defRPr>
                <a:solidFill>
                  <a:srgbClr val="0078D7"/>
                </a:solidFill>
              </a:defRPr>
            </a:lvl1pPr>
          </a:lstStyle>
          <a:p>
            <a:r>
              <a:rPr lang="en-US"/>
              <a:t>Click to edit Master title style</a:t>
            </a:r>
            <a:endParaRPr lang="en-US" dirty="0"/>
          </a:p>
        </p:txBody>
      </p:sp>
      <p:sp>
        <p:nvSpPr>
          <p:cNvPr id="38" name="Content Placeholder 37"/>
          <p:cNvSpPr>
            <a:spLocks noGrp="1"/>
          </p:cNvSpPr>
          <p:nvPr>
            <p:ph sz="quarter" idx="21"/>
          </p:nvPr>
        </p:nvSpPr>
        <p:spPr>
          <a:xfrm>
            <a:off x="6256445" y="1710607"/>
            <a:ext cx="5672902" cy="4553806"/>
          </a:xfrm>
        </p:spPr>
        <p:txBody>
          <a:bodyPr>
            <a:noAutofit/>
          </a:bodyPr>
          <a:lstStyle>
            <a:lvl1pPr marL="0" indent="0">
              <a:buNone/>
              <a:defRPr sz="3137">
                <a:latin typeface="+mj-lt"/>
              </a:defRPr>
            </a:lvl1pPr>
          </a:lstStyle>
          <a:p>
            <a:pPr lvl="0"/>
            <a:r>
              <a:rPr lang="en-US"/>
              <a:t>Edit Master text styles</a:t>
            </a:r>
          </a:p>
        </p:txBody>
      </p:sp>
      <p:sp>
        <p:nvSpPr>
          <p:cNvPr id="12" name="Content Placeholder 32"/>
          <p:cNvSpPr>
            <a:spLocks noGrp="1"/>
          </p:cNvSpPr>
          <p:nvPr>
            <p:ph sz="quarter" idx="17"/>
          </p:nvPr>
        </p:nvSpPr>
        <p:spPr>
          <a:xfrm>
            <a:off x="1315067" y="1710608"/>
            <a:ext cx="2346441" cy="2203133"/>
          </a:xfrm>
          <a:solidFill>
            <a:schemeClr val="accent1"/>
          </a:solidFill>
        </p:spPr>
        <p:txBody>
          <a:bodyPr anchor="ctr">
            <a:noAutofit/>
          </a:bodyPr>
          <a:lstStyle>
            <a:lvl1pPr marL="0" indent="0" algn="ctr">
              <a:buNone/>
              <a:defRPr sz="2353">
                <a:solidFill>
                  <a:schemeClr val="bg1"/>
                </a:solidFill>
                <a:latin typeface="+mj-lt"/>
              </a:defRPr>
            </a:lvl1pPr>
            <a:lvl2pPr marL="336145" indent="0" algn="ctr">
              <a:buNone/>
              <a:defRPr sz="2353">
                <a:solidFill>
                  <a:schemeClr val="bg1"/>
                </a:solidFill>
                <a:latin typeface="+mj-lt"/>
              </a:defRPr>
            </a:lvl2pPr>
            <a:lvl3pPr marL="560241" indent="0" algn="ctr">
              <a:buNone/>
              <a:defRPr sz="2353">
                <a:solidFill>
                  <a:schemeClr val="bg1"/>
                </a:solidFill>
                <a:latin typeface="+mj-lt"/>
              </a:defRPr>
            </a:lvl3pPr>
            <a:lvl4pPr marL="784338" indent="0" algn="ctr">
              <a:buNone/>
              <a:defRPr sz="2353">
                <a:solidFill>
                  <a:schemeClr val="bg1"/>
                </a:solidFill>
                <a:latin typeface="+mj-lt"/>
              </a:defRPr>
            </a:lvl4pPr>
            <a:lvl5pPr marL="1008435" indent="0" algn="ctr">
              <a:buNone/>
              <a:defRPr sz="2353">
                <a:solidFill>
                  <a:schemeClr val="bg1"/>
                </a:solidFill>
                <a:latin typeface="+mj-lt"/>
              </a:defRPr>
            </a:lvl5pPr>
          </a:lstStyle>
          <a:p>
            <a:pPr lvl="0"/>
            <a:r>
              <a:rPr lang="en-US"/>
              <a:t>Edit Master text styles</a:t>
            </a:r>
          </a:p>
        </p:txBody>
      </p:sp>
      <p:sp>
        <p:nvSpPr>
          <p:cNvPr id="14" name="Content Placeholder 32"/>
          <p:cNvSpPr>
            <a:spLocks noGrp="1"/>
          </p:cNvSpPr>
          <p:nvPr>
            <p:ph sz="quarter" idx="18"/>
          </p:nvPr>
        </p:nvSpPr>
        <p:spPr>
          <a:xfrm>
            <a:off x="3783642" y="1710608"/>
            <a:ext cx="2346441" cy="2203134"/>
          </a:xfrm>
          <a:solidFill>
            <a:srgbClr val="0078D7"/>
          </a:solidFill>
        </p:spPr>
        <p:txBody>
          <a:bodyPr anchor="ctr">
            <a:noAutofit/>
          </a:bodyPr>
          <a:lstStyle>
            <a:lvl1pPr marL="0" indent="0" algn="ctr">
              <a:buNone/>
              <a:defRPr sz="2353">
                <a:solidFill>
                  <a:schemeClr val="bg1"/>
                </a:solidFill>
                <a:latin typeface="+mj-lt"/>
              </a:defRPr>
            </a:lvl1pPr>
            <a:lvl2pPr marL="336145" indent="0" algn="ctr">
              <a:buNone/>
              <a:defRPr sz="2353">
                <a:solidFill>
                  <a:schemeClr val="bg1"/>
                </a:solidFill>
                <a:latin typeface="+mj-lt"/>
              </a:defRPr>
            </a:lvl2pPr>
            <a:lvl3pPr marL="560241" indent="0" algn="ctr">
              <a:buNone/>
              <a:defRPr sz="2353">
                <a:solidFill>
                  <a:schemeClr val="bg1"/>
                </a:solidFill>
                <a:latin typeface="+mj-lt"/>
              </a:defRPr>
            </a:lvl3pPr>
            <a:lvl4pPr marL="784338" indent="0" algn="ctr">
              <a:buNone/>
              <a:defRPr sz="2353">
                <a:solidFill>
                  <a:schemeClr val="bg1"/>
                </a:solidFill>
                <a:latin typeface="+mj-lt"/>
              </a:defRPr>
            </a:lvl4pPr>
            <a:lvl5pPr marL="1008435" indent="0" algn="ctr">
              <a:buNone/>
              <a:defRPr sz="2353">
                <a:solidFill>
                  <a:schemeClr val="bg1"/>
                </a:solidFill>
                <a:latin typeface="+mj-lt"/>
              </a:defRPr>
            </a:lvl5pPr>
          </a:lstStyle>
          <a:p>
            <a:pPr lvl="0"/>
            <a:r>
              <a:rPr lang="en-US"/>
              <a:t>Edit Master text styles</a:t>
            </a:r>
          </a:p>
        </p:txBody>
      </p:sp>
      <p:sp>
        <p:nvSpPr>
          <p:cNvPr id="15" name="Content Placeholder 32"/>
          <p:cNvSpPr>
            <a:spLocks noGrp="1"/>
          </p:cNvSpPr>
          <p:nvPr>
            <p:ph sz="quarter" idx="20"/>
          </p:nvPr>
        </p:nvSpPr>
        <p:spPr>
          <a:xfrm>
            <a:off x="3788066" y="4061279"/>
            <a:ext cx="2346441" cy="2203134"/>
          </a:xfrm>
          <a:solidFill>
            <a:srgbClr val="00BCF2"/>
          </a:solidFill>
        </p:spPr>
        <p:txBody>
          <a:bodyPr anchor="ctr">
            <a:noAutofit/>
          </a:bodyPr>
          <a:lstStyle>
            <a:lvl1pPr marL="0" indent="0" algn="ctr">
              <a:buNone/>
              <a:defRPr sz="2353">
                <a:solidFill>
                  <a:schemeClr val="bg1"/>
                </a:solidFill>
                <a:latin typeface="+mj-lt"/>
              </a:defRPr>
            </a:lvl1pPr>
            <a:lvl2pPr marL="336145" indent="0" algn="ctr">
              <a:buNone/>
              <a:defRPr sz="2353">
                <a:solidFill>
                  <a:schemeClr val="bg1"/>
                </a:solidFill>
                <a:latin typeface="+mj-lt"/>
              </a:defRPr>
            </a:lvl2pPr>
            <a:lvl3pPr marL="560241" indent="0" algn="ctr">
              <a:buNone/>
              <a:defRPr sz="2353">
                <a:solidFill>
                  <a:schemeClr val="bg1"/>
                </a:solidFill>
                <a:latin typeface="+mj-lt"/>
              </a:defRPr>
            </a:lvl3pPr>
            <a:lvl4pPr marL="784338" indent="0" algn="ctr">
              <a:buNone/>
              <a:defRPr sz="2353">
                <a:solidFill>
                  <a:schemeClr val="bg1"/>
                </a:solidFill>
                <a:latin typeface="+mj-lt"/>
              </a:defRPr>
            </a:lvl4pPr>
            <a:lvl5pPr marL="1008435" indent="0" algn="ctr">
              <a:buNone/>
              <a:defRPr sz="2353">
                <a:solidFill>
                  <a:schemeClr val="bg1"/>
                </a:solidFill>
                <a:latin typeface="+mj-lt"/>
              </a:defRPr>
            </a:lvl5pPr>
          </a:lstStyle>
          <a:p>
            <a:pPr lvl="0"/>
            <a:r>
              <a:rPr lang="en-US"/>
              <a:t>Edit Master text styles</a:t>
            </a:r>
          </a:p>
        </p:txBody>
      </p:sp>
      <p:sp>
        <p:nvSpPr>
          <p:cNvPr id="16" name="Content Placeholder 32"/>
          <p:cNvSpPr>
            <a:spLocks noGrp="1"/>
          </p:cNvSpPr>
          <p:nvPr>
            <p:ph sz="quarter" idx="19"/>
          </p:nvPr>
        </p:nvSpPr>
        <p:spPr>
          <a:xfrm>
            <a:off x="1323045" y="4061279"/>
            <a:ext cx="2346441" cy="2203134"/>
          </a:xfrm>
          <a:solidFill>
            <a:srgbClr val="0078D7"/>
          </a:solidFill>
        </p:spPr>
        <p:txBody>
          <a:bodyPr anchor="ctr">
            <a:noAutofit/>
          </a:bodyPr>
          <a:lstStyle>
            <a:lvl1pPr marL="0" indent="0" algn="ctr">
              <a:buNone/>
              <a:defRPr sz="2353">
                <a:solidFill>
                  <a:schemeClr val="bg1"/>
                </a:solidFill>
                <a:latin typeface="+mj-lt"/>
              </a:defRPr>
            </a:lvl1pPr>
            <a:lvl2pPr marL="336145" indent="0" algn="ctr">
              <a:buNone/>
              <a:defRPr sz="2353">
                <a:solidFill>
                  <a:schemeClr val="bg1"/>
                </a:solidFill>
                <a:latin typeface="+mj-lt"/>
              </a:defRPr>
            </a:lvl2pPr>
            <a:lvl3pPr marL="560241" indent="0" algn="ctr">
              <a:buNone/>
              <a:defRPr sz="2353">
                <a:solidFill>
                  <a:schemeClr val="bg1"/>
                </a:solidFill>
                <a:latin typeface="+mj-lt"/>
              </a:defRPr>
            </a:lvl3pPr>
            <a:lvl4pPr marL="784338" indent="0" algn="ctr">
              <a:buNone/>
              <a:defRPr sz="2353">
                <a:solidFill>
                  <a:schemeClr val="bg1"/>
                </a:solidFill>
                <a:latin typeface="+mj-lt"/>
              </a:defRPr>
            </a:lvl4pPr>
            <a:lvl5pPr marL="1008435" indent="0" algn="ctr">
              <a:buNone/>
              <a:defRPr sz="2353">
                <a:solidFill>
                  <a:schemeClr val="bg1"/>
                </a:solidFill>
                <a:latin typeface="+mj-lt"/>
              </a:defRPr>
            </a:lvl5pPr>
          </a:lstStyle>
          <a:p>
            <a:pPr lvl="0"/>
            <a:r>
              <a:rPr lang="en-US"/>
              <a:t>Edit Master text styles</a:t>
            </a:r>
          </a:p>
        </p:txBody>
      </p:sp>
    </p:spTree>
    <p:extLst>
      <p:ext uri="{BB962C8B-B14F-4D97-AF65-F5344CB8AC3E}">
        <p14:creationId xmlns:p14="http://schemas.microsoft.com/office/powerpoint/2010/main" val="897785824"/>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2_Title Bullet Points 3">
    <p:spTree>
      <p:nvGrpSpPr>
        <p:cNvPr id="1" name=""/>
        <p:cNvGrpSpPr/>
        <p:nvPr/>
      </p:nvGrpSpPr>
      <p:grpSpPr>
        <a:xfrm>
          <a:off x="0" y="0"/>
          <a:ext cx="0" cy="0"/>
          <a:chOff x="0" y="0"/>
          <a:chExt cx="0" cy="0"/>
        </a:xfrm>
      </p:grpSpPr>
      <p:sp>
        <p:nvSpPr>
          <p:cNvPr id="18" name="Title 17"/>
          <p:cNvSpPr>
            <a:spLocks noGrp="1"/>
          </p:cNvSpPr>
          <p:nvPr>
            <p:ph type="title"/>
          </p:nvPr>
        </p:nvSpPr>
        <p:spPr/>
        <p:txBody>
          <a:bodyPr wrap="square"/>
          <a:lstStyle>
            <a:lvl1pPr>
              <a:defRPr>
                <a:solidFill>
                  <a:srgbClr val="0078D7"/>
                </a:solidFill>
              </a:defRPr>
            </a:lvl1pPr>
          </a:lstStyle>
          <a:p>
            <a:r>
              <a:rPr lang="en-US"/>
              <a:t>Click to edit Master title style</a:t>
            </a:r>
          </a:p>
        </p:txBody>
      </p:sp>
      <p:sp>
        <p:nvSpPr>
          <p:cNvPr id="15" name="Content Placeholder 32"/>
          <p:cNvSpPr>
            <a:spLocks noGrp="1"/>
          </p:cNvSpPr>
          <p:nvPr>
            <p:ph sz="quarter" idx="18"/>
          </p:nvPr>
        </p:nvSpPr>
        <p:spPr>
          <a:xfrm>
            <a:off x="1326562" y="1710609"/>
            <a:ext cx="2346441" cy="2203134"/>
          </a:xfrm>
          <a:solidFill>
            <a:srgbClr val="002050"/>
          </a:solidFill>
          <a:ln>
            <a:noFill/>
          </a:ln>
        </p:spPr>
        <p:txBody>
          <a:bodyPr anchor="ctr">
            <a:noAutofit/>
          </a:bodyPr>
          <a:lstStyle>
            <a:lvl1pPr marL="0" indent="0" algn="ctr">
              <a:buNone/>
              <a:defRPr sz="2353">
                <a:solidFill>
                  <a:schemeClr val="bg1"/>
                </a:solidFill>
                <a:latin typeface="+mj-lt"/>
              </a:defRPr>
            </a:lvl1pPr>
            <a:lvl2pPr marL="336145" indent="0" algn="ctr">
              <a:buNone/>
              <a:defRPr sz="2353">
                <a:solidFill>
                  <a:schemeClr val="bg1"/>
                </a:solidFill>
                <a:latin typeface="+mj-lt"/>
              </a:defRPr>
            </a:lvl2pPr>
            <a:lvl3pPr marL="560241" indent="0" algn="ctr">
              <a:buNone/>
              <a:defRPr sz="2353">
                <a:solidFill>
                  <a:schemeClr val="bg1"/>
                </a:solidFill>
                <a:latin typeface="+mj-lt"/>
              </a:defRPr>
            </a:lvl3pPr>
            <a:lvl4pPr marL="784338" indent="0" algn="ctr">
              <a:buNone/>
              <a:defRPr sz="2353">
                <a:solidFill>
                  <a:schemeClr val="bg1"/>
                </a:solidFill>
                <a:latin typeface="+mj-lt"/>
              </a:defRPr>
            </a:lvl4pPr>
            <a:lvl5pPr marL="1008435" indent="0" algn="ctr">
              <a:buNone/>
              <a:defRPr sz="2353">
                <a:solidFill>
                  <a:schemeClr val="bg1"/>
                </a:solidFill>
                <a:latin typeface="+mj-lt"/>
              </a:defRPr>
            </a:lvl5pPr>
          </a:lstStyle>
          <a:p>
            <a:pPr lvl="0"/>
            <a:r>
              <a:rPr lang="en-US"/>
              <a:t>Edit Master text styles</a:t>
            </a:r>
          </a:p>
        </p:txBody>
      </p:sp>
      <p:sp>
        <p:nvSpPr>
          <p:cNvPr id="16" name="Content Placeholder 32"/>
          <p:cNvSpPr>
            <a:spLocks noGrp="1"/>
          </p:cNvSpPr>
          <p:nvPr>
            <p:ph sz="quarter" idx="19"/>
          </p:nvPr>
        </p:nvSpPr>
        <p:spPr>
          <a:xfrm>
            <a:off x="3797268" y="1710609"/>
            <a:ext cx="2335156" cy="2203133"/>
          </a:xfrm>
          <a:solidFill>
            <a:srgbClr val="0078D7"/>
          </a:solidFill>
          <a:ln>
            <a:noFill/>
          </a:ln>
        </p:spPr>
        <p:txBody>
          <a:bodyPr anchor="ctr">
            <a:noAutofit/>
          </a:bodyPr>
          <a:lstStyle>
            <a:lvl1pPr marL="0" indent="0" algn="ctr">
              <a:buNone/>
              <a:defRPr sz="2353">
                <a:solidFill>
                  <a:schemeClr val="bg1"/>
                </a:solidFill>
                <a:latin typeface="+mj-lt"/>
              </a:defRPr>
            </a:lvl1pPr>
            <a:lvl2pPr marL="336145" indent="0" algn="ctr">
              <a:buNone/>
              <a:defRPr sz="2353">
                <a:solidFill>
                  <a:schemeClr val="bg1"/>
                </a:solidFill>
                <a:latin typeface="+mj-lt"/>
              </a:defRPr>
            </a:lvl2pPr>
            <a:lvl3pPr marL="560241" indent="0" algn="ctr">
              <a:buNone/>
              <a:defRPr sz="2353">
                <a:solidFill>
                  <a:schemeClr val="bg1"/>
                </a:solidFill>
                <a:latin typeface="+mj-lt"/>
              </a:defRPr>
            </a:lvl3pPr>
            <a:lvl4pPr marL="784338" indent="0" algn="ctr">
              <a:buNone/>
              <a:defRPr sz="2353">
                <a:solidFill>
                  <a:schemeClr val="bg1"/>
                </a:solidFill>
                <a:latin typeface="+mj-lt"/>
              </a:defRPr>
            </a:lvl4pPr>
            <a:lvl5pPr marL="1008435" indent="0" algn="ctr">
              <a:buNone/>
              <a:defRPr sz="2353">
                <a:solidFill>
                  <a:schemeClr val="bg1"/>
                </a:solidFill>
                <a:latin typeface="+mj-lt"/>
              </a:defRPr>
            </a:lvl5pPr>
          </a:lstStyle>
          <a:p>
            <a:pPr lvl="0"/>
            <a:r>
              <a:rPr lang="en-US"/>
              <a:t>Edit Master text styles</a:t>
            </a:r>
          </a:p>
        </p:txBody>
      </p:sp>
      <p:sp>
        <p:nvSpPr>
          <p:cNvPr id="17" name="Content Placeholder 32"/>
          <p:cNvSpPr>
            <a:spLocks noGrp="1"/>
          </p:cNvSpPr>
          <p:nvPr>
            <p:ph sz="quarter" idx="17"/>
          </p:nvPr>
        </p:nvSpPr>
        <p:spPr>
          <a:xfrm>
            <a:off x="6245403" y="1710609"/>
            <a:ext cx="2346441" cy="2203133"/>
          </a:xfrm>
          <a:solidFill>
            <a:srgbClr val="002050"/>
          </a:solidFill>
          <a:ln>
            <a:noFill/>
          </a:ln>
        </p:spPr>
        <p:txBody>
          <a:bodyPr anchor="ctr">
            <a:noAutofit/>
          </a:bodyPr>
          <a:lstStyle>
            <a:lvl1pPr marL="0" indent="0" algn="ctr">
              <a:buNone/>
              <a:defRPr sz="2353">
                <a:solidFill>
                  <a:schemeClr val="bg1"/>
                </a:solidFill>
                <a:latin typeface="+mj-lt"/>
              </a:defRPr>
            </a:lvl1pPr>
            <a:lvl2pPr marL="336145" indent="0" algn="ctr">
              <a:buNone/>
              <a:defRPr sz="2353">
                <a:solidFill>
                  <a:schemeClr val="bg1"/>
                </a:solidFill>
                <a:latin typeface="+mj-lt"/>
              </a:defRPr>
            </a:lvl2pPr>
            <a:lvl3pPr marL="560241" indent="0" algn="ctr">
              <a:buNone/>
              <a:defRPr sz="2353">
                <a:solidFill>
                  <a:schemeClr val="bg1"/>
                </a:solidFill>
                <a:latin typeface="+mj-lt"/>
              </a:defRPr>
            </a:lvl3pPr>
            <a:lvl4pPr marL="784338" indent="0" algn="ctr">
              <a:buNone/>
              <a:defRPr sz="2353">
                <a:solidFill>
                  <a:schemeClr val="bg1"/>
                </a:solidFill>
                <a:latin typeface="+mj-lt"/>
              </a:defRPr>
            </a:lvl4pPr>
            <a:lvl5pPr marL="1008435" indent="0" algn="ctr">
              <a:buNone/>
              <a:defRPr sz="2353">
                <a:solidFill>
                  <a:schemeClr val="bg1"/>
                </a:solidFill>
                <a:latin typeface="+mj-lt"/>
              </a:defRPr>
            </a:lvl5pPr>
          </a:lstStyle>
          <a:p>
            <a:pPr lvl="0"/>
            <a:r>
              <a:rPr lang="en-US"/>
              <a:t>Edit Master text styles</a:t>
            </a:r>
          </a:p>
        </p:txBody>
      </p:sp>
      <p:sp>
        <p:nvSpPr>
          <p:cNvPr id="19" name="Content Placeholder 32"/>
          <p:cNvSpPr>
            <a:spLocks noGrp="1"/>
          </p:cNvSpPr>
          <p:nvPr>
            <p:ph sz="quarter" idx="20"/>
          </p:nvPr>
        </p:nvSpPr>
        <p:spPr>
          <a:xfrm>
            <a:off x="3797268" y="4061280"/>
            <a:ext cx="2335156" cy="2203134"/>
          </a:xfrm>
          <a:solidFill>
            <a:srgbClr val="00BCF2"/>
          </a:solidFill>
        </p:spPr>
        <p:txBody>
          <a:bodyPr anchor="ctr">
            <a:noAutofit/>
          </a:bodyPr>
          <a:lstStyle>
            <a:lvl1pPr marL="0" indent="0" algn="ctr">
              <a:buNone/>
              <a:defRPr sz="2353">
                <a:solidFill>
                  <a:schemeClr val="bg1"/>
                </a:solidFill>
                <a:latin typeface="+mj-lt"/>
              </a:defRPr>
            </a:lvl1pPr>
            <a:lvl2pPr marL="336145" indent="0" algn="ctr">
              <a:buNone/>
              <a:defRPr sz="2353">
                <a:solidFill>
                  <a:schemeClr val="bg1"/>
                </a:solidFill>
                <a:latin typeface="+mj-lt"/>
              </a:defRPr>
            </a:lvl2pPr>
            <a:lvl3pPr marL="560241" indent="0" algn="ctr">
              <a:buNone/>
              <a:defRPr sz="2353">
                <a:solidFill>
                  <a:schemeClr val="bg1"/>
                </a:solidFill>
                <a:latin typeface="+mj-lt"/>
              </a:defRPr>
            </a:lvl3pPr>
            <a:lvl4pPr marL="784338" indent="0" algn="ctr">
              <a:buNone/>
              <a:defRPr sz="2353">
                <a:solidFill>
                  <a:schemeClr val="bg1"/>
                </a:solidFill>
                <a:latin typeface="+mj-lt"/>
              </a:defRPr>
            </a:lvl4pPr>
            <a:lvl5pPr marL="1008435" indent="0" algn="ctr">
              <a:buNone/>
              <a:defRPr sz="2353">
                <a:solidFill>
                  <a:schemeClr val="bg1"/>
                </a:solidFill>
                <a:latin typeface="+mj-lt"/>
              </a:defRPr>
            </a:lvl5pPr>
          </a:lstStyle>
          <a:p>
            <a:pPr lvl="0"/>
            <a:r>
              <a:rPr lang="en-US"/>
              <a:t>Edit Master text styles</a:t>
            </a:r>
          </a:p>
        </p:txBody>
      </p:sp>
      <p:sp>
        <p:nvSpPr>
          <p:cNvPr id="20" name="Content Placeholder 32"/>
          <p:cNvSpPr>
            <a:spLocks noGrp="1"/>
          </p:cNvSpPr>
          <p:nvPr>
            <p:ph sz="quarter" idx="21"/>
          </p:nvPr>
        </p:nvSpPr>
        <p:spPr>
          <a:xfrm>
            <a:off x="6257231" y="4061280"/>
            <a:ext cx="2346441" cy="2203134"/>
          </a:xfrm>
          <a:solidFill>
            <a:srgbClr val="0078D7"/>
          </a:solidFill>
          <a:ln>
            <a:noFill/>
          </a:ln>
        </p:spPr>
        <p:txBody>
          <a:bodyPr anchor="ctr">
            <a:noAutofit/>
          </a:bodyPr>
          <a:lstStyle>
            <a:lvl1pPr marL="0" indent="0" algn="ctr">
              <a:buNone/>
              <a:defRPr sz="2353">
                <a:solidFill>
                  <a:schemeClr val="bg1"/>
                </a:solidFill>
                <a:latin typeface="+mj-lt"/>
              </a:defRPr>
            </a:lvl1pPr>
            <a:lvl2pPr marL="336145" indent="0" algn="ctr">
              <a:buNone/>
              <a:defRPr sz="2353">
                <a:solidFill>
                  <a:schemeClr val="bg1"/>
                </a:solidFill>
                <a:latin typeface="+mj-lt"/>
              </a:defRPr>
            </a:lvl2pPr>
            <a:lvl3pPr marL="560241" indent="0" algn="ctr">
              <a:buNone/>
              <a:defRPr sz="2353">
                <a:solidFill>
                  <a:schemeClr val="bg1"/>
                </a:solidFill>
                <a:latin typeface="+mj-lt"/>
              </a:defRPr>
            </a:lvl3pPr>
            <a:lvl4pPr marL="784338" indent="0" algn="ctr">
              <a:buNone/>
              <a:defRPr sz="2353">
                <a:solidFill>
                  <a:schemeClr val="bg1"/>
                </a:solidFill>
                <a:latin typeface="+mj-lt"/>
              </a:defRPr>
            </a:lvl4pPr>
            <a:lvl5pPr marL="1008435" indent="0" algn="ctr">
              <a:buNone/>
              <a:defRPr sz="2353">
                <a:solidFill>
                  <a:schemeClr val="bg1"/>
                </a:solidFill>
                <a:latin typeface="+mj-lt"/>
              </a:defRPr>
            </a:lvl5pPr>
          </a:lstStyle>
          <a:p>
            <a:pPr lvl="0"/>
            <a:r>
              <a:rPr lang="en-US"/>
              <a:t>Edit Master text styles</a:t>
            </a:r>
          </a:p>
        </p:txBody>
      </p:sp>
      <p:sp>
        <p:nvSpPr>
          <p:cNvPr id="21" name="Content Placeholder 32"/>
          <p:cNvSpPr>
            <a:spLocks noGrp="1"/>
          </p:cNvSpPr>
          <p:nvPr>
            <p:ph sz="quarter" idx="22"/>
          </p:nvPr>
        </p:nvSpPr>
        <p:spPr>
          <a:xfrm>
            <a:off x="8718401" y="4061280"/>
            <a:ext cx="2346441" cy="2203134"/>
          </a:xfrm>
          <a:solidFill>
            <a:srgbClr val="00BCF2"/>
          </a:solidFill>
          <a:ln>
            <a:noFill/>
          </a:ln>
        </p:spPr>
        <p:txBody>
          <a:bodyPr anchor="ctr">
            <a:noAutofit/>
          </a:bodyPr>
          <a:lstStyle>
            <a:lvl1pPr marL="0" indent="0" algn="ctr">
              <a:buNone/>
              <a:defRPr sz="2353">
                <a:solidFill>
                  <a:schemeClr val="bg1"/>
                </a:solidFill>
                <a:latin typeface="+mj-lt"/>
              </a:defRPr>
            </a:lvl1pPr>
            <a:lvl2pPr marL="336145" indent="0" algn="ctr">
              <a:buNone/>
              <a:defRPr sz="2353">
                <a:solidFill>
                  <a:schemeClr val="bg1"/>
                </a:solidFill>
                <a:latin typeface="+mj-lt"/>
              </a:defRPr>
            </a:lvl2pPr>
            <a:lvl3pPr marL="560241" indent="0" algn="ctr">
              <a:buNone/>
              <a:defRPr sz="2353">
                <a:solidFill>
                  <a:schemeClr val="bg1"/>
                </a:solidFill>
                <a:latin typeface="+mj-lt"/>
              </a:defRPr>
            </a:lvl3pPr>
            <a:lvl4pPr marL="784338" indent="0" algn="ctr">
              <a:buNone/>
              <a:defRPr sz="2353">
                <a:solidFill>
                  <a:schemeClr val="bg1"/>
                </a:solidFill>
                <a:latin typeface="+mj-lt"/>
              </a:defRPr>
            </a:lvl4pPr>
            <a:lvl5pPr marL="1008435" indent="0" algn="ctr">
              <a:buNone/>
              <a:defRPr sz="2353">
                <a:solidFill>
                  <a:schemeClr val="bg1"/>
                </a:solidFill>
                <a:latin typeface="+mj-lt"/>
              </a:defRPr>
            </a:lvl5pPr>
          </a:lstStyle>
          <a:p>
            <a:pPr lvl="0"/>
            <a:r>
              <a:rPr lang="en-US"/>
              <a:t>Edit Master text styles</a:t>
            </a:r>
          </a:p>
        </p:txBody>
      </p:sp>
    </p:spTree>
    <p:extLst>
      <p:ext uri="{BB962C8B-B14F-4D97-AF65-F5344CB8AC3E}">
        <p14:creationId xmlns:p14="http://schemas.microsoft.com/office/powerpoint/2010/main" val="3090033288"/>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Questions">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0903C54-18C5-4399-A845-D9E265D5A7D1}"/>
              </a:ext>
            </a:extLst>
          </p:cNvPr>
          <p:cNvSpPr txBox="1"/>
          <p:nvPr/>
        </p:nvSpPr>
        <p:spPr>
          <a:xfrm>
            <a:off x="269239" y="289511"/>
            <a:ext cx="11658600" cy="896112"/>
          </a:xfrm>
          <a:prstGeom prst="rect">
            <a:avLst/>
          </a:prstGeom>
          <a:noFill/>
        </p:spPr>
        <p:txBody>
          <a:bodyPr wrap="none" lIns="146304" tIns="91440" rIns="146304" bIns="91440" rtlCol="0">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4800" b="0" i="0" u="none" strike="noStrike" kern="1200" cap="none" spc="0" normalizeH="0" baseline="0" noProof="0" dirty="0">
                <a:ln>
                  <a:noFill/>
                </a:ln>
                <a:solidFill>
                  <a:srgbClr val="0078D7"/>
                </a:solidFill>
                <a:effectLst/>
                <a:uLnTx/>
                <a:uFillTx/>
                <a:latin typeface="+mj-lt"/>
                <a:ea typeface="+mn-ea"/>
                <a:cs typeface="+mn-cs"/>
              </a:rPr>
              <a:t>Questions</a:t>
            </a:r>
            <a:endParaRPr kumimoji="0" lang="en-US" sz="4800" b="0" i="0" u="none" strike="noStrike" kern="1200" cap="none" spc="0" normalizeH="0" baseline="0" noProof="0" dirty="0">
              <a:ln>
                <a:noFill/>
              </a:ln>
              <a:solidFill>
                <a:srgbClr val="0078D7"/>
              </a:solidFill>
              <a:effectLst/>
              <a:uLnTx/>
              <a:uFillTx/>
              <a:latin typeface="+mj-lt"/>
              <a:ea typeface="+mn-ea"/>
              <a:cs typeface="Segoe UI Semibold" panose="020B0702040204020203" pitchFamily="34" charset="0"/>
            </a:endParaRPr>
          </a:p>
        </p:txBody>
      </p:sp>
      <p:pic>
        <p:nvPicPr>
          <p:cNvPr id="6" name="Picture 5">
            <a:extLst>
              <a:ext uri="{FF2B5EF4-FFF2-40B4-BE49-F238E27FC236}">
                <a16:creationId xmlns:a16="http://schemas.microsoft.com/office/drawing/2014/main" id="{EA1604F4-FD14-4176-A036-E0A8DDAC17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33849" y="291549"/>
            <a:ext cx="5019924" cy="6274904"/>
          </a:xfrm>
          <a:prstGeom prst="rect">
            <a:avLst/>
          </a:prstGeom>
        </p:spPr>
      </p:pic>
    </p:spTree>
    <p:extLst>
      <p:ext uri="{BB962C8B-B14F-4D97-AF65-F5344CB8AC3E}">
        <p14:creationId xmlns:p14="http://schemas.microsoft.com/office/powerpoint/2010/main" val="1353121832"/>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Version 1.0">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7732849"/>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flipH="1">
            <a:off x="0" y="2"/>
            <a:ext cx="12190264" cy="6857996"/>
          </a:xfrm>
          <a:prstGeom prst="rect">
            <a:avLst/>
          </a:prstGeom>
        </p:spPr>
      </p:pic>
      <p:sp>
        <p:nvSpPr>
          <p:cNvPr id="2" name="Rectangle 1"/>
          <p:cNvSpPr/>
          <p:nvPr userDrawn="1"/>
        </p:nvSpPr>
        <p:spPr bwMode="auto">
          <a:xfrm>
            <a:off x="269239" y="2077800"/>
            <a:ext cx="6274974" cy="3592580"/>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77814"/>
            <a:ext cx="6276530" cy="1793104"/>
          </a:xfrm>
          <a:noFill/>
        </p:spPr>
        <p:txBody>
          <a:bodyPr lIns="146304" tIns="91440" rIns="146304" bIns="91440" anchor="t" anchorCtr="0"/>
          <a:lstStyle>
            <a:lvl1pPr>
              <a:defRPr sz="5294" spc="-98"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877276"/>
            <a:ext cx="6276530" cy="1793104"/>
          </a:xfrm>
        </p:spPr>
        <p:txBody>
          <a:bodyPr tIns="109728" bIns="109728">
            <a:noAutofit/>
          </a:bodyPr>
          <a:lstStyle>
            <a:lvl1pPr marL="0" indent="0">
              <a:spcBef>
                <a:spcPts val="0"/>
              </a:spcBef>
              <a:buNone/>
              <a:defRPr sz="3137">
                <a:gradFill>
                  <a:gsLst>
                    <a:gs pos="57576">
                      <a:srgbClr val="FFFFFF"/>
                    </a:gs>
                    <a:gs pos="35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48585" y="470067"/>
            <a:ext cx="1792850" cy="384107"/>
          </a:xfrm>
          <a:prstGeom prst="rect">
            <a:avLst/>
          </a:prstGeom>
        </p:spPr>
      </p:pic>
      <p:sp>
        <p:nvSpPr>
          <p:cNvPr id="7" name="Text Placeholder 2"/>
          <p:cNvSpPr txBox="1">
            <a:spLocks/>
          </p:cNvSpPr>
          <p:nvPr userDrawn="1"/>
        </p:nvSpPr>
        <p:spPr bwMode="auto">
          <a:xfrm>
            <a:off x="273301" y="6118626"/>
            <a:ext cx="2958170" cy="537925"/>
          </a:xfrm>
          <a:prstGeom prst="rect">
            <a:avLst/>
          </a:prstGeom>
        </p:spPr>
        <p:txBody>
          <a:bodyPr vert="horz" wrap="square" lIns="143428" tIns="107571" rIns="143428" bIns="107571" rtlCol="0">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gradFill>
                  <a:gsLst>
                    <a:gs pos="4040">
                      <a:srgbClr val="525252"/>
                    </a:gs>
                    <a:gs pos="17000">
                      <a:srgbClr val="52525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353" b="1"/>
              <a:t>Microsoft Services</a:t>
            </a:r>
            <a:endParaRPr lang="en-US" sz="2353">
              <a:latin typeface="Segoe UI"/>
            </a:endParaRPr>
          </a:p>
        </p:txBody>
      </p:sp>
    </p:spTree>
    <p:extLst>
      <p:ext uri="{BB962C8B-B14F-4D97-AF65-F5344CB8AC3E}">
        <p14:creationId xmlns:p14="http://schemas.microsoft.com/office/powerpoint/2010/main" val="807310702"/>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48585" y="6001381"/>
            <a:ext cx="1792850" cy="386208"/>
          </a:xfrm>
          <a:prstGeom prst="rect">
            <a:avLst/>
          </a:prstGeom>
        </p:spPr>
      </p:pic>
    </p:spTree>
    <p:extLst>
      <p:ext uri="{BB962C8B-B14F-4D97-AF65-F5344CB8AC3E}">
        <p14:creationId xmlns:p14="http://schemas.microsoft.com/office/powerpoint/2010/main" val="2336594693"/>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833707"/>
          </a:xfrm>
        </p:spPr>
        <p:txBody>
          <a:bodyPr/>
          <a:lstStyle>
            <a:lvl1pPr marL="0" indent="0">
              <a:buNone/>
              <a:defRPr sz="2800">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30590505"/>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lstStyle>
            <a:lvl1pPr>
              <a:defRPr>
                <a:solidFill>
                  <a:srgbClr val="0078D7"/>
                </a:solidFill>
              </a:defRPr>
            </a:lvl1p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833707"/>
          </a:xfrm>
        </p:spPr>
        <p:txBody>
          <a:bodyPr/>
          <a:lstStyle>
            <a:lvl1pPr marL="0" indent="0">
              <a:buNone/>
              <a:defRPr sz="2800">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20082600"/>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00072"/>
          </a:xfrm>
        </p:spPr>
        <p:txBody>
          <a:bodyPr>
            <a:spAutoFit/>
          </a:bodyPr>
          <a:lstStyle>
            <a:lvl1pPr>
              <a:defRPr sz="28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63456353"/>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88032128"/>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70361534"/>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69202764"/>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lstStyle/>
          <a:p>
            <a:r>
              <a:rPr lang="en-US"/>
              <a:t>Click to edit Master title style</a:t>
            </a:r>
            <a:endParaRPr lang="en-US" dirty="0"/>
          </a:p>
        </p:txBody>
      </p:sp>
      <p:sp>
        <p:nvSpPr>
          <p:cNvPr id="3" name="Rectangle 2"/>
          <p:cNvSpPr/>
          <p:nvPr userDrawn="1"/>
        </p:nvSpPr>
        <p:spPr bwMode="auto">
          <a:xfrm>
            <a:off x="3002162" y="1762387"/>
            <a:ext cx="2346440" cy="2203134"/>
          </a:xfrm>
          <a:prstGeom prst="rect">
            <a:avLst/>
          </a:prstGeom>
          <a:solidFill>
            <a:srgbClr val="D7D7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a:endParaRPr lang="en-GB" sz="2353" dirty="0">
              <a:solidFill>
                <a:schemeClr val="bg2"/>
              </a:solidFill>
              <a:latin typeface="+mj-lt"/>
            </a:endParaRPr>
          </a:p>
        </p:txBody>
      </p:sp>
      <p:sp>
        <p:nvSpPr>
          <p:cNvPr id="4" name="Rectangle 3"/>
          <p:cNvSpPr/>
          <p:nvPr userDrawn="1"/>
        </p:nvSpPr>
        <p:spPr bwMode="auto">
          <a:xfrm>
            <a:off x="542741" y="1762387"/>
            <a:ext cx="2346440" cy="2203134"/>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a:endParaRPr lang="en-GB" sz="2353" dirty="0">
              <a:latin typeface="+mj-lt"/>
            </a:endParaRPr>
          </a:p>
        </p:txBody>
      </p:sp>
      <p:sp>
        <p:nvSpPr>
          <p:cNvPr id="5" name="Rectangle 4"/>
          <p:cNvSpPr/>
          <p:nvPr userDrawn="1"/>
        </p:nvSpPr>
        <p:spPr bwMode="auto">
          <a:xfrm>
            <a:off x="3002162" y="4113059"/>
            <a:ext cx="2346440" cy="2203134"/>
          </a:xfrm>
          <a:prstGeom prst="rect">
            <a:avLst/>
          </a:prstGeom>
          <a:solidFill>
            <a:srgbClr val="96969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a:endParaRPr lang="en-GB" sz="2353" dirty="0">
              <a:latin typeface="+mj-lt"/>
            </a:endParaRPr>
          </a:p>
        </p:txBody>
      </p:sp>
      <p:sp>
        <p:nvSpPr>
          <p:cNvPr id="6" name="Rectangle 5"/>
          <p:cNvSpPr/>
          <p:nvPr userDrawn="1"/>
        </p:nvSpPr>
        <p:spPr bwMode="auto">
          <a:xfrm>
            <a:off x="5461582" y="1762387"/>
            <a:ext cx="2346440" cy="2203134"/>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fontAlgn="base">
              <a:lnSpc>
                <a:spcPct val="90000"/>
              </a:lnSpc>
              <a:spcBef>
                <a:spcPct val="0"/>
              </a:spcBef>
              <a:spcAft>
                <a:spcPct val="0"/>
              </a:spcAft>
            </a:pPr>
            <a:endParaRPr lang="en-US" sz="2353" dirty="0">
              <a:latin typeface="+mj-lt"/>
            </a:endParaRPr>
          </a:p>
        </p:txBody>
      </p:sp>
      <p:sp>
        <p:nvSpPr>
          <p:cNvPr id="7" name="Rectangle 6"/>
          <p:cNvSpPr/>
          <p:nvPr userDrawn="1"/>
        </p:nvSpPr>
        <p:spPr bwMode="auto">
          <a:xfrm>
            <a:off x="5461582" y="4113059"/>
            <a:ext cx="2346440" cy="2203134"/>
          </a:xfrm>
          <a:prstGeom prst="rect">
            <a:avLst/>
          </a:prstGeom>
          <a:solidFill>
            <a:srgbClr val="D7D7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a:endParaRPr lang="en-GB" sz="2353" dirty="0">
              <a:solidFill>
                <a:schemeClr val="bg2"/>
              </a:solidFill>
              <a:latin typeface="+mj-lt"/>
            </a:endParaRPr>
          </a:p>
        </p:txBody>
      </p:sp>
      <p:sp>
        <p:nvSpPr>
          <p:cNvPr id="8" name="Rectangle 7"/>
          <p:cNvSpPr/>
          <p:nvPr userDrawn="1"/>
        </p:nvSpPr>
        <p:spPr bwMode="auto">
          <a:xfrm>
            <a:off x="7934581" y="4113058"/>
            <a:ext cx="2346440" cy="2203134"/>
          </a:xfrm>
          <a:prstGeom prst="rect">
            <a:avLst/>
          </a:prstGeom>
          <a:solidFill>
            <a:srgbClr val="96969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a:endParaRPr lang="en-GB" sz="2353" dirty="0">
              <a:latin typeface="+mj-lt"/>
            </a:endParaRPr>
          </a:p>
        </p:txBody>
      </p:sp>
    </p:spTree>
    <p:extLst>
      <p:ext uri="{BB962C8B-B14F-4D97-AF65-F5344CB8AC3E}">
        <p14:creationId xmlns:p14="http://schemas.microsoft.com/office/powerpoint/2010/main" val="1672661147"/>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6"/>
            <a:ext cx="9860674" cy="778565"/>
          </a:xfrm>
          <a:noFill/>
        </p:spPr>
        <p:txBody>
          <a:bodyPr lIns="182880" tIns="146304" rIns="182880" bIns="146304">
            <a:sp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686713708"/>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2517682738"/>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271640448"/>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633597110"/>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493990164"/>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00072"/>
          </a:xfrm>
        </p:spPr>
        <p:txBody>
          <a:bodyPr>
            <a:spAutoFit/>
          </a:bodyPr>
          <a:lstStyle>
            <a:lvl1pPr>
              <a:defRPr sz="28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wrap="square"/>
          <a:lstStyle>
            <a:lvl1pPr>
              <a:defRPr>
                <a:solidFill>
                  <a:srgbClr val="0078D7"/>
                </a:solidFill>
              </a:defRPr>
            </a:lvl1pPr>
          </a:lstStyle>
          <a:p>
            <a:r>
              <a:rPr lang="en-US"/>
              <a:t>Click to edit Master title style</a:t>
            </a:r>
            <a:endParaRPr lang="en-US" dirty="0"/>
          </a:p>
        </p:txBody>
      </p:sp>
    </p:spTree>
    <p:extLst>
      <p:ext uri="{BB962C8B-B14F-4D97-AF65-F5344CB8AC3E}">
        <p14:creationId xmlns:p14="http://schemas.microsoft.com/office/powerpoint/2010/main" val="2134866846"/>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77766663"/>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_50-50 Right Photo Layou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3" y="2588771"/>
            <a:ext cx="5378548" cy="1680460"/>
          </a:xfrm>
        </p:spPr>
        <p:txBody>
          <a:bodyPr wrap="square" anchor="ctr">
            <a:spAutoFit/>
          </a:bodyPr>
          <a:lstStyle>
            <a:lvl1pPr>
              <a:defRPr sz="5399" baseline="0">
                <a:solidFill>
                  <a:schemeClr val="bg1"/>
                </a:solidFill>
              </a:defRPr>
            </a:lvl1pPr>
          </a:lstStyle>
          <a:p>
            <a:r>
              <a:rPr lang="en-US" dirty="0"/>
              <a:t>50/50 photo layout</a:t>
            </a:r>
          </a:p>
        </p:txBody>
      </p:sp>
      <p:sp>
        <p:nvSpPr>
          <p:cNvPr id="5" name="Picture Placeholder 4"/>
          <p:cNvSpPr>
            <a:spLocks noGrp="1"/>
          </p:cNvSpPr>
          <p:nvPr>
            <p:ph type="pic" sz="quarter" idx="10"/>
          </p:nvPr>
        </p:nvSpPr>
        <p:spPr bwMode="ltGray">
          <a:xfrm>
            <a:off x="6097556" y="1"/>
            <a:ext cx="6094444" cy="6856100"/>
          </a:xfrm>
          <a:blipFill>
            <a:blip r:embed="rId2" cstate="screen">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207851477"/>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wrap="square">
            <a:spAutoFit/>
          </a:bodyPr>
          <a:lstStyle>
            <a:lvl1pPr>
              <a:defRPr sz="6470"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cstate="screen">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3503072753"/>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39432847"/>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3086398"/>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9110645"/>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34165675"/>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28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95311201"/>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2018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2200363293"/>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298321"/>
          </a:xfrm>
          <a:prstGeom prst="rect">
            <a:avLst/>
          </a:prstGeom>
        </p:spPr>
        <p:txBody>
          <a:bodyPr/>
          <a:lstStyle>
            <a:lvl1pPr marL="284790" indent="-284790">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980099747"/>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00072"/>
          </a:xfrm>
        </p:spPr>
        <p:txBody>
          <a:bodyPr>
            <a:spAutoFit/>
          </a:bodyPr>
          <a:lstStyle>
            <a:lvl1pPr>
              <a:defRPr sz="28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wrap="square"/>
          <a:lstStyle>
            <a:lvl1pPr>
              <a:defRPr>
                <a:solidFill>
                  <a:srgbClr val="0078D7"/>
                </a:solidFill>
              </a:defRPr>
            </a:lvl1pPr>
          </a:lstStyle>
          <a:p>
            <a:r>
              <a:rPr lang="en-US"/>
              <a:t>Click to edit Master title style</a:t>
            </a:r>
            <a:endParaRPr lang="en-US" dirty="0"/>
          </a:p>
        </p:txBody>
      </p:sp>
    </p:spTree>
    <p:extLst>
      <p:ext uri="{BB962C8B-B14F-4D97-AF65-F5344CB8AC3E}">
        <p14:creationId xmlns:p14="http://schemas.microsoft.com/office/powerpoint/2010/main" val="2724375821"/>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Version 1.0">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8834488"/>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lstStyle>
            <a:lvl1pPr>
              <a:defRPr>
                <a:solidFill>
                  <a:srgbClr val="0078D7"/>
                </a:soli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34697"/>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34697"/>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82323292"/>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lstStyle>
            <a:lvl1pPr>
              <a:defRPr>
                <a:solidFill>
                  <a:srgbClr val="0078D7"/>
                </a:solidFill>
              </a:defRPr>
            </a:lvl1pPr>
          </a:lstStyle>
          <a:p>
            <a:r>
              <a:rPr lang="en-US"/>
              <a:t>Click to edit Master title style</a:t>
            </a:r>
          </a:p>
        </p:txBody>
      </p:sp>
      <p:sp>
        <p:nvSpPr>
          <p:cNvPr id="4" name="Text Placeholder 3"/>
          <p:cNvSpPr>
            <a:spLocks noGrp="1"/>
          </p:cNvSpPr>
          <p:nvPr>
            <p:ph type="body" sz="quarter" idx="10"/>
          </p:nvPr>
        </p:nvSpPr>
        <p:spPr>
          <a:xfrm>
            <a:off x="269241" y="1189176"/>
            <a:ext cx="5378548" cy="19346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346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17338896"/>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lstStyle>
            <a:lvl1pPr>
              <a:defRPr>
                <a:solidFill>
                  <a:srgbClr val="0078D7"/>
                </a:solidFill>
              </a:defRPr>
            </a:lvl1pPr>
          </a:lstStyle>
          <a:p>
            <a:r>
              <a:rPr lang="en-US"/>
              <a:t>Click to edit Master title style</a:t>
            </a:r>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15606532"/>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slideLayout" Target="../slideLayouts/slideLayout49.xml"/><Relationship Id="rId18" Type="http://schemas.openxmlformats.org/officeDocument/2006/relationships/slideLayout" Target="../slideLayouts/slideLayout54.xml"/><Relationship Id="rId26" Type="http://schemas.openxmlformats.org/officeDocument/2006/relationships/image" Target="../media/image1.png"/><Relationship Id="rId3" Type="http://schemas.openxmlformats.org/officeDocument/2006/relationships/slideLayout" Target="../slideLayouts/slideLayout39.xml"/><Relationship Id="rId21" Type="http://schemas.openxmlformats.org/officeDocument/2006/relationships/slideLayout" Target="../slideLayouts/slideLayout57.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17" Type="http://schemas.openxmlformats.org/officeDocument/2006/relationships/slideLayout" Target="../slideLayouts/slideLayout53.xml"/><Relationship Id="rId25" Type="http://schemas.openxmlformats.org/officeDocument/2006/relationships/theme" Target="../theme/theme2.xml"/><Relationship Id="rId2" Type="http://schemas.openxmlformats.org/officeDocument/2006/relationships/slideLayout" Target="../slideLayouts/slideLayout38.xml"/><Relationship Id="rId16" Type="http://schemas.openxmlformats.org/officeDocument/2006/relationships/slideLayout" Target="../slideLayouts/slideLayout52.xml"/><Relationship Id="rId20" Type="http://schemas.openxmlformats.org/officeDocument/2006/relationships/slideLayout" Target="../slideLayouts/slideLayout56.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24" Type="http://schemas.openxmlformats.org/officeDocument/2006/relationships/slideLayout" Target="../slideLayouts/slideLayout60.xml"/><Relationship Id="rId5" Type="http://schemas.openxmlformats.org/officeDocument/2006/relationships/slideLayout" Target="../slideLayouts/slideLayout41.xml"/><Relationship Id="rId15" Type="http://schemas.openxmlformats.org/officeDocument/2006/relationships/slideLayout" Target="../slideLayouts/slideLayout51.xml"/><Relationship Id="rId23" Type="http://schemas.openxmlformats.org/officeDocument/2006/relationships/slideLayout" Target="../slideLayouts/slideLayout59.xml"/><Relationship Id="rId10" Type="http://schemas.openxmlformats.org/officeDocument/2006/relationships/slideLayout" Target="../slideLayouts/slideLayout46.xml"/><Relationship Id="rId19" Type="http://schemas.openxmlformats.org/officeDocument/2006/relationships/slideLayout" Target="../slideLayouts/slideLayout55.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slideLayout" Target="../slideLayouts/slideLayout50.xml"/><Relationship Id="rId22" Type="http://schemas.openxmlformats.org/officeDocument/2006/relationships/slideLayout" Target="../slideLayouts/slideLayout5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rm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p:nvPicPr>
        <p:blipFill>
          <a:blip r:embed="rId38"/>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43201503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Lst>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txStyles>
    <p:titleStyle>
      <a:lvl1pPr algn="l" defTabSz="914367" rtl="0" eaLnBrk="1" latinLnBrk="0" hangingPunct="1">
        <a:lnSpc>
          <a:spcPct val="90000"/>
        </a:lnSpc>
        <a:spcBef>
          <a:spcPct val="0"/>
        </a:spcBef>
        <a:buNone/>
        <a:defRPr lang="en-US" sz="4800" b="0" kern="1200" cap="none" spc="-100" baseline="0" dirty="0" smtClean="0">
          <a:ln w="3175">
            <a:noFill/>
          </a:ln>
          <a:solidFill>
            <a:srgbClr val="0078D7"/>
          </a:soli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none" lIns="146304" tIns="91440" rIns="146304" bIns="91440" rtlCol="0" anchor="t">
            <a:norm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26"/>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449051719"/>
      </p:ext>
    </p:extLst>
  </p:cSld>
  <p:clrMap bg1="dk1" tx1="lt1" bg2="dk2" tx2="lt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 id="2147483709" r:id="rId12"/>
    <p:sldLayoutId id="2147483710" r:id="rId13"/>
    <p:sldLayoutId id="2147483711" r:id="rId14"/>
    <p:sldLayoutId id="2147483712" r:id="rId15"/>
    <p:sldLayoutId id="2147483713" r:id="rId16"/>
    <p:sldLayoutId id="2147483714" r:id="rId17"/>
    <p:sldLayoutId id="2147483715" r:id="rId18"/>
    <p:sldLayoutId id="2147483716" r:id="rId19"/>
    <p:sldLayoutId id="2147483717" r:id="rId20"/>
    <p:sldLayoutId id="2147483718" r:id="rId21"/>
    <p:sldLayoutId id="2147483719" r:id="rId22"/>
    <p:sldLayoutId id="2147483720" r:id="rId23"/>
    <p:sldLayoutId id="2147483721" r:id="rId24"/>
  </p:sldLayoutIdLst>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hf sldNum="0" hdr="0" ftr="0" dt="0"/>
  <p:txStyles>
    <p:titleStyle>
      <a:lvl1pPr algn="l" defTabSz="914367" rtl="0" eaLnBrk="1" latinLnBrk="0" hangingPunct="1">
        <a:lnSpc>
          <a:spcPct val="90000"/>
        </a:lnSpc>
        <a:spcBef>
          <a:spcPct val="0"/>
        </a:spcBef>
        <a:buNone/>
        <a:defRPr lang="en-US" sz="48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8.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8.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5.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hyperlink" Target="https://en.wikipedia.org/wiki/File_system_fragmentation" TargetMode="External"/><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image" Target="../media/image13.gif"/></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6.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4.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6.xml"/><Relationship Id="rId1" Type="http://schemas.openxmlformats.org/officeDocument/2006/relationships/vmlDrawing" Target="../drawings/vmlDrawing1.vml"/><Relationship Id="rId5" Type="http://schemas.openxmlformats.org/officeDocument/2006/relationships/image" Target="../media/image25.emf"/><Relationship Id="rId4" Type="http://schemas.openxmlformats.org/officeDocument/2006/relationships/oleObject" Target="../embeddings/oleObject1.bin"/></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6.xml"/><Relationship Id="rId1" Type="http://schemas.openxmlformats.org/officeDocument/2006/relationships/vmlDrawing" Target="../drawings/vmlDrawing2.vml"/><Relationship Id="rId5" Type="http://schemas.openxmlformats.org/officeDocument/2006/relationships/image" Target="../media/image26.emf"/><Relationship Id="rId4" Type="http://schemas.openxmlformats.org/officeDocument/2006/relationships/oleObject" Target="../embeddings/oleObject2.bin"/></Relationships>
</file>

<file path=ppt/slides/_rels/slide31.xml.rels><?xml version="1.0" encoding="UTF-8" standalone="yes"?>
<Relationships xmlns="http://schemas.openxmlformats.org/package/2006/relationships"><Relationship Id="rId3" Type="http://schemas.openxmlformats.org/officeDocument/2006/relationships/hyperlink" Target="http://upload.wikimedia.org/wikipedia/commons/6/64/RAID_5.svg" TargetMode="External"/><Relationship Id="rId2" Type="http://schemas.openxmlformats.org/officeDocument/2006/relationships/notesSlide" Target="../notesSlides/notesSlide31.xml"/><Relationship Id="rId1" Type="http://schemas.openxmlformats.org/officeDocument/2006/relationships/slideLayout" Target="../slideLayouts/slideLayout6.xml"/><Relationship Id="rId4" Type="http://schemas.openxmlformats.org/officeDocument/2006/relationships/image" Target="../media/image27.png"/></Relationships>
</file>

<file path=ppt/slides/_rels/slide32.xml.rels><?xml version="1.0" encoding="UTF-8" standalone="yes"?>
<Relationships xmlns="http://schemas.openxmlformats.org/package/2006/relationships"><Relationship Id="rId3" Type="http://schemas.openxmlformats.org/officeDocument/2006/relationships/hyperlink" Target="http://upload.wikimedia.org/wikipedia/commons/7/70/RAID_6.svg" TargetMode="External"/><Relationship Id="rId2" Type="http://schemas.openxmlformats.org/officeDocument/2006/relationships/notesSlide" Target="../notesSlides/notesSlide32.xml"/><Relationship Id="rId1" Type="http://schemas.openxmlformats.org/officeDocument/2006/relationships/slideLayout" Target="../slideLayouts/slideLayout6.xml"/><Relationship Id="rId4" Type="http://schemas.openxmlformats.org/officeDocument/2006/relationships/image" Target="../media/image28.png"/></Relationships>
</file>

<file path=ppt/slides/_rels/slide33.xml.rels><?xml version="1.0" encoding="UTF-8" standalone="yes"?>
<Relationships xmlns="http://schemas.openxmlformats.org/package/2006/relationships"><Relationship Id="rId3" Type="http://schemas.openxmlformats.org/officeDocument/2006/relationships/hyperlink" Target="http://upload.wikimedia.org/wikipedia/en/a/ae/Raid_0+1.svg" TargetMode="External"/><Relationship Id="rId2" Type="http://schemas.openxmlformats.org/officeDocument/2006/relationships/notesSlide" Target="../notesSlides/notesSlide33.xml"/><Relationship Id="rId1" Type="http://schemas.openxmlformats.org/officeDocument/2006/relationships/slideLayout" Target="../slideLayouts/slideLayout6.xml"/><Relationship Id="rId4" Type="http://schemas.openxmlformats.org/officeDocument/2006/relationships/image" Target="../media/image29.png"/></Relationships>
</file>

<file path=ppt/slides/_rels/slide34.xml.rels><?xml version="1.0" encoding="UTF-8" standalone="yes"?>
<Relationships xmlns="http://schemas.openxmlformats.org/package/2006/relationships"><Relationship Id="rId3" Type="http://schemas.openxmlformats.org/officeDocument/2006/relationships/hyperlink" Target="http://upload.wikimedia.org/wikipedia/commons/9/9d/RAID_50.png" TargetMode="External"/><Relationship Id="rId2" Type="http://schemas.openxmlformats.org/officeDocument/2006/relationships/notesSlide" Target="../notesSlides/notesSlide34.xml"/><Relationship Id="rId1" Type="http://schemas.openxmlformats.org/officeDocument/2006/relationships/slideLayout" Target="../slideLayouts/slideLayout6.xml"/><Relationship Id="rId4" Type="http://schemas.openxmlformats.org/officeDocument/2006/relationships/image" Target="../media/image30.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6.xml"/></Relationships>
</file>

<file path=ppt/slides/_rels/slide3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5.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6.xml"/></Relationships>
</file>

<file path=ppt/slides/_rels/slide42.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42.xml"/><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8.xml"/><Relationship Id="rId1" Type="http://schemas.openxmlformats.org/officeDocument/2006/relationships/slideLayout" Target="../slideLayouts/slideLayout6.xml"/><Relationship Id="rId4" Type="http://schemas.openxmlformats.org/officeDocument/2006/relationships/image" Target="../media/image36.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6.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2.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4.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6.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6.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0.xml"/><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1.xml"/><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4.xml"/><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35.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6.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8.xml"/><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69.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6.xml"/></Relationships>
</file>

<file path=ppt/slides/_rels/slide7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70.xml"/><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71.xml"/><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35.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6.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77.xml"/><Relationship Id="rId1" Type="http://schemas.openxmlformats.org/officeDocument/2006/relationships/slideLayout" Target="../slideLayouts/slideLayout6.xml"/><Relationship Id="rId6" Type="http://schemas.openxmlformats.org/officeDocument/2006/relationships/image" Target="../media/image15.png"/><Relationship Id="rId5" Type="http://schemas.openxmlformats.org/officeDocument/2006/relationships/image" Target="../media/image47.jpeg"/><Relationship Id="rId4" Type="http://schemas.openxmlformats.org/officeDocument/2006/relationships/image" Target="../media/image46.jpeg"/></Relationships>
</file>

<file path=ppt/slides/_rels/slide7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78.xml"/><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79.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80.xml"/><Relationship Id="rId1" Type="http://schemas.openxmlformats.org/officeDocument/2006/relationships/slideLayout" Target="../slideLayouts/slideLayout11.xml"/></Relationships>
</file>

<file path=ppt/slides/_rels/slide8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81.xml"/><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35.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16.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89.xml"/><Relationship Id="rId1" Type="http://schemas.openxmlformats.org/officeDocument/2006/relationships/slideLayout" Target="../slideLayouts/slideLayout11.xml"/><Relationship Id="rId4" Type="http://schemas.openxmlformats.org/officeDocument/2006/relationships/image" Target="../media/image53.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6.xml"/></Relationships>
</file>

<file path=ppt/slides/_rels/slide9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90.xml"/><Relationship Id="rId1" Type="http://schemas.openxmlformats.org/officeDocument/2006/relationships/slideLayout" Target="../slideLayouts/slideLayout11.xml"/></Relationships>
</file>

<file path=ppt/slides/_rels/slide9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91.xml"/><Relationship Id="rId1" Type="http://schemas.openxmlformats.org/officeDocument/2006/relationships/slideLayout" Target="../slideLayouts/slideLayout11.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35.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5.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16.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96.xml"/><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35.xml"/></Relationships>
</file>

<file path=ppt/slides/slide1.xml><?xml version="1.0" encoding="utf-8"?>
<p:sld xmlns:a="http://schemas.openxmlformats.org/drawingml/2006/main" xmlns:r="http://schemas.openxmlformats.org/officeDocument/2006/relationships" xmlns:p="http://schemas.openxmlformats.org/presentationml/2006/main">
  <p:cSld name="HIDDEN - Slide2">
    <p:spTree>
      <p:nvGrpSpPr>
        <p:cNvPr id="1" name=""/>
        <p:cNvGrpSpPr/>
        <p:nvPr/>
      </p:nvGrpSpPr>
      <p:grpSpPr>
        <a:xfrm>
          <a:off x="0" y="0"/>
          <a:ext cx="0" cy="0"/>
          <a:chOff x="0" y="0"/>
          <a:chExt cx="0" cy="0"/>
        </a:xfrm>
      </p:grpSpPr>
      <p:sp>
        <p:nvSpPr>
          <p:cNvPr id="6" name="Title 1"/>
          <p:cNvSpPr>
            <a:spLocks noGrp="1"/>
          </p:cNvSpPr>
          <p:nvPr>
            <p:ph type="title"/>
          </p:nvPr>
        </p:nvSpPr>
        <p:spPr/>
        <p:txBody>
          <a:bodyPr/>
          <a:lstStyle/>
          <a:p>
            <a:r>
              <a:rPr lang="en-US" sz="3921"/>
              <a:t>WorkshopPLUS - Windows Server: Vital Signs Part 1</a:t>
            </a:r>
            <a:endParaRPr lang="en-US" sz="3137" i="1" dirty="0"/>
          </a:p>
        </p:txBody>
      </p:sp>
      <p:sp>
        <p:nvSpPr>
          <p:cNvPr id="2" name="Text Placeholder 1">
            <a:extLst>
              <a:ext uri="{FF2B5EF4-FFF2-40B4-BE49-F238E27FC236}">
                <a16:creationId xmlns:a16="http://schemas.microsoft.com/office/drawing/2014/main" id="{E7BCBFC0-AD22-494C-8769-27F96392D235}"/>
              </a:ext>
            </a:extLst>
          </p:cNvPr>
          <p:cNvSpPr>
            <a:spLocks noGrp="1"/>
          </p:cNvSpPr>
          <p:nvPr>
            <p:ph type="body" sz="quarter" idx="14"/>
          </p:nvPr>
        </p:nvSpPr>
        <p:spPr/>
        <p:txBody>
          <a:bodyPr/>
          <a:lstStyle/>
          <a:p>
            <a:endParaRPr lang="en-US"/>
          </a:p>
        </p:txBody>
      </p:sp>
    </p:spTree>
    <p:extLst>
      <p:ext uri="{BB962C8B-B14F-4D97-AF65-F5344CB8AC3E}">
        <p14:creationId xmlns:p14="http://schemas.microsoft.com/office/powerpoint/2010/main" val="2135054111"/>
      </p:ext>
    </p:extLst>
  </p:cSld>
  <p:clrMapOvr>
    <a:masterClrMapping/>
  </p:clrMapOvr>
  <mc:AlternateContent xmlns:mc="http://schemas.openxmlformats.org/markup-compatibility/2006">
    <mc:Choice xmlns:p14="http://schemas.microsoft.com/office/powerpoint/2010/main" Requires="p14">
      <p:transition p14:dur="10">
        <p:fade/>
      </p:transition>
    </mc:Choice>
    <mc:Fallback>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7"/>
            <a:ext cx="11653523" cy="5746188"/>
          </a:xfrm>
        </p:spPr>
        <p:txBody>
          <a:bodyPr/>
          <a:lstStyle/>
          <a:p>
            <a:r>
              <a:rPr lang="en-US" sz="1800" dirty="0"/>
              <a:t>IOPS is an industry measurement of the hardware throughput of read/writes per second of a disk or a collection of disks</a:t>
            </a:r>
          </a:p>
          <a:p>
            <a:pPr lvl="1"/>
            <a:r>
              <a:rPr lang="en-US" sz="1600" dirty="0"/>
              <a:t>For example, a single 7200 RPM disk drive has an access time of 13 </a:t>
            </a:r>
            <a:r>
              <a:rPr lang="en-US" sz="1600" dirty="0" err="1"/>
              <a:t>ms</a:t>
            </a:r>
            <a:r>
              <a:rPr lang="en-US" sz="1600" dirty="0"/>
              <a:t>, which calculates to at least 77 IOPS. However, will usually yield about 120 average IOPS nominally due to cache </a:t>
            </a:r>
          </a:p>
          <a:p>
            <a:r>
              <a:rPr lang="en-US" sz="1800" dirty="0"/>
              <a:t>Average response time longer than 15 </a:t>
            </a:r>
            <a:r>
              <a:rPr lang="en-US" sz="1800" dirty="0" err="1"/>
              <a:t>ms</a:t>
            </a:r>
            <a:r>
              <a:rPr lang="en-US" sz="1800" dirty="0"/>
              <a:t> is generally considered slow</a:t>
            </a:r>
          </a:p>
          <a:p>
            <a:r>
              <a:rPr lang="en-US" sz="1800" dirty="0"/>
              <a:t>The following chart shows typical IOPS times</a:t>
            </a:r>
            <a:endParaRPr lang="en-US" sz="1400" dirty="0"/>
          </a:p>
          <a:p>
            <a:pPr marL="457200" lvl="1" indent="0">
              <a:buNone/>
            </a:pPr>
            <a:endParaRPr lang="de-DE" sz="1200" dirty="0"/>
          </a:p>
          <a:p>
            <a:pPr marL="457200" lvl="1" indent="0">
              <a:buNone/>
            </a:pPr>
            <a:endParaRPr lang="de-DE" sz="1200" dirty="0"/>
          </a:p>
          <a:p>
            <a:pPr marL="457200" lvl="1" indent="0">
              <a:buNone/>
            </a:pPr>
            <a:endParaRPr lang="de-DE" sz="1200" dirty="0"/>
          </a:p>
          <a:p>
            <a:pPr marL="457200" lvl="1" indent="0">
              <a:buNone/>
            </a:pPr>
            <a:endParaRPr lang="de-DE" sz="1200" dirty="0"/>
          </a:p>
          <a:p>
            <a:pPr marL="457200" lvl="1" indent="0">
              <a:buNone/>
            </a:pPr>
            <a:endParaRPr lang="de-DE" sz="1200" dirty="0"/>
          </a:p>
          <a:p>
            <a:pPr marL="457200" lvl="1" indent="0">
              <a:buNone/>
            </a:pPr>
            <a:endParaRPr lang="de-DE" sz="1200" dirty="0"/>
          </a:p>
          <a:p>
            <a:pPr marL="457200" lvl="1" indent="0">
              <a:buNone/>
            </a:pPr>
            <a:endParaRPr lang="de-DE" sz="1200" dirty="0"/>
          </a:p>
          <a:p>
            <a:pPr marL="457200" lvl="1" indent="0">
              <a:buNone/>
            </a:pPr>
            <a:endParaRPr lang="de-DE" sz="1200" dirty="0"/>
          </a:p>
          <a:p>
            <a:pPr marL="457200" lvl="1" indent="0">
              <a:buNone/>
            </a:pPr>
            <a:endParaRPr lang="de-DE" sz="1200" dirty="0"/>
          </a:p>
          <a:p>
            <a:pPr marL="457200" lvl="1" indent="0">
              <a:buNone/>
            </a:pPr>
            <a:endParaRPr lang="de-DE" sz="1200" dirty="0"/>
          </a:p>
          <a:p>
            <a:pPr marL="457200" lvl="1" indent="0">
              <a:buNone/>
            </a:pPr>
            <a:endParaRPr lang="de-DE" sz="1200" dirty="0"/>
          </a:p>
          <a:p>
            <a:pPr marL="457200" lvl="1" indent="0">
              <a:buNone/>
            </a:pPr>
            <a:endParaRPr lang="de-DE" sz="1200" dirty="0"/>
          </a:p>
          <a:p>
            <a:pPr marL="457200" lvl="1" indent="0">
              <a:buNone/>
            </a:pPr>
            <a:endParaRPr lang="de-DE" sz="1200" dirty="0"/>
          </a:p>
          <a:p>
            <a:pPr marL="457200" lvl="1" indent="0">
              <a:buNone/>
            </a:pPr>
            <a:endParaRPr lang="de-DE" sz="1200" dirty="0"/>
          </a:p>
          <a:p>
            <a:pPr marL="457200" lvl="1" indent="0">
              <a:buNone/>
            </a:pPr>
            <a:endParaRPr lang="de-DE" sz="1200" dirty="0"/>
          </a:p>
          <a:p>
            <a:pPr marL="457200" lvl="1" indent="0">
              <a:buNone/>
            </a:pPr>
            <a:endParaRPr lang="de-DE" sz="1200" dirty="0"/>
          </a:p>
          <a:p>
            <a:pPr marL="457200" lvl="1" indent="0">
              <a:buNone/>
            </a:pPr>
            <a:r>
              <a:rPr lang="de-DE" sz="1200" dirty="0"/>
              <a:t>*Based on Wikipedia</a:t>
            </a:r>
            <a:endParaRPr lang="en-US" sz="1200" dirty="0"/>
          </a:p>
          <a:p>
            <a:pPr marL="457200" lvl="1" indent="0">
              <a:buNone/>
            </a:pPr>
            <a:r>
              <a:rPr lang="en-US" sz="1200" dirty="0"/>
              <a:t>**Not all SSD drives are created equally. IOPS can vary from 5k to 85k. </a:t>
            </a:r>
          </a:p>
          <a:p>
            <a:endParaRPr lang="en-US" sz="1800" dirty="0"/>
          </a:p>
        </p:txBody>
      </p:sp>
      <p:sp>
        <p:nvSpPr>
          <p:cNvPr id="2" name="Title 1"/>
          <p:cNvSpPr>
            <a:spLocks noGrp="1"/>
          </p:cNvSpPr>
          <p:nvPr>
            <p:ph type="title"/>
          </p:nvPr>
        </p:nvSpPr>
        <p:spPr/>
        <p:txBody>
          <a:bodyPr/>
          <a:lstStyle/>
          <a:p>
            <a:r>
              <a:rPr lang="en-US" dirty="0"/>
              <a:t>I</a:t>
            </a:r>
            <a:r>
              <a:rPr lang="en-US" sz="2000" dirty="0"/>
              <a:t>nput/output</a:t>
            </a:r>
            <a:r>
              <a:rPr lang="en-US" sz="2400" dirty="0"/>
              <a:t> </a:t>
            </a:r>
            <a:r>
              <a:rPr lang="en-US" dirty="0"/>
              <a:t>O</a:t>
            </a:r>
            <a:r>
              <a:rPr lang="en-US" sz="2000" dirty="0"/>
              <a:t>peration</a:t>
            </a:r>
            <a:r>
              <a:rPr lang="en-US" sz="2400" dirty="0"/>
              <a:t> </a:t>
            </a:r>
            <a:r>
              <a:rPr lang="en-US" dirty="0"/>
              <a:t>P</a:t>
            </a:r>
            <a:r>
              <a:rPr lang="en-US" sz="2000" dirty="0"/>
              <a:t>er</a:t>
            </a:r>
            <a:r>
              <a:rPr lang="en-US" sz="2400" dirty="0"/>
              <a:t> </a:t>
            </a:r>
            <a:r>
              <a:rPr lang="en-US" dirty="0"/>
              <a:t>S</a:t>
            </a:r>
            <a:r>
              <a:rPr lang="en-US" sz="2000" dirty="0"/>
              <a:t>econd</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2497541180"/>
              </p:ext>
            </p:extLst>
          </p:nvPr>
        </p:nvGraphicFramePr>
        <p:xfrm>
          <a:off x="1828800" y="3179505"/>
          <a:ext cx="7364988" cy="2611695"/>
        </p:xfrm>
        <a:graphic>
          <a:graphicData uri="http://schemas.openxmlformats.org/drawingml/2006/table">
            <a:tbl>
              <a:tblPr firstRow="1">
                <a:tableStyleId>{7DF18680-E054-41AD-8BC1-D1AEF772440D}</a:tableStyleId>
              </a:tblPr>
              <a:tblGrid>
                <a:gridCol w="2519319">
                  <a:extLst>
                    <a:ext uri="{9D8B030D-6E8A-4147-A177-3AD203B41FA5}">
                      <a16:colId xmlns:a16="http://schemas.microsoft.com/office/drawing/2014/main" val="20000"/>
                    </a:ext>
                  </a:extLst>
                </a:gridCol>
                <a:gridCol w="1201139">
                  <a:extLst>
                    <a:ext uri="{9D8B030D-6E8A-4147-A177-3AD203B41FA5}">
                      <a16:colId xmlns:a16="http://schemas.microsoft.com/office/drawing/2014/main" val="20001"/>
                    </a:ext>
                  </a:extLst>
                </a:gridCol>
                <a:gridCol w="1735662">
                  <a:extLst>
                    <a:ext uri="{9D8B030D-6E8A-4147-A177-3AD203B41FA5}">
                      <a16:colId xmlns:a16="http://schemas.microsoft.com/office/drawing/2014/main" val="3342275335"/>
                    </a:ext>
                  </a:extLst>
                </a:gridCol>
                <a:gridCol w="1908868">
                  <a:extLst>
                    <a:ext uri="{9D8B030D-6E8A-4147-A177-3AD203B41FA5}">
                      <a16:colId xmlns:a16="http://schemas.microsoft.com/office/drawing/2014/main" val="20002"/>
                    </a:ext>
                  </a:extLst>
                </a:gridCol>
              </a:tblGrid>
              <a:tr h="475353">
                <a:tc>
                  <a:txBody>
                    <a:bodyPr/>
                    <a:lstStyle/>
                    <a:p>
                      <a:pPr algn="l" fontAlgn="b"/>
                      <a:r>
                        <a:rPr lang="en-US" sz="1600" u="none" strike="noStrike" dirty="0">
                          <a:effectLst/>
                        </a:rPr>
                        <a:t>Storage</a:t>
                      </a:r>
                      <a:endParaRPr lang="en-US" sz="1600" b="1" i="0" u="none" strike="noStrike" dirty="0">
                        <a:solidFill>
                          <a:schemeClr val="bg1"/>
                        </a:solidFill>
                        <a:effectLst/>
                        <a:latin typeface="+mn-lt"/>
                      </a:endParaRPr>
                    </a:p>
                  </a:txBody>
                  <a:tcPr marT="9525" marB="0" anchor="b"/>
                </a:tc>
                <a:tc>
                  <a:txBody>
                    <a:bodyPr/>
                    <a:lstStyle/>
                    <a:p>
                      <a:pPr algn="l" fontAlgn="b"/>
                      <a:r>
                        <a:rPr lang="en-US" sz="1600" u="none" strike="noStrike" dirty="0">
                          <a:effectLst/>
                        </a:rPr>
                        <a:t>IOPS*</a:t>
                      </a:r>
                      <a:endParaRPr lang="en-US" sz="1600" b="1" i="0" u="none" strike="noStrike" dirty="0">
                        <a:solidFill>
                          <a:schemeClr val="bg1"/>
                        </a:solidFill>
                        <a:effectLst/>
                        <a:latin typeface="+mn-lt"/>
                      </a:endParaRPr>
                    </a:p>
                  </a:txBody>
                  <a:tcPr marT="9525" marB="0" anchor="b"/>
                </a:tc>
                <a:tc>
                  <a:txBody>
                    <a:bodyPr/>
                    <a:lstStyle/>
                    <a:p>
                      <a:pPr algn="l" fontAlgn="b"/>
                      <a:r>
                        <a:rPr lang="de-DE" sz="1600" b="1" i="0" u="none" strike="noStrike" dirty="0">
                          <a:solidFill>
                            <a:schemeClr val="bg1"/>
                          </a:solidFill>
                          <a:effectLst/>
                          <a:latin typeface="+mn-lt"/>
                        </a:rPr>
                        <a:t>IOPS cached</a:t>
                      </a:r>
                      <a:endParaRPr lang="en-US" sz="1600" b="1" i="0" u="none" strike="noStrike" dirty="0">
                        <a:solidFill>
                          <a:schemeClr val="bg1"/>
                        </a:solidFill>
                        <a:effectLst/>
                        <a:latin typeface="+mn-lt"/>
                      </a:endParaRPr>
                    </a:p>
                  </a:txBody>
                  <a:tcPr marT="9525" marB="0" anchor="b"/>
                </a:tc>
                <a:tc>
                  <a:txBody>
                    <a:bodyPr/>
                    <a:lstStyle/>
                    <a:p>
                      <a:pPr algn="l" fontAlgn="b"/>
                      <a:r>
                        <a:rPr lang="en-US" sz="1600" u="none" strike="noStrike" dirty="0">
                          <a:effectLst/>
                        </a:rPr>
                        <a:t>Access time (</a:t>
                      </a:r>
                      <a:r>
                        <a:rPr lang="en-US" sz="1600" u="none" strike="noStrike" dirty="0" err="1">
                          <a:effectLst/>
                        </a:rPr>
                        <a:t>ms</a:t>
                      </a:r>
                      <a:r>
                        <a:rPr lang="en-US" sz="1600" u="none" strike="noStrike" dirty="0">
                          <a:effectLst/>
                        </a:rPr>
                        <a:t>)</a:t>
                      </a:r>
                      <a:endParaRPr lang="en-US" sz="1600" b="1" i="0" u="none" strike="noStrike" dirty="0">
                        <a:solidFill>
                          <a:schemeClr val="bg1"/>
                        </a:solidFill>
                        <a:effectLst/>
                        <a:latin typeface="+mn-lt"/>
                      </a:endParaRPr>
                    </a:p>
                  </a:txBody>
                  <a:tcPr marT="9525" marB="0" anchor="b"/>
                </a:tc>
                <a:extLst>
                  <a:ext uri="{0D108BD9-81ED-4DB2-BD59-A6C34878D82A}">
                    <a16:rowId xmlns:a16="http://schemas.microsoft.com/office/drawing/2014/main" val="10000"/>
                  </a:ext>
                </a:extLst>
              </a:tr>
              <a:tr h="417072">
                <a:tc>
                  <a:txBody>
                    <a:bodyPr/>
                    <a:lstStyle/>
                    <a:p>
                      <a:pPr algn="l" fontAlgn="b"/>
                      <a:r>
                        <a:rPr lang="en-US" sz="1400" u="none" strike="noStrike" dirty="0">
                          <a:effectLst/>
                        </a:rPr>
                        <a:t>3.5“</a:t>
                      </a:r>
                      <a:r>
                        <a:rPr lang="en-US" sz="1400" u="none" strike="noStrike" baseline="0" dirty="0">
                          <a:effectLst/>
                        </a:rPr>
                        <a:t> f</a:t>
                      </a:r>
                      <a:r>
                        <a:rPr lang="en-US" sz="1400" u="none" strike="noStrike" dirty="0">
                          <a:effectLst/>
                        </a:rPr>
                        <a:t>loppy disk USB drive</a:t>
                      </a:r>
                      <a:endParaRPr lang="en-US" sz="1400" b="0" i="0" u="none" strike="noStrike" dirty="0">
                        <a:solidFill>
                          <a:srgbClr val="000000"/>
                        </a:solidFill>
                        <a:effectLst/>
                        <a:latin typeface="+mn-lt"/>
                      </a:endParaRPr>
                    </a:p>
                  </a:txBody>
                  <a:tcPr marT="9525" marB="0" anchor="b"/>
                </a:tc>
                <a:tc>
                  <a:txBody>
                    <a:bodyPr/>
                    <a:lstStyle/>
                    <a:p>
                      <a:pPr algn="ctr" fontAlgn="b"/>
                      <a:r>
                        <a:rPr lang="en-US" sz="1400" b="0" i="0" u="none" strike="noStrike" dirty="0">
                          <a:solidFill>
                            <a:srgbClr val="000000"/>
                          </a:solidFill>
                          <a:effectLst/>
                          <a:latin typeface="+mn-lt"/>
                        </a:rPr>
                        <a:t>10</a:t>
                      </a:r>
                    </a:p>
                  </a:txBody>
                  <a:tcPr marT="9525" marB="0" anchor="b"/>
                </a:tc>
                <a:tc>
                  <a:txBody>
                    <a:bodyPr/>
                    <a:lstStyle/>
                    <a:p>
                      <a:pPr algn="ctr" fontAlgn="b"/>
                      <a:r>
                        <a:rPr lang="de-DE" sz="1400" b="0" i="0" u="none" strike="noStrike" dirty="0">
                          <a:solidFill>
                            <a:srgbClr val="000000"/>
                          </a:solidFill>
                          <a:effectLst/>
                          <a:latin typeface="+mn-lt"/>
                        </a:rPr>
                        <a:t>20</a:t>
                      </a:r>
                      <a:endParaRPr lang="en-US" sz="1400" b="0" i="0" u="none" strike="noStrike" dirty="0">
                        <a:solidFill>
                          <a:srgbClr val="000000"/>
                        </a:solidFill>
                        <a:effectLst/>
                        <a:latin typeface="+mn-lt"/>
                      </a:endParaRPr>
                    </a:p>
                  </a:txBody>
                  <a:tcPr marT="9525" marB="0" anchor="b">
                    <a:solidFill>
                      <a:schemeClr val="bg2">
                        <a:lumMod val="75000"/>
                      </a:schemeClr>
                    </a:solidFill>
                  </a:tcPr>
                </a:tc>
                <a:tc>
                  <a:txBody>
                    <a:bodyPr/>
                    <a:lstStyle/>
                    <a:p>
                      <a:pPr algn="r" fontAlgn="b"/>
                      <a:r>
                        <a:rPr lang="en-US" sz="1400" u="none" strike="noStrike" dirty="0">
                          <a:effectLst/>
                        </a:rPr>
                        <a:t>600</a:t>
                      </a:r>
                      <a:endParaRPr lang="en-US" sz="1400" b="0" i="0" u="none" strike="noStrike" dirty="0">
                        <a:solidFill>
                          <a:srgbClr val="000000"/>
                        </a:solidFill>
                        <a:effectLst/>
                        <a:latin typeface="+mn-lt"/>
                      </a:endParaRPr>
                    </a:p>
                  </a:txBody>
                  <a:tcPr marT="9525" marB="0" anchor="b"/>
                </a:tc>
                <a:extLst>
                  <a:ext uri="{0D108BD9-81ED-4DB2-BD59-A6C34878D82A}">
                    <a16:rowId xmlns:a16="http://schemas.microsoft.com/office/drawing/2014/main" val="10001"/>
                  </a:ext>
                </a:extLst>
              </a:tr>
              <a:tr h="295042">
                <a:tc>
                  <a:txBody>
                    <a:bodyPr/>
                    <a:lstStyle/>
                    <a:p>
                      <a:pPr algn="l" fontAlgn="b"/>
                      <a:r>
                        <a:rPr lang="en-US" sz="1400" u="none" strike="noStrike" dirty="0">
                          <a:effectLst/>
                        </a:rPr>
                        <a:t>5400 RPM hard disk</a:t>
                      </a:r>
                      <a:endParaRPr lang="en-US" sz="1400" b="0" i="0" u="none" strike="noStrike" dirty="0">
                        <a:solidFill>
                          <a:srgbClr val="000000"/>
                        </a:solidFill>
                        <a:effectLst/>
                        <a:latin typeface="+mn-lt"/>
                      </a:endParaRPr>
                    </a:p>
                  </a:txBody>
                  <a:tcPr marT="9525" marB="0" anchor="b"/>
                </a:tc>
                <a:tc>
                  <a:txBody>
                    <a:bodyPr/>
                    <a:lstStyle/>
                    <a:p>
                      <a:pPr algn="ctr" fontAlgn="b"/>
                      <a:r>
                        <a:rPr lang="de-DE" sz="1400" b="0" i="0" u="none" strike="noStrike" dirty="0">
                          <a:solidFill>
                            <a:srgbClr val="000000"/>
                          </a:solidFill>
                          <a:effectLst/>
                          <a:latin typeface="+mn-lt"/>
                        </a:rPr>
                        <a:t>1</a:t>
                      </a:r>
                      <a:r>
                        <a:rPr lang="en-US" sz="1400" b="0" i="0" u="none" strike="noStrike" dirty="0">
                          <a:solidFill>
                            <a:srgbClr val="000000"/>
                          </a:solidFill>
                          <a:effectLst/>
                          <a:latin typeface="+mn-lt"/>
                        </a:rPr>
                        <a:t>5-50</a:t>
                      </a:r>
                    </a:p>
                  </a:txBody>
                  <a:tcPr marT="9525" marB="0" anchor="b"/>
                </a:tc>
                <a:tc>
                  <a:txBody>
                    <a:bodyPr/>
                    <a:lstStyle/>
                    <a:p>
                      <a:pPr algn="ctr" fontAlgn="b"/>
                      <a:r>
                        <a:rPr lang="de-DE" sz="1400" b="0" i="0" u="none" strike="noStrike" dirty="0">
                          <a:solidFill>
                            <a:srgbClr val="000000"/>
                          </a:solidFill>
                          <a:effectLst/>
                          <a:latin typeface="+mn-lt"/>
                        </a:rPr>
                        <a:t>30-100</a:t>
                      </a:r>
                    </a:p>
                  </a:txBody>
                  <a:tcPr marT="9525" marB="0" anchor="b">
                    <a:solidFill>
                      <a:schemeClr val="bg2">
                        <a:lumMod val="75000"/>
                      </a:schemeClr>
                    </a:solidFill>
                  </a:tcPr>
                </a:tc>
                <a:tc>
                  <a:txBody>
                    <a:bodyPr/>
                    <a:lstStyle/>
                    <a:p>
                      <a:pPr algn="r" fontAlgn="b"/>
                      <a:r>
                        <a:rPr lang="en-US" sz="1400" u="none" strike="noStrike" dirty="0">
                          <a:effectLst/>
                        </a:rPr>
                        <a:t>17</a:t>
                      </a:r>
                      <a:endParaRPr lang="en-US" sz="1400" b="0" i="0" u="none" strike="noStrike" dirty="0">
                        <a:solidFill>
                          <a:srgbClr val="000000"/>
                        </a:solidFill>
                        <a:effectLst/>
                        <a:latin typeface="+mn-lt"/>
                      </a:endParaRPr>
                    </a:p>
                  </a:txBody>
                  <a:tcPr marT="9525" marB="0" anchor="b"/>
                </a:tc>
                <a:extLst>
                  <a:ext uri="{0D108BD9-81ED-4DB2-BD59-A6C34878D82A}">
                    <a16:rowId xmlns:a16="http://schemas.microsoft.com/office/drawing/2014/main" val="10002"/>
                  </a:ext>
                </a:extLst>
              </a:tr>
              <a:tr h="295042">
                <a:tc>
                  <a:txBody>
                    <a:bodyPr/>
                    <a:lstStyle/>
                    <a:p>
                      <a:pPr algn="l" fontAlgn="b"/>
                      <a:r>
                        <a:rPr lang="en-US" sz="1400" u="none" strike="noStrike" dirty="0">
                          <a:effectLst/>
                        </a:rPr>
                        <a:t>10K RPM hard disk</a:t>
                      </a:r>
                      <a:endParaRPr lang="en-US" sz="1400" b="0" i="0" u="none" strike="noStrike" dirty="0">
                        <a:solidFill>
                          <a:srgbClr val="000000"/>
                        </a:solidFill>
                        <a:effectLst/>
                        <a:latin typeface="+mn-lt"/>
                      </a:endParaRPr>
                    </a:p>
                  </a:txBody>
                  <a:tcPr marT="9525" marB="0" anchor="b"/>
                </a:tc>
                <a:tc>
                  <a:txBody>
                    <a:bodyPr/>
                    <a:lstStyle/>
                    <a:p>
                      <a:pPr algn="ctr" fontAlgn="b"/>
                      <a:r>
                        <a:rPr lang="de-DE" sz="1400" b="0" i="0" u="none" strike="noStrike" dirty="0">
                          <a:solidFill>
                            <a:srgbClr val="000000"/>
                          </a:solidFill>
                          <a:effectLst/>
                          <a:latin typeface="+mn-lt"/>
                        </a:rPr>
                        <a:t>75-100</a:t>
                      </a:r>
                    </a:p>
                  </a:txBody>
                  <a:tcPr marT="9525" marB="0" anchor="b"/>
                </a:tc>
                <a:tc>
                  <a:txBody>
                    <a:bodyPr/>
                    <a:lstStyle/>
                    <a:p>
                      <a:pPr algn="ctr" fontAlgn="b"/>
                      <a:r>
                        <a:rPr lang="de-DE" sz="1400" b="0" i="0" u="none" strike="noStrike" dirty="0">
                          <a:solidFill>
                            <a:srgbClr val="000000"/>
                          </a:solidFill>
                          <a:effectLst/>
                          <a:latin typeface="+mn-lt"/>
                        </a:rPr>
                        <a:t>150-200</a:t>
                      </a:r>
                      <a:endParaRPr lang="en-US" sz="1400" b="0" i="0" u="none" strike="noStrike" dirty="0">
                        <a:solidFill>
                          <a:srgbClr val="000000"/>
                        </a:solidFill>
                        <a:effectLst/>
                        <a:latin typeface="+mn-lt"/>
                      </a:endParaRPr>
                    </a:p>
                  </a:txBody>
                  <a:tcPr marT="9525" marB="0" anchor="b">
                    <a:solidFill>
                      <a:schemeClr val="bg2">
                        <a:lumMod val="75000"/>
                      </a:schemeClr>
                    </a:solidFill>
                  </a:tcPr>
                </a:tc>
                <a:tc>
                  <a:txBody>
                    <a:bodyPr/>
                    <a:lstStyle/>
                    <a:p>
                      <a:pPr algn="r" fontAlgn="b"/>
                      <a:r>
                        <a:rPr lang="en-US" sz="1400" u="none" strike="noStrike" dirty="0">
                          <a:effectLst/>
                        </a:rPr>
                        <a:t>11</a:t>
                      </a:r>
                      <a:endParaRPr lang="en-US" sz="1400" b="0" i="0" u="none" strike="noStrike" dirty="0">
                        <a:solidFill>
                          <a:srgbClr val="000000"/>
                        </a:solidFill>
                        <a:effectLst/>
                        <a:latin typeface="+mn-lt"/>
                      </a:endParaRPr>
                    </a:p>
                  </a:txBody>
                  <a:tcPr marT="9525" marB="0" anchor="b"/>
                </a:tc>
                <a:extLst>
                  <a:ext uri="{0D108BD9-81ED-4DB2-BD59-A6C34878D82A}">
                    <a16:rowId xmlns:a16="http://schemas.microsoft.com/office/drawing/2014/main" val="10003"/>
                  </a:ext>
                </a:extLst>
              </a:tr>
              <a:tr h="417072">
                <a:tc>
                  <a:txBody>
                    <a:bodyPr/>
                    <a:lstStyle/>
                    <a:p>
                      <a:pPr algn="l" fontAlgn="b"/>
                      <a:r>
                        <a:rPr lang="en-US" sz="1400" u="none" strike="noStrike" dirty="0">
                          <a:effectLst/>
                        </a:rPr>
                        <a:t>15K RPM hard disk</a:t>
                      </a:r>
                      <a:endParaRPr lang="en-US" sz="1400" b="0" i="0" u="none" strike="noStrike" dirty="0">
                        <a:solidFill>
                          <a:srgbClr val="000000"/>
                        </a:solidFill>
                        <a:effectLst/>
                        <a:latin typeface="+mn-lt"/>
                      </a:endParaRPr>
                    </a:p>
                  </a:txBody>
                  <a:tcPr marT="9525" marB="0" anchor="b"/>
                </a:tc>
                <a:tc>
                  <a:txBody>
                    <a:bodyPr/>
                    <a:lstStyle/>
                    <a:p>
                      <a:pPr algn="ctr" fontAlgn="b"/>
                      <a:r>
                        <a:rPr lang="de-DE" sz="1400" b="0" i="0" u="none" strike="noStrike" dirty="0">
                          <a:solidFill>
                            <a:srgbClr val="000000"/>
                          </a:solidFill>
                          <a:effectLst/>
                          <a:latin typeface="+mn-lt"/>
                        </a:rPr>
                        <a:t>1</a:t>
                      </a:r>
                      <a:r>
                        <a:rPr lang="en-US" sz="1400" b="0" i="0" u="none" strike="noStrike" dirty="0">
                          <a:solidFill>
                            <a:srgbClr val="000000"/>
                          </a:solidFill>
                          <a:effectLst/>
                          <a:latin typeface="+mn-lt"/>
                        </a:rPr>
                        <a:t>75-210</a:t>
                      </a:r>
                    </a:p>
                  </a:txBody>
                  <a:tcPr marT="9525" marB="0" anchor="b"/>
                </a:tc>
                <a:tc>
                  <a:txBody>
                    <a:bodyPr/>
                    <a:lstStyle/>
                    <a:p>
                      <a:pPr algn="ctr" fontAlgn="b"/>
                      <a:r>
                        <a:rPr lang="de-DE" sz="1400" b="0" i="0" u="none" strike="noStrike" dirty="0">
                          <a:solidFill>
                            <a:srgbClr val="000000"/>
                          </a:solidFill>
                          <a:effectLst/>
                          <a:latin typeface="+mn-lt"/>
                        </a:rPr>
                        <a:t>350-420</a:t>
                      </a:r>
                      <a:endParaRPr lang="en-US" sz="1400" b="0" i="0" u="none" strike="noStrike" dirty="0">
                        <a:solidFill>
                          <a:srgbClr val="000000"/>
                        </a:solidFill>
                        <a:effectLst/>
                        <a:latin typeface="+mn-lt"/>
                      </a:endParaRPr>
                    </a:p>
                  </a:txBody>
                  <a:tcPr marT="9525" marB="0" anchor="b">
                    <a:solidFill>
                      <a:schemeClr val="bg2">
                        <a:lumMod val="75000"/>
                      </a:schemeClr>
                    </a:solidFill>
                  </a:tcPr>
                </a:tc>
                <a:tc>
                  <a:txBody>
                    <a:bodyPr/>
                    <a:lstStyle/>
                    <a:p>
                      <a:pPr algn="r" fontAlgn="b"/>
                      <a:r>
                        <a:rPr lang="de-DE" sz="1400" b="0" i="0" u="none" strike="noStrike" dirty="0">
                          <a:solidFill>
                            <a:srgbClr val="000000"/>
                          </a:solidFill>
                          <a:effectLst/>
                          <a:latin typeface="+mn-lt"/>
                        </a:rPr>
                        <a:t>6</a:t>
                      </a:r>
                      <a:endParaRPr lang="en-US" sz="1400" b="0" i="0" u="none" strike="noStrike" dirty="0">
                        <a:solidFill>
                          <a:srgbClr val="000000"/>
                        </a:solidFill>
                        <a:effectLst/>
                        <a:latin typeface="+mn-lt"/>
                      </a:endParaRPr>
                    </a:p>
                  </a:txBody>
                  <a:tcPr marT="9525" marB="0" anchor="b"/>
                </a:tc>
                <a:extLst>
                  <a:ext uri="{0D108BD9-81ED-4DB2-BD59-A6C34878D82A}">
                    <a16:rowId xmlns:a16="http://schemas.microsoft.com/office/drawing/2014/main" val="10004"/>
                  </a:ext>
                </a:extLst>
              </a:tr>
              <a:tr h="417072">
                <a:tc>
                  <a:txBody>
                    <a:bodyPr/>
                    <a:lstStyle/>
                    <a:p>
                      <a:pPr algn="l" fontAlgn="b"/>
                      <a:r>
                        <a:rPr lang="en-US" sz="1400" u="none" strike="noStrike" dirty="0">
                          <a:effectLst/>
                        </a:rPr>
                        <a:t>Solid state drive (SSD)</a:t>
                      </a:r>
                      <a:endParaRPr lang="en-US" sz="1400" b="0" i="0" u="none" strike="noStrike" dirty="0">
                        <a:solidFill>
                          <a:srgbClr val="000000"/>
                        </a:solidFill>
                        <a:effectLst/>
                        <a:latin typeface="+mn-lt"/>
                      </a:endParaRPr>
                    </a:p>
                  </a:txBody>
                  <a:tcPr marT="9525" marB="0" anchor="b"/>
                </a:tc>
                <a:tc>
                  <a:txBody>
                    <a:bodyPr/>
                    <a:lstStyle/>
                    <a:p>
                      <a:pPr algn="ctr" fontAlgn="b"/>
                      <a:r>
                        <a:rPr lang="en-US" sz="1400" u="none" strike="noStrike" dirty="0">
                          <a:effectLst/>
                        </a:rPr>
                        <a:t>5k-85k**</a:t>
                      </a:r>
                      <a:endParaRPr lang="en-US" sz="1400" b="1" i="0" u="none" strike="noStrike" dirty="0">
                        <a:solidFill>
                          <a:srgbClr val="000000"/>
                        </a:solidFill>
                        <a:effectLst/>
                        <a:latin typeface="+mn-lt"/>
                      </a:endParaRPr>
                    </a:p>
                  </a:txBody>
                  <a:tcPr marT="9525" marB="0" anchor="b"/>
                </a:tc>
                <a:tc>
                  <a:txBody>
                    <a:bodyPr/>
                    <a:lstStyle/>
                    <a:p>
                      <a:pPr algn="ctr" fontAlgn="b"/>
                      <a:r>
                        <a:rPr lang="de-DE" sz="1400" b="1" i="0" u="none" strike="noStrike" dirty="0">
                          <a:solidFill>
                            <a:srgbClr val="000000"/>
                          </a:solidFill>
                          <a:effectLst/>
                          <a:latin typeface="+mn-lt"/>
                        </a:rPr>
                        <a:t>Expensive</a:t>
                      </a:r>
                      <a:endParaRPr lang="en-US" sz="1400" b="1" i="0" u="none" strike="noStrike" dirty="0">
                        <a:solidFill>
                          <a:srgbClr val="000000"/>
                        </a:solidFill>
                        <a:effectLst/>
                        <a:latin typeface="+mn-lt"/>
                      </a:endParaRPr>
                    </a:p>
                  </a:txBody>
                  <a:tcPr marT="9525" marB="0" anchor="b">
                    <a:solidFill>
                      <a:schemeClr val="bg2">
                        <a:lumMod val="75000"/>
                      </a:schemeClr>
                    </a:solidFill>
                  </a:tcPr>
                </a:tc>
                <a:tc>
                  <a:txBody>
                    <a:bodyPr/>
                    <a:lstStyle/>
                    <a:p>
                      <a:pPr algn="r" fontAlgn="b"/>
                      <a:r>
                        <a:rPr lang="en-US" sz="1400" u="none" strike="noStrike" dirty="0">
                          <a:effectLst/>
                        </a:rPr>
                        <a:t>0.2*</a:t>
                      </a:r>
                      <a:endParaRPr lang="en-US" sz="1400" b="1" i="0" u="none" strike="noStrike" dirty="0">
                        <a:solidFill>
                          <a:srgbClr val="000000"/>
                        </a:solidFill>
                        <a:effectLst/>
                        <a:latin typeface="+mn-lt"/>
                      </a:endParaRPr>
                    </a:p>
                  </a:txBody>
                  <a:tcPr marT="9525" marB="0" anchor="b"/>
                </a:tc>
                <a:extLst>
                  <a:ext uri="{0D108BD9-81ED-4DB2-BD59-A6C34878D82A}">
                    <a16:rowId xmlns:a16="http://schemas.microsoft.com/office/drawing/2014/main" val="10005"/>
                  </a:ext>
                </a:extLst>
              </a:tr>
              <a:tr h="295042">
                <a:tc>
                  <a:txBody>
                    <a:bodyPr/>
                    <a:lstStyle/>
                    <a:p>
                      <a:pPr algn="l" fontAlgn="b"/>
                      <a:r>
                        <a:rPr lang="en-US" sz="1400" u="none" strike="noStrike" dirty="0" err="1">
                          <a:effectLst/>
                        </a:rPr>
                        <a:t>NVMe</a:t>
                      </a:r>
                      <a:endParaRPr lang="en-US" sz="1400" b="0" i="0" u="none" strike="noStrike" dirty="0">
                        <a:solidFill>
                          <a:srgbClr val="000000"/>
                        </a:solidFill>
                        <a:effectLst/>
                        <a:latin typeface="+mn-lt"/>
                      </a:endParaRPr>
                    </a:p>
                  </a:txBody>
                  <a:tcPr marT="9525" marB="0" anchor="b"/>
                </a:tc>
                <a:tc>
                  <a:txBody>
                    <a:bodyPr/>
                    <a:lstStyle/>
                    <a:p>
                      <a:pPr algn="ctr" fontAlgn="b"/>
                      <a:r>
                        <a:rPr lang="en-US" sz="1400" u="none" strike="noStrike" dirty="0">
                          <a:effectLst/>
                        </a:rPr>
                        <a:t>750k</a:t>
                      </a:r>
                      <a:endParaRPr lang="en-US" sz="1400" b="1" i="0" u="none" strike="noStrike" dirty="0">
                        <a:solidFill>
                          <a:srgbClr val="000000"/>
                        </a:solidFill>
                        <a:effectLst/>
                        <a:latin typeface="+mn-lt"/>
                      </a:endParaRPr>
                    </a:p>
                  </a:txBody>
                  <a:tcPr marT="9525" marB="0" anchor="b"/>
                </a:tc>
                <a:tc>
                  <a:txBody>
                    <a:bodyPr/>
                    <a:lstStyle/>
                    <a:p>
                      <a:pPr algn="ctr" fontAlgn="b"/>
                      <a:r>
                        <a:rPr lang="de-DE" sz="1400" b="1" i="0" u="none" strike="noStrike" dirty="0">
                          <a:solidFill>
                            <a:srgbClr val="000000"/>
                          </a:solidFill>
                          <a:effectLst/>
                          <a:latin typeface="+mn-lt"/>
                        </a:rPr>
                        <a:t>Expensive</a:t>
                      </a:r>
                      <a:endParaRPr lang="en-US" sz="1400" b="1" i="0" u="none" strike="noStrike" dirty="0">
                        <a:solidFill>
                          <a:srgbClr val="000000"/>
                        </a:solidFill>
                        <a:effectLst/>
                        <a:latin typeface="+mn-lt"/>
                      </a:endParaRPr>
                    </a:p>
                  </a:txBody>
                  <a:tcPr marT="9525" marB="0" anchor="b">
                    <a:solidFill>
                      <a:schemeClr val="bg2">
                        <a:lumMod val="75000"/>
                      </a:schemeClr>
                    </a:solidFill>
                  </a:tcPr>
                </a:tc>
                <a:tc>
                  <a:txBody>
                    <a:bodyPr/>
                    <a:lstStyle/>
                    <a:p>
                      <a:pPr algn="r" fontAlgn="b"/>
                      <a:r>
                        <a:rPr lang="en-US" sz="1400" u="none" strike="noStrike" dirty="0">
                          <a:effectLst/>
                        </a:rPr>
                        <a:t>0.006*</a:t>
                      </a:r>
                      <a:endParaRPr lang="en-US" sz="1400" b="1" i="0" u="none" strike="noStrike" dirty="0">
                        <a:solidFill>
                          <a:srgbClr val="000000"/>
                        </a:solidFill>
                        <a:effectLst/>
                        <a:latin typeface="+mn-lt"/>
                      </a:endParaRPr>
                    </a:p>
                  </a:txBody>
                  <a:tcPr marT="9525" marB="0" anchor="b"/>
                </a:tc>
                <a:extLst>
                  <a:ext uri="{0D108BD9-81ED-4DB2-BD59-A6C34878D82A}">
                    <a16:rowId xmlns:a16="http://schemas.microsoft.com/office/drawing/2014/main" val="10006"/>
                  </a:ext>
                </a:extLst>
              </a:tr>
            </a:tbl>
          </a:graphicData>
        </a:graphic>
      </p:graphicFrame>
      <p:cxnSp>
        <p:nvCxnSpPr>
          <p:cNvPr id="7" name="Straight Arrow Connector 6"/>
          <p:cNvCxnSpPr/>
          <p:nvPr/>
        </p:nvCxnSpPr>
        <p:spPr bwMode="auto">
          <a:xfrm flipH="1">
            <a:off x="9184656" y="4653136"/>
            <a:ext cx="669099" cy="0"/>
          </a:xfrm>
          <a:prstGeom prst="straightConnector1">
            <a:avLst/>
          </a:prstGeom>
          <a:solidFill>
            <a:schemeClr val="bg1"/>
          </a:solidFill>
          <a:ln w="38100" cap="flat" cmpd="sng" algn="ctr">
            <a:solidFill>
              <a:srgbClr val="006600"/>
            </a:solidFill>
            <a:prstDash val="solid"/>
            <a:round/>
            <a:headEnd type="none" w="med" len="med"/>
            <a:tailEnd type="arrow"/>
          </a:ln>
          <a:effectLst/>
        </p:spPr>
      </p:cxnSp>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19206" y="4377097"/>
            <a:ext cx="1177823" cy="9029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893011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B73110F-3F7F-446D-87F9-219F6D0DBF1D}"/>
              </a:ext>
            </a:extLst>
          </p:cNvPr>
          <p:cNvSpPr>
            <a:spLocks noGrp="1"/>
          </p:cNvSpPr>
          <p:nvPr>
            <p:ph type="title"/>
          </p:nvPr>
        </p:nvSpPr>
        <p:spPr/>
        <p:txBody>
          <a:bodyPr/>
          <a:lstStyle/>
          <a:p>
            <a:r>
              <a:rPr lang="en-US"/>
              <a:t>The Case of Slow Storage</a:t>
            </a:r>
            <a:endParaRPr lang="en-US" dirty="0"/>
          </a:p>
        </p:txBody>
      </p:sp>
    </p:spTree>
    <p:extLst>
      <p:ext uri="{BB962C8B-B14F-4D97-AF65-F5344CB8AC3E}">
        <p14:creationId xmlns:p14="http://schemas.microsoft.com/office/powerpoint/2010/main" val="3985884741"/>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B73110F-3F7F-446D-87F9-219F6D0DBF1D}"/>
              </a:ext>
            </a:extLst>
          </p:cNvPr>
          <p:cNvSpPr>
            <a:spLocks noGrp="1"/>
          </p:cNvSpPr>
          <p:nvPr>
            <p:ph type="title"/>
          </p:nvPr>
        </p:nvSpPr>
        <p:spPr/>
        <p:txBody>
          <a:bodyPr/>
          <a:lstStyle/>
          <a:p>
            <a:r>
              <a:rPr lang="en-US"/>
              <a:t>IO IO Its Off To Disk I Go</a:t>
            </a:r>
            <a:endParaRPr lang="en-US" dirty="0"/>
          </a:p>
        </p:txBody>
      </p:sp>
    </p:spTree>
    <p:extLst>
      <p:ext uri="{BB962C8B-B14F-4D97-AF65-F5344CB8AC3E}">
        <p14:creationId xmlns:p14="http://schemas.microsoft.com/office/powerpoint/2010/main" val="4144001761"/>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True or false: IRPs in the disk queue are always served First In First Out (FIFO)</a:t>
            </a:r>
          </a:p>
          <a:p>
            <a:r>
              <a:rPr lang="en-US" dirty="0"/>
              <a:t>What is the general warning threshold for disk response times?</a:t>
            </a:r>
          </a:p>
          <a:p>
            <a:endParaRPr lang="en-US" dirty="0"/>
          </a:p>
          <a:p>
            <a:r>
              <a:rPr lang="en-US" dirty="0"/>
              <a:t>The response time thresholds are based on what I/O size?</a:t>
            </a:r>
          </a:p>
          <a:p>
            <a:endParaRPr lang="en-US" dirty="0"/>
          </a:p>
          <a:p>
            <a:r>
              <a:rPr lang="en-US" dirty="0"/>
              <a:t>How many IOPS would a RAID 5 disk array require to service a LUN generating 100 write operations per second?</a:t>
            </a:r>
          </a:p>
          <a:p>
            <a:endParaRPr lang="en-US" dirty="0"/>
          </a:p>
          <a:p>
            <a:r>
              <a:rPr lang="en-US" dirty="0"/>
              <a:t>What kind of I/O do the \Process(*)\IO Read Operations/sec and \Process(*)\IO Write Operations/sec counters measure?</a:t>
            </a:r>
          </a:p>
        </p:txBody>
      </p:sp>
      <p:sp>
        <p:nvSpPr>
          <p:cNvPr id="2" name="Title 1"/>
          <p:cNvSpPr>
            <a:spLocks noGrp="1"/>
          </p:cNvSpPr>
          <p:nvPr>
            <p:ph type="title"/>
          </p:nvPr>
        </p:nvSpPr>
        <p:spPr/>
        <p:txBody>
          <a:bodyPr/>
          <a:lstStyle/>
          <a:p>
            <a:r>
              <a:rPr lang="en-US">
                <a:solidFill>
                  <a:schemeClr val="accent3"/>
                </a:solidFill>
              </a:rPr>
              <a:t>Knowledge </a:t>
            </a:r>
            <a:r>
              <a:rPr lang="en-US" dirty="0">
                <a:solidFill>
                  <a:schemeClr val="accent3"/>
                </a:solidFill>
              </a:rPr>
              <a:t>Check</a:t>
            </a:r>
            <a:endParaRPr lang="en-US" sz="3922" dirty="0">
              <a:solidFill>
                <a:schemeClr val="accent3"/>
              </a:solidFill>
            </a:endParaRPr>
          </a:p>
        </p:txBody>
      </p:sp>
    </p:spTree>
    <p:extLst>
      <p:ext uri="{BB962C8B-B14F-4D97-AF65-F5344CB8AC3E}">
        <p14:creationId xmlns:p14="http://schemas.microsoft.com/office/powerpoint/2010/main" val="2474875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name="HIDDEN - Slide7">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6B5B00-DC84-4AB5-82AF-5C975E540C0B}"/>
              </a:ext>
            </a:extLst>
          </p:cNvPr>
          <p:cNvSpPr>
            <a:spLocks noGrp="1"/>
          </p:cNvSpPr>
          <p:nvPr>
            <p:ph type="title" idx="4294967295"/>
          </p:nvPr>
        </p:nvSpPr>
        <p:spPr>
          <a:xfrm>
            <a:off x="536575" y="288925"/>
            <a:ext cx="11655425" cy="900113"/>
          </a:xfrm>
        </p:spPr>
        <p:txBody>
          <a:bodyPr/>
          <a:lstStyle/>
          <a:p>
            <a:r>
              <a:rPr lang="en-US" dirty="0">
                <a:noFill/>
              </a:rPr>
              <a:t>Microsoft</a:t>
            </a:r>
          </a:p>
        </p:txBody>
      </p:sp>
    </p:spTree>
    <p:extLst>
      <p:ext uri="{BB962C8B-B14F-4D97-AF65-F5344CB8AC3E}">
        <p14:creationId xmlns:p14="http://schemas.microsoft.com/office/powerpoint/2010/main" val="4220735007"/>
      </p:ext>
    </p:extLst>
  </p:cSld>
  <p:clrMapOvr>
    <a:masterClrMapping/>
  </p:clrMapOvr>
  <mc:AlternateContent xmlns:mc="http://schemas.openxmlformats.org/markup-compatibility/2006">
    <mc:Choice xmlns:p14="http://schemas.microsoft.com/office/powerpoint/2010/main" Requires="p14">
      <p:transition p14:dur="10">
        <p:fade/>
      </p:transition>
    </mc:Choice>
    <mc:Fallback>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name="HIDDEN - Slide58">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CBC6F63-616D-478D-A91D-8B071350BF64}"/>
              </a:ext>
            </a:extLst>
          </p:cNvPr>
          <p:cNvSpPr>
            <a:spLocks noGrp="1"/>
          </p:cNvSpPr>
          <p:nvPr>
            <p:ph type="title"/>
          </p:nvPr>
        </p:nvSpPr>
        <p:spPr/>
        <p:txBody>
          <a:bodyPr/>
          <a:lstStyle/>
          <a:p>
            <a:r>
              <a:rPr lang="en-US"/>
              <a:t>IOPS in detail</a:t>
            </a:r>
            <a:endParaRPr lang="en-US" dirty="0"/>
          </a:p>
        </p:txBody>
      </p:sp>
    </p:spTree>
    <p:extLst>
      <p:ext uri="{BB962C8B-B14F-4D97-AF65-F5344CB8AC3E}">
        <p14:creationId xmlns:p14="http://schemas.microsoft.com/office/powerpoint/2010/main" val="3645738890"/>
      </p:ext>
    </p:extLst>
  </p:cSld>
  <p:clrMapOvr>
    <a:masterClrMapping/>
  </p:clrMapOvr>
  <mc:AlternateContent xmlns:mc="http://schemas.openxmlformats.org/markup-compatibility/2006">
    <mc:Choice xmlns:p14="http://schemas.microsoft.com/office/powerpoint/2010/main" Requires="p14">
      <p:transition p14:dur="10">
        <p:fade/>
      </p:transition>
    </mc:Choice>
    <mc:Fallback>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73DACB6-5801-4BB9-A595-FE2E08D38779}"/>
              </a:ext>
            </a:extLst>
          </p:cNvPr>
          <p:cNvSpPr>
            <a:spLocks noGrp="1"/>
          </p:cNvSpPr>
          <p:nvPr>
            <p:ph type="body" sz="quarter" idx="10"/>
          </p:nvPr>
        </p:nvSpPr>
        <p:spPr/>
        <p:txBody>
          <a:bodyPr/>
          <a:lstStyle/>
          <a:p>
            <a:r>
              <a:rPr lang="de-DE" dirty="0"/>
              <a:t>An </a:t>
            </a:r>
            <a:r>
              <a:rPr lang="de-DE" b="1" dirty="0"/>
              <a:t>IO request </a:t>
            </a:r>
            <a:r>
              <a:rPr lang="de-DE" dirty="0"/>
              <a:t>is a datastream of a </a:t>
            </a:r>
            <a:r>
              <a:rPr lang="de-DE" b="1" dirty="0"/>
              <a:t>specific size </a:t>
            </a:r>
            <a:r>
              <a:rPr lang="de-DE" dirty="0"/>
              <a:t>which needs to be written to disk</a:t>
            </a:r>
          </a:p>
          <a:p>
            <a:r>
              <a:rPr lang="de-DE" b="1" dirty="0"/>
              <a:t>Access-Pattern</a:t>
            </a:r>
            <a:r>
              <a:rPr lang="de-DE" dirty="0"/>
              <a:t> can be random or sequential </a:t>
            </a:r>
          </a:p>
          <a:p>
            <a:r>
              <a:rPr lang="de-DE" b="1" dirty="0"/>
              <a:t>Size</a:t>
            </a:r>
            <a:r>
              <a:rPr lang="de-DE" dirty="0"/>
              <a:t> of an IO-Request is important due to </a:t>
            </a:r>
            <a:r>
              <a:rPr lang="de-DE" b="1" dirty="0"/>
              <a:t>blocksize</a:t>
            </a:r>
          </a:p>
          <a:p>
            <a:r>
              <a:rPr lang="de-DE" b="1" dirty="0"/>
              <a:t>Blocksize</a:t>
            </a:r>
            <a:r>
              <a:rPr lang="de-DE" dirty="0"/>
              <a:t> of the volume defines the „</a:t>
            </a:r>
            <a:r>
              <a:rPr lang="de-DE" b="1" dirty="0"/>
              <a:t>container</a:t>
            </a:r>
            <a:r>
              <a:rPr lang="de-DE" dirty="0"/>
              <a:t>“ where the IO Request is written/read</a:t>
            </a:r>
            <a:br>
              <a:rPr lang="de-DE" sz="800" dirty="0"/>
            </a:br>
            <a:endParaRPr lang="de-DE" dirty="0"/>
          </a:p>
          <a:p>
            <a:pPr marL="0" indent="0">
              <a:buNone/>
            </a:pPr>
            <a:r>
              <a:rPr lang="de-DE" sz="2000" dirty="0"/>
              <a:t>	Throughput of a disk = </a:t>
            </a:r>
          </a:p>
          <a:p>
            <a:pPr marL="0" indent="0">
              <a:buNone/>
            </a:pPr>
            <a:r>
              <a:rPr lang="en-US" sz="2000" i="1" dirty="0"/>
              <a:t>	Number of IO Operation/Sec</a:t>
            </a:r>
            <a:r>
              <a:rPr lang="en-US" sz="2000" dirty="0"/>
              <a:t> * </a:t>
            </a:r>
          </a:p>
          <a:p>
            <a:pPr marL="0" indent="0">
              <a:buNone/>
            </a:pPr>
            <a:r>
              <a:rPr lang="en-US" sz="2000" i="1" dirty="0"/>
              <a:t>	</a:t>
            </a:r>
            <a:r>
              <a:rPr lang="en-US" sz="2000" i="1" dirty="0" err="1"/>
              <a:t>SizeOfIO</a:t>
            </a:r>
            <a:endParaRPr lang="de-DE" sz="2000" dirty="0"/>
          </a:p>
          <a:p>
            <a:endParaRPr lang="en-US" dirty="0"/>
          </a:p>
        </p:txBody>
      </p:sp>
      <p:sp>
        <p:nvSpPr>
          <p:cNvPr id="2" name="Title 1">
            <a:extLst>
              <a:ext uri="{FF2B5EF4-FFF2-40B4-BE49-F238E27FC236}">
                <a16:creationId xmlns:a16="http://schemas.microsoft.com/office/drawing/2014/main" id="{B0421861-A111-49E5-883F-4D8F36D85AB8}"/>
              </a:ext>
            </a:extLst>
          </p:cNvPr>
          <p:cNvSpPr>
            <a:spLocks noGrp="1"/>
          </p:cNvSpPr>
          <p:nvPr>
            <p:ph type="title"/>
          </p:nvPr>
        </p:nvSpPr>
        <p:spPr/>
        <p:txBody>
          <a:bodyPr/>
          <a:lstStyle/>
          <a:p>
            <a:r>
              <a:rPr lang="de-DE" dirty="0"/>
              <a:t>IO  Operation in detail	</a:t>
            </a:r>
            <a:endParaRPr lang="en-US" dirty="0"/>
          </a:p>
        </p:txBody>
      </p:sp>
      <p:pic>
        <p:nvPicPr>
          <p:cNvPr id="9" name="Picture 8">
            <a:extLst>
              <a:ext uri="{FF2B5EF4-FFF2-40B4-BE49-F238E27FC236}">
                <a16:creationId xmlns:a16="http://schemas.microsoft.com/office/drawing/2014/main" id="{E608B806-F02B-4ABC-A859-268E3B6DF1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96200" y="3894859"/>
            <a:ext cx="4495800" cy="2963141"/>
          </a:xfrm>
          <a:prstGeom prst="rect">
            <a:avLst/>
          </a:prstGeom>
        </p:spPr>
      </p:pic>
    </p:spTree>
    <p:extLst>
      <p:ext uri="{BB962C8B-B14F-4D97-AF65-F5344CB8AC3E}">
        <p14:creationId xmlns:p14="http://schemas.microsoft.com/office/powerpoint/2010/main" val="1685922471"/>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EBC802F-CD5C-499D-9E1D-578254EF82C1}"/>
              </a:ext>
            </a:extLst>
          </p:cNvPr>
          <p:cNvSpPr>
            <a:spLocks noGrp="1"/>
          </p:cNvSpPr>
          <p:nvPr>
            <p:ph type="body" sz="quarter" idx="10"/>
          </p:nvPr>
        </p:nvSpPr>
        <p:spPr/>
        <p:txBody>
          <a:bodyPr/>
          <a:lstStyle/>
          <a:p>
            <a:r>
              <a:rPr lang="de-DE" dirty="0"/>
              <a:t>Fragmentation is the result of constant data movement on the file system, also called aging of the file system</a:t>
            </a:r>
          </a:p>
          <a:p>
            <a:r>
              <a:rPr lang="en-US" dirty="0">
                <a:hlinkClick r:id="rId3"/>
              </a:rPr>
              <a:t>https://en.wikipedia.org/wiki/File_system_fragmentation</a:t>
            </a:r>
            <a:endParaRPr lang="en-US" dirty="0"/>
          </a:p>
          <a:p>
            <a:r>
              <a:rPr lang="de-DE" dirty="0"/>
              <a:t>C</a:t>
            </a:r>
            <a:r>
              <a:rPr lang="en-US" dirty="0" err="1"/>
              <a:t>auses</a:t>
            </a:r>
            <a:r>
              <a:rPr lang="en-US" dirty="0"/>
              <a:t> increased head movement which increases latency</a:t>
            </a:r>
          </a:p>
          <a:p>
            <a:r>
              <a:rPr lang="de-DE" dirty="0"/>
              <a:t>D</a:t>
            </a:r>
            <a:r>
              <a:rPr lang="en-US" dirty="0" err="1"/>
              <a:t>efragmentation</a:t>
            </a:r>
            <a:r>
              <a:rPr lang="en-US" dirty="0"/>
              <a:t> moves data </a:t>
            </a:r>
          </a:p>
          <a:p>
            <a:pPr marL="0" indent="0">
              <a:buNone/>
            </a:pPr>
            <a:r>
              <a:rPr lang="en-US" dirty="0"/>
              <a:t>    blocks to reduce head </a:t>
            </a:r>
          </a:p>
          <a:p>
            <a:pPr marL="0" indent="0">
              <a:buNone/>
            </a:pPr>
            <a:r>
              <a:rPr lang="en-US" dirty="0"/>
              <a:t>    movement</a:t>
            </a:r>
          </a:p>
          <a:p>
            <a:pPr marL="0" indent="0">
              <a:buNone/>
            </a:pPr>
            <a:endParaRPr lang="de-DE" dirty="0"/>
          </a:p>
          <a:p>
            <a:pPr marL="0" indent="0">
              <a:buNone/>
            </a:pPr>
            <a:endParaRPr lang="en-US" dirty="0"/>
          </a:p>
          <a:p>
            <a:endParaRPr lang="en-US" dirty="0"/>
          </a:p>
          <a:p>
            <a:pPr marL="0" indent="0">
              <a:buNone/>
            </a:pPr>
            <a:endParaRPr lang="en-US" dirty="0"/>
          </a:p>
        </p:txBody>
      </p:sp>
      <p:sp>
        <p:nvSpPr>
          <p:cNvPr id="2" name="Title 1">
            <a:extLst>
              <a:ext uri="{FF2B5EF4-FFF2-40B4-BE49-F238E27FC236}">
                <a16:creationId xmlns:a16="http://schemas.microsoft.com/office/drawing/2014/main" id="{62B9A5B7-E36C-4EC8-86EC-049B122D2DC2}"/>
              </a:ext>
            </a:extLst>
          </p:cNvPr>
          <p:cNvSpPr>
            <a:spLocks noGrp="1"/>
          </p:cNvSpPr>
          <p:nvPr>
            <p:ph type="title"/>
          </p:nvPr>
        </p:nvSpPr>
        <p:spPr/>
        <p:txBody>
          <a:bodyPr/>
          <a:lstStyle/>
          <a:p>
            <a:r>
              <a:rPr lang="de-DE" dirty="0"/>
              <a:t>Fragmentation	</a:t>
            </a:r>
            <a:endParaRPr lang="en-US" dirty="0"/>
          </a:p>
        </p:txBody>
      </p:sp>
      <p:pic>
        <p:nvPicPr>
          <p:cNvPr id="7" name="Picture 6">
            <a:extLst>
              <a:ext uri="{FF2B5EF4-FFF2-40B4-BE49-F238E27FC236}">
                <a16:creationId xmlns:a16="http://schemas.microsoft.com/office/drawing/2014/main" id="{94BE6A35-D807-42D7-A864-987F91DE3CB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72065" y="3356992"/>
            <a:ext cx="2935213" cy="2348170"/>
          </a:xfrm>
          <a:prstGeom prst="rect">
            <a:avLst/>
          </a:prstGeom>
        </p:spPr>
      </p:pic>
    </p:spTree>
    <p:extLst>
      <p:ext uri="{BB962C8B-B14F-4D97-AF65-F5344CB8AC3E}">
        <p14:creationId xmlns:p14="http://schemas.microsoft.com/office/powerpoint/2010/main" val="3642308330"/>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7"/>
            <a:ext cx="11653523" cy="3959867"/>
          </a:xfrm>
        </p:spPr>
        <p:txBody>
          <a:bodyPr/>
          <a:lstStyle/>
          <a:p>
            <a:pPr marL="0" indent="0">
              <a:buNone/>
            </a:pPr>
            <a:r>
              <a:rPr lang="en-US" dirty="0"/>
              <a:t>If your application requires 2000 IOPS, how many disks are needed (not accounting for RAID overhead)?</a:t>
            </a:r>
          </a:p>
          <a:p>
            <a:pPr marL="0" indent="0">
              <a:buNone/>
            </a:pPr>
            <a:endParaRPr lang="en-US" dirty="0"/>
          </a:p>
          <a:p>
            <a:pPr marL="0" indent="0">
              <a:buNone/>
            </a:pPr>
            <a:endParaRPr lang="en-US" dirty="0"/>
          </a:p>
          <a:p>
            <a:pPr marL="741363" lvl="1" indent="-341313"/>
            <a:r>
              <a:rPr lang="en-US" dirty="0"/>
              <a:t>Answer: It depends on the disk speed. You might need 5 15k RPM disks with cache or you may need 8 10k RPM disks with cache or you may only need 1 SSD</a:t>
            </a:r>
          </a:p>
          <a:p>
            <a:pPr marL="1141413" lvl="2" indent="-341313"/>
            <a:r>
              <a:rPr lang="en-US" dirty="0"/>
              <a:t>Required IOPS/IOPS per disk = Amount of disks needed</a:t>
            </a:r>
          </a:p>
          <a:p>
            <a:pPr marL="1141413" lvl="2" indent="-341313"/>
            <a:r>
              <a:rPr lang="en-US" dirty="0"/>
              <a:t>2000 (IOPS needed)/400 (1 15k disk with cache)	= </a:t>
            </a:r>
            <a:r>
              <a:rPr lang="en-US" b="1" dirty="0"/>
              <a:t>5</a:t>
            </a:r>
          </a:p>
          <a:p>
            <a:pPr marL="1141413" lvl="2" indent="-341313"/>
            <a:r>
              <a:rPr lang="en-US" dirty="0"/>
              <a:t>2000 (IOPS needed)/250 (1 10k disk with cache)	= </a:t>
            </a:r>
            <a:r>
              <a:rPr lang="en-US" b="1" dirty="0"/>
              <a:t>8</a:t>
            </a:r>
          </a:p>
          <a:p>
            <a:pPr marL="1141413" lvl="2" indent="-341313"/>
            <a:r>
              <a:rPr lang="en-US" dirty="0"/>
              <a:t>2000 (IOPS needed)/5000 (1 SSD)		= </a:t>
            </a:r>
            <a:r>
              <a:rPr lang="en-US" b="1" dirty="0"/>
              <a:t>1</a:t>
            </a:r>
          </a:p>
        </p:txBody>
      </p:sp>
      <p:sp>
        <p:nvSpPr>
          <p:cNvPr id="2" name="Title 1"/>
          <p:cNvSpPr>
            <a:spLocks noGrp="1"/>
          </p:cNvSpPr>
          <p:nvPr>
            <p:ph type="title"/>
          </p:nvPr>
        </p:nvSpPr>
        <p:spPr/>
        <p:txBody>
          <a:bodyPr/>
          <a:lstStyle/>
          <a:p>
            <a:r>
              <a:rPr lang="en-US" dirty="0"/>
              <a:t>Challenge Question</a:t>
            </a:r>
          </a:p>
        </p:txBody>
      </p:sp>
    </p:spTree>
    <p:extLst>
      <p:ext uri="{BB962C8B-B14F-4D97-AF65-F5344CB8AC3E}">
        <p14:creationId xmlns:p14="http://schemas.microsoft.com/office/powerpoint/2010/main" val="19423903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9"/>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9"/>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9"/>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9"/>
                                          </p:stCondLst>
                                        </p:cTn>
                                        <p:tgtEl>
                                          <p:spTgt spid="3">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9"/>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name="HIDDEN - Slide12">
    <p:spTree>
      <p:nvGrpSpPr>
        <p:cNvPr id="1" name=""/>
        <p:cNvGrpSpPr/>
        <p:nvPr/>
      </p:nvGrpSpPr>
      <p:grpSpPr>
        <a:xfrm>
          <a:off x="0" y="0"/>
          <a:ext cx="0" cy="0"/>
          <a:chOff x="0" y="0"/>
          <a:chExt cx="0" cy="0"/>
        </a:xfrm>
      </p:grpSpPr>
    </p:spTree>
    <p:extLst>
      <p:ext uri="{BB962C8B-B14F-4D97-AF65-F5344CB8AC3E}">
        <p14:creationId xmlns:p14="http://schemas.microsoft.com/office/powerpoint/2010/main" val="1996588199"/>
      </p:ext>
    </p:extLst>
  </p:cSld>
  <p:clrMapOvr>
    <a:masterClrMapping/>
  </p:clrMapOvr>
  <mc:AlternateContent xmlns:mc="http://schemas.openxmlformats.org/markup-compatibility/2006">
    <mc:Choice xmlns:p14="http://schemas.microsoft.com/office/powerpoint/2010/main" Requires="p14">
      <p:transition p14:dur="10">
        <p:fade/>
      </p:transition>
    </mc:Choice>
    <mc:Fallback>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name="HIDDEN - Slide186">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CBC6F63-616D-478D-A91D-8B071350BF64}"/>
              </a:ext>
            </a:extLst>
          </p:cNvPr>
          <p:cNvSpPr>
            <a:spLocks noGrp="1"/>
          </p:cNvSpPr>
          <p:nvPr>
            <p:ph type="title"/>
          </p:nvPr>
        </p:nvSpPr>
        <p:spPr/>
        <p:txBody>
          <a:bodyPr/>
          <a:lstStyle/>
          <a:p>
            <a:r>
              <a:rPr lang="en-US"/>
              <a:t>What is Latency?</a:t>
            </a:r>
            <a:endParaRPr lang="en-US" dirty="0"/>
          </a:p>
        </p:txBody>
      </p:sp>
    </p:spTree>
    <p:extLst>
      <p:ext uri="{BB962C8B-B14F-4D97-AF65-F5344CB8AC3E}">
        <p14:creationId xmlns:p14="http://schemas.microsoft.com/office/powerpoint/2010/main" val="4121694126"/>
      </p:ext>
    </p:extLst>
  </p:cSld>
  <p:clrMapOvr>
    <a:masterClrMapping/>
  </p:clrMapOvr>
  <mc:AlternateContent xmlns:mc="http://schemas.openxmlformats.org/markup-compatibility/2006">
    <mc:Choice xmlns:p14="http://schemas.microsoft.com/office/powerpoint/2010/main" Requires="p14">
      <p:transition p14:dur="10">
        <p:fade/>
      </p:transition>
    </mc:Choice>
    <mc:Fallback>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type="body" sz="quarter" idx="10"/>
          </p:nvPr>
        </p:nvSpPr>
        <p:spPr/>
        <p:txBody>
          <a:bodyPr/>
          <a:lstStyle/>
          <a:p>
            <a:r>
              <a:rPr lang="en-US" dirty="0"/>
              <a:t>A 15,000 RPM drive rotates once every 4 milliseconds:</a:t>
            </a:r>
          </a:p>
          <a:p>
            <a:pPr lvl="1"/>
            <a:r>
              <a:rPr lang="en-US" dirty="0"/>
              <a:t>1/ (15000/60) or .004 Seconds = 4 </a:t>
            </a:r>
            <a:r>
              <a:rPr lang="en-US" dirty="0" err="1"/>
              <a:t>ms</a:t>
            </a:r>
            <a:endParaRPr lang="en-US" dirty="0"/>
          </a:p>
          <a:p>
            <a:r>
              <a:rPr lang="en-US" dirty="0"/>
              <a:t>If we observe 40 </a:t>
            </a:r>
            <a:r>
              <a:rPr lang="en-US" dirty="0" err="1"/>
              <a:t>ms</a:t>
            </a:r>
            <a:r>
              <a:rPr lang="en-US" dirty="0"/>
              <a:t> of constant disk read latency, that means that a 15k rpm hard drive has already had time to read the same blocks (up to 64kb) of data up to 10 times successfully, so why is there latency?</a:t>
            </a:r>
          </a:p>
        </p:txBody>
      </p:sp>
      <p:sp>
        <p:nvSpPr>
          <p:cNvPr id="2" name="Title 1"/>
          <p:cNvSpPr>
            <a:spLocks noGrp="1"/>
          </p:cNvSpPr>
          <p:nvPr>
            <p:ph type="title"/>
          </p:nvPr>
        </p:nvSpPr>
        <p:spPr/>
        <p:txBody>
          <a:bodyPr/>
          <a:lstStyle/>
          <a:p>
            <a:r>
              <a:rPr lang="en-US" dirty="0"/>
              <a:t>What is Latency in a physical disk in detail?</a:t>
            </a:r>
          </a:p>
        </p:txBody>
      </p:sp>
      <p:grpSp>
        <p:nvGrpSpPr>
          <p:cNvPr id="13" name="Group 12"/>
          <p:cNvGrpSpPr/>
          <p:nvPr/>
        </p:nvGrpSpPr>
        <p:grpSpPr>
          <a:xfrm>
            <a:off x="4583833" y="4082496"/>
            <a:ext cx="3282787" cy="2226824"/>
            <a:chOff x="5393669" y="4154504"/>
            <a:chExt cx="3282787" cy="2226824"/>
          </a:xfrm>
        </p:grpSpPr>
        <p:pic>
          <p:nvPicPr>
            <p:cNvPr id="4" name="Picture 2" descr="C:\Users\clinth\AppData\Local\Microsoft\Windows\Temporary Internet Files\Content.IE5\9UKZRAXQ\MP900316369[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93669" y="4154504"/>
              <a:ext cx="3282787" cy="2226824"/>
            </a:xfrm>
            <a:prstGeom prst="rect">
              <a:avLst/>
            </a:prstGeom>
            <a:noFill/>
            <a:extLst>
              <a:ext uri="{909E8E84-426E-40DD-AFC4-6F175D3DCCD1}">
                <a14:hiddenFill xmlns:a14="http://schemas.microsoft.com/office/drawing/2010/main">
                  <a:solidFill>
                    <a:srgbClr val="FFFFFF"/>
                  </a:solidFill>
                </a14:hiddenFill>
              </a:ext>
            </a:extLst>
          </p:spPr>
        </p:pic>
        <p:sp>
          <p:nvSpPr>
            <p:cNvPr id="3" name="Curved Right Arrow 2"/>
            <p:cNvSpPr/>
            <p:nvPr/>
          </p:nvSpPr>
          <p:spPr bwMode="auto">
            <a:xfrm rot="21076546">
              <a:off x="6507836" y="4962268"/>
              <a:ext cx="568081" cy="611295"/>
            </a:xfrm>
            <a:prstGeom prst="curvedRightArrow">
              <a:avLst>
                <a:gd name="adj1" fmla="val 16164"/>
                <a:gd name="adj2" fmla="val 50000"/>
                <a:gd name="adj3" fmla="val 19203"/>
              </a:avLst>
            </a:prstGeom>
            <a:gradFill>
              <a:gsLst>
                <a:gs pos="0">
                  <a:srgbClr val="006600"/>
                </a:gs>
                <a:gs pos="50000">
                  <a:schemeClr val="accent1">
                    <a:shade val="67500"/>
                    <a:satMod val="115000"/>
                  </a:schemeClr>
                </a:gs>
                <a:gs pos="100000">
                  <a:srgbClr val="0000FF"/>
                </a:gs>
              </a:gsLst>
              <a:lin ang="5400000" scaled="0"/>
            </a:gradFill>
            <a:ln w="9525" cap="flat" cmpd="sng" algn="ctr">
              <a:solidFill>
                <a:schemeClr val="tx1"/>
              </a:solidFill>
              <a:prstDash val="solid"/>
              <a:round/>
              <a:headEnd type="none" w="med" len="med"/>
              <a:tailEnd type="none" w="med" len="med"/>
            </a:ln>
            <a:effectLst>
              <a:outerShdw blurRad="50800" dist="50800" dir="5400000" algn="ctr" rotWithShape="0">
                <a:schemeClr val="bg1">
                  <a:lumMod val="50000"/>
                </a:schemeClr>
              </a:outerShdw>
            </a:effectLst>
          </p:spPr>
          <p:txBody>
            <a:bodyPr vert="horz" wrap="none" lIns="91440" tIns="45720" rIns="91440" bIns="45720" numCol="1" rtlCol="0" anchor="ctr" anchorCtr="0" compatLnSpc="1">
              <a:prstTxWarp prst="textNoShape">
                <a:avLst/>
              </a:prstTxWarp>
            </a:bodyPr>
            <a:lstStyle/>
            <a:p>
              <a:pPr algn="ctr" defTabSz="914400" eaLnBrk="0" fontAlgn="base" hangingPunct="0">
                <a:spcBef>
                  <a:spcPct val="0"/>
                </a:spcBef>
                <a:spcAft>
                  <a:spcPct val="0"/>
                </a:spcAft>
              </a:pPr>
              <a:endParaRPr lang="en-US" sz="1800" b="1">
                <a:latin typeface="Arial Narrow" pitchFamily="34" charset="0"/>
              </a:endParaRPr>
            </a:p>
          </p:txBody>
        </p:sp>
        <p:sp>
          <p:nvSpPr>
            <p:cNvPr id="6" name="Curved Right Arrow 5"/>
            <p:cNvSpPr/>
            <p:nvPr/>
          </p:nvSpPr>
          <p:spPr bwMode="auto">
            <a:xfrm rot="10165631">
              <a:off x="7086481" y="4753264"/>
              <a:ext cx="597797" cy="615790"/>
            </a:xfrm>
            <a:prstGeom prst="curvedRightArrow">
              <a:avLst>
                <a:gd name="adj1" fmla="val 16164"/>
                <a:gd name="adj2" fmla="val 50000"/>
                <a:gd name="adj3" fmla="val 19203"/>
              </a:avLst>
            </a:prstGeom>
            <a:gradFill>
              <a:gsLst>
                <a:gs pos="0">
                  <a:srgbClr val="006600"/>
                </a:gs>
                <a:gs pos="50000">
                  <a:schemeClr val="accent1">
                    <a:shade val="67500"/>
                    <a:satMod val="115000"/>
                  </a:schemeClr>
                </a:gs>
                <a:gs pos="100000">
                  <a:srgbClr val="0000FF"/>
                </a:gs>
              </a:gsLst>
              <a:lin ang="5400000" scaled="0"/>
            </a:gradFill>
            <a:ln w="9525" cap="flat" cmpd="sng" algn="ctr">
              <a:solidFill>
                <a:schemeClr val="tx1"/>
              </a:solidFill>
              <a:prstDash val="solid"/>
              <a:round/>
              <a:headEnd type="none" w="med" len="med"/>
              <a:tailEnd type="none" w="med" len="med"/>
            </a:ln>
            <a:effectLst>
              <a:outerShdw blurRad="50800" dist="50800" dir="5400000" algn="ctr" rotWithShape="0">
                <a:schemeClr val="bg1">
                  <a:lumMod val="50000"/>
                </a:schemeClr>
              </a:outerShdw>
            </a:effectLst>
          </p:spPr>
          <p:txBody>
            <a:bodyPr vert="horz" wrap="none" lIns="91440" tIns="45720" rIns="91440" bIns="45720" numCol="1" rtlCol="0" anchor="ctr" anchorCtr="0" compatLnSpc="1">
              <a:prstTxWarp prst="textNoShape">
                <a:avLst/>
              </a:prstTxWarp>
            </a:bodyPr>
            <a:lstStyle/>
            <a:p>
              <a:pPr algn="ctr" defTabSz="914400" eaLnBrk="0" fontAlgn="base" hangingPunct="0">
                <a:spcBef>
                  <a:spcPct val="0"/>
                </a:spcBef>
                <a:spcAft>
                  <a:spcPct val="0"/>
                </a:spcAft>
              </a:pPr>
              <a:endParaRPr lang="en-US" sz="1800" b="1">
                <a:latin typeface="Arial Narrow" pitchFamily="34" charset="0"/>
              </a:endParaRPr>
            </a:p>
          </p:txBody>
        </p:sp>
      </p:grpSp>
    </p:spTree>
    <p:extLst>
      <p:ext uri="{BB962C8B-B14F-4D97-AF65-F5344CB8AC3E}">
        <p14:creationId xmlns:p14="http://schemas.microsoft.com/office/powerpoint/2010/main" val="10090519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7"/>
            <a:ext cx="11653523" cy="2296013"/>
          </a:xfrm>
        </p:spPr>
        <p:txBody>
          <a:bodyPr/>
          <a:lstStyle/>
          <a:p>
            <a:r>
              <a:rPr lang="de-DE" dirty="0"/>
              <a:t>Latency is the time passed of an IO-Request send to the disk and the confirmation is received</a:t>
            </a:r>
            <a:endParaRPr lang="en-US" dirty="0"/>
          </a:p>
          <a:p>
            <a:r>
              <a:rPr lang="en-US" dirty="0"/>
              <a:t>Each station of this way is consuming time and the </a:t>
            </a:r>
            <a:r>
              <a:rPr lang="en-US" b="1" dirty="0"/>
              <a:t>sum of the entire way</a:t>
            </a:r>
            <a:r>
              <a:rPr lang="en-US" dirty="0"/>
              <a:t> is the latency observed by the operating system / application</a:t>
            </a:r>
          </a:p>
          <a:p>
            <a:r>
              <a:rPr lang="de-DE" dirty="0"/>
              <a:t>B</a:t>
            </a:r>
            <a:r>
              <a:rPr lang="en-US" dirty="0" err="1"/>
              <a:t>ottlenecks</a:t>
            </a:r>
            <a:r>
              <a:rPr lang="en-US" dirty="0"/>
              <a:t> are logical constructs used to describe latency </a:t>
            </a:r>
          </a:p>
        </p:txBody>
      </p:sp>
      <p:sp>
        <p:nvSpPr>
          <p:cNvPr id="2" name="Title 1"/>
          <p:cNvSpPr>
            <a:spLocks noGrp="1"/>
          </p:cNvSpPr>
          <p:nvPr>
            <p:ph type="title"/>
          </p:nvPr>
        </p:nvSpPr>
        <p:spPr/>
        <p:txBody>
          <a:bodyPr/>
          <a:lstStyle/>
          <a:p>
            <a:r>
              <a:rPr lang="en-US" dirty="0"/>
              <a:t>What is Latency for the application? </a:t>
            </a:r>
          </a:p>
        </p:txBody>
      </p:sp>
      <p:grpSp>
        <p:nvGrpSpPr>
          <p:cNvPr id="4" name="Group 3">
            <a:extLst>
              <a:ext uri="{FF2B5EF4-FFF2-40B4-BE49-F238E27FC236}">
                <a16:creationId xmlns:a16="http://schemas.microsoft.com/office/drawing/2014/main" id="{9B25B744-924E-4459-8151-20BDDCAD68A2}"/>
              </a:ext>
            </a:extLst>
          </p:cNvPr>
          <p:cNvGrpSpPr/>
          <p:nvPr/>
        </p:nvGrpSpPr>
        <p:grpSpPr>
          <a:xfrm>
            <a:off x="2133601" y="3756710"/>
            <a:ext cx="8226127" cy="2737575"/>
            <a:chOff x="609600" y="3631658"/>
            <a:chExt cx="8226127" cy="2737575"/>
          </a:xfrm>
        </p:grpSpPr>
        <p:cxnSp>
          <p:nvCxnSpPr>
            <p:cNvPr id="34" name="Straight Arrow Connector 33">
              <a:extLst>
                <a:ext uri="{FF2B5EF4-FFF2-40B4-BE49-F238E27FC236}">
                  <a16:creationId xmlns:a16="http://schemas.microsoft.com/office/drawing/2014/main" id="{F38494E3-D54C-4DC6-914D-3848CCBFAA17}"/>
                </a:ext>
              </a:extLst>
            </p:cNvPr>
            <p:cNvCxnSpPr/>
            <p:nvPr/>
          </p:nvCxnSpPr>
          <p:spPr>
            <a:xfrm>
              <a:off x="899592" y="4581128"/>
              <a:ext cx="710760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88667235-1419-423F-ABD3-8EAD2B3482A2}"/>
                </a:ext>
              </a:extLst>
            </p:cNvPr>
            <p:cNvCxnSpPr>
              <a:cxnSpLocks/>
            </p:cNvCxnSpPr>
            <p:nvPr/>
          </p:nvCxnSpPr>
          <p:spPr>
            <a:xfrm flipH="1">
              <a:off x="976917" y="4725144"/>
              <a:ext cx="653913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39" name="Group 38">
              <a:extLst>
                <a:ext uri="{FF2B5EF4-FFF2-40B4-BE49-F238E27FC236}">
                  <a16:creationId xmlns:a16="http://schemas.microsoft.com/office/drawing/2014/main" id="{020C8527-4A4A-4995-A51E-4E14622F03DC}"/>
                </a:ext>
              </a:extLst>
            </p:cNvPr>
            <p:cNvGrpSpPr/>
            <p:nvPr/>
          </p:nvGrpSpPr>
          <p:grpSpPr>
            <a:xfrm>
              <a:off x="609600" y="3631658"/>
              <a:ext cx="8226127" cy="2737575"/>
              <a:chOff x="251520" y="1435342"/>
              <a:chExt cx="8584207" cy="3014003"/>
            </a:xfrm>
          </p:grpSpPr>
          <p:sp>
            <p:nvSpPr>
              <p:cNvPr id="40" name="TextBox 39">
                <a:extLst>
                  <a:ext uri="{FF2B5EF4-FFF2-40B4-BE49-F238E27FC236}">
                    <a16:creationId xmlns:a16="http://schemas.microsoft.com/office/drawing/2014/main" id="{4881178F-8060-485A-A376-9409BB04E780}"/>
                  </a:ext>
                </a:extLst>
              </p:cNvPr>
              <p:cNvSpPr txBox="1"/>
              <p:nvPr/>
            </p:nvSpPr>
            <p:spPr>
              <a:xfrm>
                <a:off x="6944791" y="2888271"/>
                <a:ext cx="1890936" cy="998773"/>
              </a:xfrm>
              <a:prstGeom prst="rect">
                <a:avLst/>
              </a:prstGeom>
              <a:noFill/>
            </p:spPr>
            <p:txBody>
              <a:bodyPr wrap="square" rtlCol="0">
                <a:spAutoFit/>
              </a:bodyPr>
              <a:lstStyle/>
              <a:p>
                <a:pPr marL="228600" indent="-228600">
                  <a:buSzPct val="110000"/>
                  <a:buBlip>
                    <a:blip r:embed="rId3"/>
                  </a:buBlip>
                </a:pPr>
                <a:r>
                  <a:rPr lang="de-DE" dirty="0"/>
                  <a:t>Controller</a:t>
                </a:r>
              </a:p>
              <a:p>
                <a:pPr marL="228600" indent="-228600">
                  <a:buSzPct val="110000"/>
                  <a:buBlip>
                    <a:blip r:embed="rId3"/>
                  </a:buBlip>
                </a:pPr>
                <a:r>
                  <a:rPr lang="de-DE" dirty="0"/>
                  <a:t>Cache</a:t>
                </a:r>
              </a:p>
              <a:p>
                <a:pPr marL="228600" indent="-228600">
                  <a:buSzPct val="110000"/>
                  <a:buBlip>
                    <a:blip r:embed="rId3"/>
                  </a:buBlip>
                </a:pPr>
                <a:r>
                  <a:rPr lang="de-DE" dirty="0"/>
                  <a:t>Hardware</a:t>
                </a:r>
                <a:endParaRPr lang="en-US" dirty="0" err="1"/>
              </a:p>
            </p:txBody>
          </p:sp>
          <p:pic>
            <p:nvPicPr>
              <p:cNvPr id="41" name="Picture 40">
                <a:extLst>
                  <a:ext uri="{FF2B5EF4-FFF2-40B4-BE49-F238E27FC236}">
                    <a16:creationId xmlns:a16="http://schemas.microsoft.com/office/drawing/2014/main" id="{E8E02FF1-E98F-4C47-B01E-E8373010C3AE}"/>
                  </a:ext>
                </a:extLst>
              </p:cNvPr>
              <p:cNvPicPr>
                <a:picLocks noChangeAspect="1"/>
              </p:cNvPicPr>
              <p:nvPr/>
            </p:nvPicPr>
            <p:blipFill>
              <a:blip r:embed="rId4"/>
              <a:stretch>
                <a:fillRect/>
              </a:stretch>
            </p:blipFill>
            <p:spPr>
              <a:xfrm>
                <a:off x="251520" y="1438178"/>
                <a:ext cx="1439135" cy="712443"/>
              </a:xfrm>
              <a:prstGeom prst="rect">
                <a:avLst/>
              </a:prstGeom>
            </p:spPr>
          </p:pic>
          <p:pic>
            <p:nvPicPr>
              <p:cNvPr id="42" name="Picture 41">
                <a:extLst>
                  <a:ext uri="{FF2B5EF4-FFF2-40B4-BE49-F238E27FC236}">
                    <a16:creationId xmlns:a16="http://schemas.microsoft.com/office/drawing/2014/main" id="{A5D58286-C321-415F-A5E5-069BA19AE30F}"/>
                  </a:ext>
                </a:extLst>
              </p:cNvPr>
              <p:cNvPicPr>
                <a:picLocks noChangeAspect="1"/>
              </p:cNvPicPr>
              <p:nvPr/>
            </p:nvPicPr>
            <p:blipFill>
              <a:blip r:embed="rId5"/>
              <a:stretch>
                <a:fillRect/>
              </a:stretch>
            </p:blipFill>
            <p:spPr>
              <a:xfrm>
                <a:off x="2011164" y="1449711"/>
                <a:ext cx="2035551" cy="712443"/>
              </a:xfrm>
              <a:prstGeom prst="rect">
                <a:avLst/>
              </a:prstGeom>
            </p:spPr>
          </p:pic>
          <p:pic>
            <p:nvPicPr>
              <p:cNvPr id="43" name="Picture 42">
                <a:extLst>
                  <a:ext uri="{FF2B5EF4-FFF2-40B4-BE49-F238E27FC236}">
                    <a16:creationId xmlns:a16="http://schemas.microsoft.com/office/drawing/2014/main" id="{67C5FB75-10F3-4CD3-A5AF-D3E308FE152E}"/>
                  </a:ext>
                </a:extLst>
              </p:cNvPr>
              <p:cNvPicPr>
                <a:picLocks noChangeAspect="1"/>
              </p:cNvPicPr>
              <p:nvPr/>
            </p:nvPicPr>
            <p:blipFill>
              <a:blip r:embed="rId6"/>
              <a:stretch>
                <a:fillRect/>
              </a:stretch>
            </p:blipFill>
            <p:spPr>
              <a:xfrm>
                <a:off x="4747493" y="1449711"/>
                <a:ext cx="1648398" cy="712443"/>
              </a:xfrm>
              <a:prstGeom prst="rect">
                <a:avLst/>
              </a:prstGeom>
            </p:spPr>
          </p:pic>
          <p:pic>
            <p:nvPicPr>
              <p:cNvPr id="46" name="Picture 45">
                <a:extLst>
                  <a:ext uri="{FF2B5EF4-FFF2-40B4-BE49-F238E27FC236}">
                    <a16:creationId xmlns:a16="http://schemas.microsoft.com/office/drawing/2014/main" id="{AE6D8759-5E83-479F-B40C-5CEE60F1C0E7}"/>
                  </a:ext>
                </a:extLst>
              </p:cNvPr>
              <p:cNvPicPr>
                <a:picLocks noChangeAspect="1"/>
              </p:cNvPicPr>
              <p:nvPr/>
            </p:nvPicPr>
            <p:blipFill>
              <a:blip r:embed="rId7"/>
              <a:stretch>
                <a:fillRect/>
              </a:stretch>
            </p:blipFill>
            <p:spPr>
              <a:xfrm>
                <a:off x="6903131" y="1435342"/>
                <a:ext cx="1452825" cy="712443"/>
              </a:xfrm>
              <a:prstGeom prst="rect">
                <a:avLst/>
              </a:prstGeom>
            </p:spPr>
          </p:pic>
          <p:sp>
            <p:nvSpPr>
              <p:cNvPr id="47" name="TextBox 46">
                <a:extLst>
                  <a:ext uri="{FF2B5EF4-FFF2-40B4-BE49-F238E27FC236}">
                    <a16:creationId xmlns:a16="http://schemas.microsoft.com/office/drawing/2014/main" id="{C352C023-5AD5-462E-8342-6A9C9CD9C9D4}"/>
                  </a:ext>
                </a:extLst>
              </p:cNvPr>
              <p:cNvSpPr txBox="1"/>
              <p:nvPr/>
            </p:nvSpPr>
            <p:spPr>
              <a:xfrm>
                <a:off x="2053205" y="2852493"/>
                <a:ext cx="2875043" cy="1596852"/>
              </a:xfrm>
              <a:prstGeom prst="rect">
                <a:avLst/>
              </a:prstGeom>
              <a:noFill/>
            </p:spPr>
            <p:txBody>
              <a:bodyPr wrap="square" rtlCol="0">
                <a:spAutoFit/>
              </a:bodyPr>
              <a:lstStyle/>
              <a:p>
                <a:pPr marL="228600" indent="-228600">
                  <a:buSzPct val="110000"/>
                  <a:buBlip>
                    <a:blip r:embed="rId3"/>
                  </a:buBlip>
                </a:pPr>
                <a:r>
                  <a:rPr lang="de-DE" dirty="0"/>
                  <a:t>FilterDriver</a:t>
                </a:r>
              </a:p>
              <a:p>
                <a:pPr marL="228600" indent="-228600">
                  <a:buSzPct val="110000"/>
                  <a:buBlip>
                    <a:blip r:embed="rId3"/>
                  </a:buBlip>
                </a:pPr>
                <a:r>
                  <a:rPr lang="de-DE" dirty="0"/>
                  <a:t>CPU</a:t>
                </a:r>
              </a:p>
              <a:p>
                <a:pPr marL="228600" indent="-228600">
                  <a:buSzPct val="110000"/>
                  <a:buBlip>
                    <a:blip r:embed="rId3"/>
                  </a:buBlip>
                </a:pPr>
                <a:r>
                  <a:rPr lang="de-DE" dirty="0"/>
                  <a:t>Memory</a:t>
                </a:r>
              </a:p>
              <a:p>
                <a:pPr marL="228600" indent="-228600">
                  <a:buSzPct val="110000"/>
                  <a:buBlip>
                    <a:blip r:embed="rId3"/>
                  </a:buBlip>
                </a:pPr>
                <a:r>
                  <a:rPr lang="de-DE" dirty="0"/>
                  <a:t>Hardware Driver</a:t>
                </a:r>
              </a:p>
              <a:p>
                <a:pPr marL="228600" indent="-228600">
                  <a:buSzPct val="110000"/>
                  <a:buBlip>
                    <a:blip r:embed="rId3"/>
                  </a:buBlip>
                </a:pPr>
                <a:endParaRPr lang="de-DE" dirty="0"/>
              </a:p>
            </p:txBody>
          </p:sp>
          <p:sp>
            <p:nvSpPr>
              <p:cNvPr id="48" name="TextBox 47">
                <a:extLst>
                  <a:ext uri="{FF2B5EF4-FFF2-40B4-BE49-F238E27FC236}">
                    <a16:creationId xmlns:a16="http://schemas.microsoft.com/office/drawing/2014/main" id="{BADC88A4-85DD-4D51-9252-20B9C1418875}"/>
                  </a:ext>
                </a:extLst>
              </p:cNvPr>
              <p:cNvSpPr txBox="1"/>
              <p:nvPr/>
            </p:nvSpPr>
            <p:spPr>
              <a:xfrm>
                <a:off x="4697692" y="2852015"/>
                <a:ext cx="1748001" cy="1596852"/>
              </a:xfrm>
              <a:prstGeom prst="rect">
                <a:avLst/>
              </a:prstGeom>
              <a:noFill/>
            </p:spPr>
            <p:txBody>
              <a:bodyPr wrap="square" rtlCol="0">
                <a:spAutoFit/>
              </a:bodyPr>
              <a:lstStyle/>
              <a:p>
                <a:pPr marL="228600" indent="-228600">
                  <a:buSzPct val="110000"/>
                  <a:buBlip>
                    <a:blip r:embed="rId3"/>
                  </a:buBlip>
                </a:pPr>
                <a:r>
                  <a:rPr lang="de-DE" dirty="0"/>
                  <a:t>Cache</a:t>
                </a:r>
              </a:p>
              <a:p>
                <a:pPr marL="228600" indent="-228600">
                  <a:buSzPct val="110000"/>
                  <a:buBlip>
                    <a:blip r:embed="rId3"/>
                  </a:buBlip>
                </a:pPr>
                <a:r>
                  <a:rPr lang="de-DE" dirty="0"/>
                  <a:t>Other drives</a:t>
                </a:r>
              </a:p>
              <a:p>
                <a:pPr marL="228600" indent="-228600">
                  <a:buSzPct val="110000"/>
                  <a:buBlip>
                    <a:blip r:embed="rId3"/>
                  </a:buBlip>
                </a:pPr>
                <a:r>
                  <a:rPr lang="de-DE" dirty="0"/>
                  <a:t>Cable</a:t>
                </a:r>
              </a:p>
              <a:p>
                <a:pPr marL="228600" indent="-228600">
                  <a:buSzPct val="110000"/>
                  <a:buBlip>
                    <a:blip r:embed="rId3"/>
                  </a:buBlip>
                </a:pPr>
                <a:r>
                  <a:rPr lang="de-DE" dirty="0"/>
                  <a:t>PCI</a:t>
                </a:r>
              </a:p>
              <a:p>
                <a:pPr marL="228600" indent="-228600">
                  <a:buSzPct val="110000"/>
                  <a:buBlip>
                    <a:blip r:embed="rId3"/>
                  </a:buBlip>
                </a:pPr>
                <a:r>
                  <a:rPr lang="de-DE" dirty="0"/>
                  <a:t>Hardware</a:t>
                </a:r>
                <a:endParaRPr lang="en-US" dirty="0" err="1"/>
              </a:p>
            </p:txBody>
          </p:sp>
          <p:sp>
            <p:nvSpPr>
              <p:cNvPr id="49" name="TextBox 48">
                <a:extLst>
                  <a:ext uri="{FF2B5EF4-FFF2-40B4-BE49-F238E27FC236}">
                    <a16:creationId xmlns:a16="http://schemas.microsoft.com/office/drawing/2014/main" id="{C822F55E-ED58-4D24-B6C5-B2D10D8E1EBC}"/>
                  </a:ext>
                </a:extLst>
              </p:cNvPr>
              <p:cNvSpPr txBox="1"/>
              <p:nvPr/>
            </p:nvSpPr>
            <p:spPr>
              <a:xfrm>
                <a:off x="328806" y="2851529"/>
                <a:ext cx="1801684" cy="699735"/>
              </a:xfrm>
              <a:prstGeom prst="rect">
                <a:avLst/>
              </a:prstGeom>
              <a:noFill/>
            </p:spPr>
            <p:txBody>
              <a:bodyPr wrap="square" rtlCol="0">
                <a:spAutoFit/>
              </a:bodyPr>
              <a:lstStyle/>
              <a:p>
                <a:pPr marL="228600" indent="-228600">
                  <a:buSzPct val="110000"/>
                  <a:buBlip>
                    <a:blip r:embed="rId3"/>
                  </a:buBlip>
                </a:pPr>
                <a:r>
                  <a:rPr lang="de-DE" dirty="0"/>
                  <a:t>BlockSize</a:t>
                </a:r>
              </a:p>
              <a:p>
                <a:pPr marL="228600" indent="-228600">
                  <a:buSzPct val="110000"/>
                  <a:buBlip>
                    <a:blip r:embed="rId3"/>
                  </a:buBlip>
                </a:pPr>
                <a:endParaRPr lang="en-US" dirty="0" err="1"/>
              </a:p>
            </p:txBody>
          </p:sp>
          <p:pic>
            <p:nvPicPr>
              <p:cNvPr id="50" name="Picture 49">
                <a:extLst>
                  <a:ext uri="{FF2B5EF4-FFF2-40B4-BE49-F238E27FC236}">
                    <a16:creationId xmlns:a16="http://schemas.microsoft.com/office/drawing/2014/main" id="{EDFF5CD5-17D4-4BBF-B321-48C91DF46C78}"/>
                  </a:ext>
                </a:extLst>
              </p:cNvPr>
              <p:cNvPicPr>
                <a:picLocks noChangeAspect="1"/>
              </p:cNvPicPr>
              <p:nvPr/>
            </p:nvPicPr>
            <p:blipFill>
              <a:blip r:embed="rId8"/>
              <a:stretch>
                <a:fillRect/>
              </a:stretch>
            </p:blipFill>
            <p:spPr>
              <a:xfrm>
                <a:off x="851763" y="2279378"/>
                <a:ext cx="238650" cy="477300"/>
              </a:xfrm>
              <a:prstGeom prst="rect">
                <a:avLst/>
              </a:prstGeom>
            </p:spPr>
          </p:pic>
          <p:pic>
            <p:nvPicPr>
              <p:cNvPr id="51" name="Picture 50">
                <a:extLst>
                  <a:ext uri="{FF2B5EF4-FFF2-40B4-BE49-F238E27FC236}">
                    <a16:creationId xmlns:a16="http://schemas.microsoft.com/office/drawing/2014/main" id="{D6D9AB7E-CD4C-4F26-A7FA-9555255A4C94}"/>
                  </a:ext>
                </a:extLst>
              </p:cNvPr>
              <p:cNvPicPr>
                <a:picLocks noChangeAspect="1"/>
              </p:cNvPicPr>
              <p:nvPr/>
            </p:nvPicPr>
            <p:blipFill>
              <a:blip r:embed="rId8"/>
              <a:stretch>
                <a:fillRect/>
              </a:stretch>
            </p:blipFill>
            <p:spPr>
              <a:xfrm>
                <a:off x="2909615" y="2268674"/>
                <a:ext cx="238650" cy="477300"/>
              </a:xfrm>
              <a:prstGeom prst="rect">
                <a:avLst/>
              </a:prstGeom>
            </p:spPr>
          </p:pic>
          <p:pic>
            <p:nvPicPr>
              <p:cNvPr id="52" name="Picture 51">
                <a:extLst>
                  <a:ext uri="{FF2B5EF4-FFF2-40B4-BE49-F238E27FC236}">
                    <a16:creationId xmlns:a16="http://schemas.microsoft.com/office/drawing/2014/main" id="{C27BE40E-6FB0-4095-B250-5591737BDB87}"/>
                  </a:ext>
                </a:extLst>
              </p:cNvPr>
              <p:cNvPicPr>
                <a:picLocks noChangeAspect="1"/>
              </p:cNvPicPr>
              <p:nvPr/>
            </p:nvPicPr>
            <p:blipFill>
              <a:blip r:embed="rId8"/>
              <a:stretch>
                <a:fillRect/>
              </a:stretch>
            </p:blipFill>
            <p:spPr>
              <a:xfrm>
                <a:off x="5452367" y="2279378"/>
                <a:ext cx="238650" cy="477300"/>
              </a:xfrm>
              <a:prstGeom prst="rect">
                <a:avLst/>
              </a:prstGeom>
            </p:spPr>
          </p:pic>
          <p:pic>
            <p:nvPicPr>
              <p:cNvPr id="53" name="Picture 52">
                <a:extLst>
                  <a:ext uri="{FF2B5EF4-FFF2-40B4-BE49-F238E27FC236}">
                    <a16:creationId xmlns:a16="http://schemas.microsoft.com/office/drawing/2014/main" id="{DD1E29B5-607D-4BC0-A50F-19C3AFEC49F2}"/>
                  </a:ext>
                </a:extLst>
              </p:cNvPr>
              <p:cNvPicPr>
                <a:picLocks noChangeAspect="1"/>
              </p:cNvPicPr>
              <p:nvPr/>
            </p:nvPicPr>
            <p:blipFill>
              <a:blip r:embed="rId8"/>
              <a:stretch>
                <a:fillRect/>
              </a:stretch>
            </p:blipFill>
            <p:spPr>
              <a:xfrm>
                <a:off x="7510219" y="2279378"/>
                <a:ext cx="238650" cy="477300"/>
              </a:xfrm>
              <a:prstGeom prst="rect">
                <a:avLst/>
              </a:prstGeom>
            </p:spPr>
          </p:pic>
        </p:grpSp>
      </p:grpSp>
    </p:spTree>
    <p:extLst>
      <p:ext uri="{BB962C8B-B14F-4D97-AF65-F5344CB8AC3E}">
        <p14:creationId xmlns:p14="http://schemas.microsoft.com/office/powerpoint/2010/main" val="5654765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name="HIDDEN - Slide187">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CBC6F63-616D-478D-A91D-8B071350BF64}"/>
              </a:ext>
            </a:extLst>
          </p:cNvPr>
          <p:cNvSpPr>
            <a:spLocks noGrp="1"/>
          </p:cNvSpPr>
          <p:nvPr>
            <p:ph type="title"/>
          </p:nvPr>
        </p:nvSpPr>
        <p:spPr/>
        <p:txBody>
          <a:bodyPr/>
          <a:lstStyle/>
          <a:p>
            <a:r>
              <a:rPr lang="en-US"/>
              <a:t>Storage Stack</a:t>
            </a:r>
            <a:endParaRPr lang="en-US" dirty="0"/>
          </a:p>
        </p:txBody>
      </p:sp>
    </p:spTree>
    <p:extLst>
      <p:ext uri="{BB962C8B-B14F-4D97-AF65-F5344CB8AC3E}">
        <p14:creationId xmlns:p14="http://schemas.microsoft.com/office/powerpoint/2010/main" val="3955982521"/>
      </p:ext>
    </p:extLst>
  </p:cSld>
  <p:clrMapOvr>
    <a:masterClrMapping/>
  </p:clrMapOvr>
  <mc:AlternateContent xmlns:mc="http://schemas.openxmlformats.org/markup-compatibility/2006">
    <mc:Choice xmlns:p14="http://schemas.microsoft.com/office/powerpoint/2010/main" Requires="p14">
      <p:transition p14:dur="10">
        <p:fade/>
      </p:transition>
    </mc:Choice>
    <mc:Fallback>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79B42-69EC-4737-A1D3-6170002B2FA4}"/>
              </a:ext>
            </a:extLst>
          </p:cNvPr>
          <p:cNvSpPr>
            <a:spLocks noGrp="1"/>
          </p:cNvSpPr>
          <p:nvPr>
            <p:ph type="title" idx="4294967295"/>
          </p:nvPr>
        </p:nvSpPr>
        <p:spPr>
          <a:xfrm>
            <a:off x="536575" y="288925"/>
            <a:ext cx="11655425" cy="900113"/>
          </a:xfrm>
        </p:spPr>
        <p:txBody>
          <a:bodyPr/>
          <a:lstStyle/>
          <a:p>
            <a:r>
              <a:rPr lang="en-US" dirty="0">
                <a:noFill/>
              </a:rPr>
              <a:t>Disclaimer</a:t>
            </a:r>
          </a:p>
        </p:txBody>
      </p:sp>
    </p:spTree>
    <p:extLst>
      <p:ext uri="{BB962C8B-B14F-4D97-AF65-F5344CB8AC3E}">
        <p14:creationId xmlns:p14="http://schemas.microsoft.com/office/powerpoint/2010/main" val="2168389419"/>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EACD80-0E0E-4F14-9794-8D75E740CF2C}"/>
              </a:ext>
            </a:extLst>
          </p:cNvPr>
          <p:cNvSpPr>
            <a:spLocks noGrp="1"/>
          </p:cNvSpPr>
          <p:nvPr>
            <p:ph type="title"/>
          </p:nvPr>
        </p:nvSpPr>
        <p:spPr/>
        <p:txBody>
          <a:bodyPr/>
          <a:lstStyle/>
          <a:p>
            <a:r>
              <a:rPr lang="de-DE" dirty="0"/>
              <a:t>Disk Storage Stack Part 1</a:t>
            </a:r>
            <a:endParaRPr lang="en-US" dirty="0"/>
          </a:p>
        </p:txBody>
      </p:sp>
      <p:pic>
        <p:nvPicPr>
          <p:cNvPr id="3" name="Picture 2">
            <a:extLst>
              <a:ext uri="{FF2B5EF4-FFF2-40B4-BE49-F238E27FC236}">
                <a16:creationId xmlns:a16="http://schemas.microsoft.com/office/drawing/2014/main" id="{CCB7A60B-A475-4733-8DC2-0F7E549230D1}"/>
              </a:ext>
            </a:extLst>
          </p:cNvPr>
          <p:cNvPicPr>
            <a:picLocks noChangeAspect="1"/>
          </p:cNvPicPr>
          <p:nvPr/>
        </p:nvPicPr>
        <p:blipFill>
          <a:blip r:embed="rId3"/>
          <a:stretch>
            <a:fillRect/>
          </a:stretch>
        </p:blipFill>
        <p:spPr>
          <a:xfrm>
            <a:off x="1981200" y="1295400"/>
            <a:ext cx="7953375" cy="5382344"/>
          </a:xfrm>
          <a:prstGeom prst="rect">
            <a:avLst/>
          </a:prstGeom>
        </p:spPr>
      </p:pic>
    </p:spTree>
    <p:extLst>
      <p:ext uri="{BB962C8B-B14F-4D97-AF65-F5344CB8AC3E}">
        <p14:creationId xmlns:p14="http://schemas.microsoft.com/office/powerpoint/2010/main" val="960755631"/>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2791DA-65AF-4E3F-97A4-5A0977555A10}"/>
              </a:ext>
            </a:extLst>
          </p:cNvPr>
          <p:cNvSpPr>
            <a:spLocks noGrp="1"/>
          </p:cNvSpPr>
          <p:nvPr>
            <p:ph type="title"/>
          </p:nvPr>
        </p:nvSpPr>
        <p:spPr/>
        <p:txBody>
          <a:bodyPr/>
          <a:lstStyle/>
          <a:p>
            <a:r>
              <a:rPr lang="de-DE" dirty="0"/>
              <a:t>Disk Storage Stack Part 2</a:t>
            </a:r>
            <a:endParaRPr lang="en-US" dirty="0"/>
          </a:p>
        </p:txBody>
      </p:sp>
      <p:pic>
        <p:nvPicPr>
          <p:cNvPr id="7" name="Picture 6">
            <a:extLst>
              <a:ext uri="{FF2B5EF4-FFF2-40B4-BE49-F238E27FC236}">
                <a16:creationId xmlns:a16="http://schemas.microsoft.com/office/drawing/2014/main" id="{C85296D3-FEF6-4424-8B35-8C788357C1E5}"/>
              </a:ext>
            </a:extLst>
          </p:cNvPr>
          <p:cNvPicPr>
            <a:picLocks noChangeAspect="1"/>
          </p:cNvPicPr>
          <p:nvPr/>
        </p:nvPicPr>
        <p:blipFill>
          <a:blip r:embed="rId3"/>
          <a:stretch>
            <a:fillRect/>
          </a:stretch>
        </p:blipFill>
        <p:spPr>
          <a:xfrm>
            <a:off x="3143672" y="1295400"/>
            <a:ext cx="5904656" cy="5164952"/>
          </a:xfrm>
          <a:prstGeom prst="rect">
            <a:avLst/>
          </a:prstGeom>
        </p:spPr>
      </p:pic>
    </p:spTree>
    <p:extLst>
      <p:ext uri="{BB962C8B-B14F-4D97-AF65-F5344CB8AC3E}">
        <p14:creationId xmlns:p14="http://schemas.microsoft.com/office/powerpoint/2010/main" val="1366395558"/>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66A3408-B0A7-48B4-B454-6EB904F11B47}"/>
              </a:ext>
            </a:extLst>
          </p:cNvPr>
          <p:cNvSpPr>
            <a:spLocks noGrp="1"/>
          </p:cNvSpPr>
          <p:nvPr>
            <p:ph type="body" sz="quarter" idx="10"/>
          </p:nvPr>
        </p:nvSpPr>
        <p:spPr/>
        <p:txBody>
          <a:bodyPr/>
          <a:lstStyle/>
          <a:p>
            <a:r>
              <a:rPr lang="de-DE" dirty="0"/>
              <a:t>Use local physical storage via a RAID-Controller to increase capacity, performance or data security </a:t>
            </a:r>
          </a:p>
          <a:p>
            <a:r>
              <a:rPr lang="de-DE" dirty="0"/>
              <a:t>Basic Raid types are</a:t>
            </a:r>
          </a:p>
          <a:p>
            <a:pPr lvl="1"/>
            <a:r>
              <a:rPr lang="de-DE" dirty="0"/>
              <a:t>Raid 0 = Stripping </a:t>
            </a:r>
          </a:p>
          <a:p>
            <a:pPr lvl="1"/>
            <a:r>
              <a:rPr lang="de-DE" dirty="0"/>
              <a:t>Raid 1 = Mirroring </a:t>
            </a:r>
          </a:p>
          <a:p>
            <a:pPr lvl="1"/>
            <a:r>
              <a:rPr lang="de-DE" dirty="0"/>
              <a:t>Raid 5 = Striping with Parity</a:t>
            </a:r>
          </a:p>
          <a:p>
            <a:pPr lvl="1"/>
            <a:r>
              <a:rPr lang="en-US" dirty="0"/>
              <a:t>Raid 6 =  Striping with Double Parity</a:t>
            </a:r>
          </a:p>
          <a:p>
            <a:r>
              <a:rPr lang="de-DE" dirty="0"/>
              <a:t>Complex Raid types are </a:t>
            </a:r>
          </a:p>
          <a:p>
            <a:pPr lvl="1"/>
            <a:r>
              <a:rPr lang="de-DE" dirty="0"/>
              <a:t>Raid 0+1 = Stripping and Mirroring </a:t>
            </a:r>
          </a:p>
          <a:p>
            <a:pPr lvl="1"/>
            <a:r>
              <a:rPr lang="de-DE" dirty="0"/>
              <a:t>Raid 5+0 = Striping RAID 5 sets</a:t>
            </a:r>
          </a:p>
          <a:p>
            <a:pPr marL="457200" lvl="1" indent="0">
              <a:buNone/>
            </a:pPr>
            <a:endParaRPr lang="de-DE" dirty="0"/>
          </a:p>
          <a:p>
            <a:pPr marL="457200" lvl="1" indent="0">
              <a:buNone/>
            </a:pPr>
            <a:endParaRPr lang="de-DE" dirty="0"/>
          </a:p>
          <a:p>
            <a:pPr lvl="1"/>
            <a:endParaRPr lang="en-US" dirty="0"/>
          </a:p>
        </p:txBody>
      </p:sp>
      <p:sp>
        <p:nvSpPr>
          <p:cNvPr id="2" name="Title 1">
            <a:extLst>
              <a:ext uri="{FF2B5EF4-FFF2-40B4-BE49-F238E27FC236}">
                <a16:creationId xmlns:a16="http://schemas.microsoft.com/office/drawing/2014/main" id="{4A864E26-4494-428E-896B-746FAF2BE625}"/>
              </a:ext>
            </a:extLst>
          </p:cNvPr>
          <p:cNvSpPr>
            <a:spLocks noGrp="1"/>
          </p:cNvSpPr>
          <p:nvPr>
            <p:ph type="title"/>
          </p:nvPr>
        </p:nvSpPr>
        <p:spPr/>
        <p:txBody>
          <a:bodyPr/>
          <a:lstStyle/>
          <a:p>
            <a:r>
              <a:rPr lang="de-DE" dirty="0"/>
              <a:t>RAIDs (already a virtualized storage)	</a:t>
            </a:r>
            <a:endParaRPr lang="en-US" dirty="0"/>
          </a:p>
        </p:txBody>
      </p:sp>
      <p:pic>
        <p:nvPicPr>
          <p:cNvPr id="6" name="Picture 5">
            <a:extLst>
              <a:ext uri="{FF2B5EF4-FFF2-40B4-BE49-F238E27FC236}">
                <a16:creationId xmlns:a16="http://schemas.microsoft.com/office/drawing/2014/main" id="{518B1A21-763D-476D-BDEA-36E9278A3FCE}"/>
              </a:ext>
            </a:extLst>
          </p:cNvPr>
          <p:cNvPicPr>
            <a:picLocks noChangeAspect="1"/>
          </p:cNvPicPr>
          <p:nvPr/>
        </p:nvPicPr>
        <p:blipFill>
          <a:blip r:embed="rId3"/>
          <a:stretch>
            <a:fillRect/>
          </a:stretch>
        </p:blipFill>
        <p:spPr>
          <a:xfrm>
            <a:off x="6888088" y="2276873"/>
            <a:ext cx="3475112" cy="2181033"/>
          </a:xfrm>
          <a:prstGeom prst="rect">
            <a:avLst/>
          </a:prstGeom>
        </p:spPr>
      </p:pic>
    </p:spTree>
    <p:extLst>
      <p:ext uri="{BB962C8B-B14F-4D97-AF65-F5344CB8AC3E}">
        <p14:creationId xmlns:p14="http://schemas.microsoft.com/office/powerpoint/2010/main" val="2630648001"/>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name="HIDDEN - Slide188">
    <p:spTree>
      <p:nvGrpSpPr>
        <p:cNvPr id="1" name=""/>
        <p:cNvGrpSpPr/>
        <p:nvPr/>
      </p:nvGrpSpPr>
      <p:grpSpPr>
        <a:xfrm>
          <a:off x="0" y="0"/>
          <a:ext cx="0" cy="0"/>
          <a:chOff x="0" y="0"/>
          <a:chExt cx="0" cy="0"/>
        </a:xfrm>
      </p:grpSpPr>
    </p:spTree>
    <p:extLst>
      <p:ext uri="{BB962C8B-B14F-4D97-AF65-F5344CB8AC3E}">
        <p14:creationId xmlns:p14="http://schemas.microsoft.com/office/powerpoint/2010/main" val="2993211288"/>
      </p:ext>
    </p:extLst>
  </p:cSld>
  <p:clrMapOvr>
    <a:masterClrMapping/>
  </p:clrMapOvr>
  <mc:AlternateContent xmlns:mc="http://schemas.openxmlformats.org/markup-compatibility/2006">
    <mc:Choice xmlns:p14="http://schemas.microsoft.com/office/powerpoint/2010/main" Requires="p14">
      <p:transition p14:dur="10">
        <p:fade/>
      </p:transition>
    </mc:Choice>
    <mc:Fallback>
      <p:transition>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name="HIDDEN - Slide189">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7132E6D-A6EE-402B-895A-D0B053AB702A}"/>
              </a:ext>
            </a:extLst>
          </p:cNvPr>
          <p:cNvSpPr>
            <a:spLocks noGrp="1"/>
          </p:cNvSpPr>
          <p:nvPr>
            <p:ph type="title"/>
          </p:nvPr>
        </p:nvSpPr>
        <p:spPr/>
        <p:txBody>
          <a:bodyPr wrap="square"/>
          <a:lstStyle/>
          <a:p>
            <a:r>
              <a:rPr lang="en-US"/>
              <a:t>Virtual Storage</a:t>
            </a:r>
            <a:endParaRPr lang="en-US" dirty="0"/>
          </a:p>
        </p:txBody>
      </p:sp>
    </p:spTree>
    <p:extLst>
      <p:ext uri="{BB962C8B-B14F-4D97-AF65-F5344CB8AC3E}">
        <p14:creationId xmlns:p14="http://schemas.microsoft.com/office/powerpoint/2010/main" val="3639246316"/>
      </p:ext>
    </p:extLst>
  </p:cSld>
  <p:clrMapOvr>
    <a:masterClrMapping/>
  </p:clrMapOvr>
  <mc:AlternateContent xmlns:mc="http://schemas.openxmlformats.org/markup-compatibility/2006">
    <mc:Choice xmlns:p14="http://schemas.microsoft.com/office/powerpoint/2010/main" Requires="p14">
      <p:transition p14:dur="10">
        <p:fade/>
      </p:transition>
    </mc:Choice>
    <mc:Fallback>
      <p:transitio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name="HIDDEN - Slide198">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C691F60-425C-42A5-9655-84F756D08666}"/>
              </a:ext>
            </a:extLst>
          </p:cNvPr>
          <p:cNvSpPr>
            <a:spLocks noGrp="1"/>
          </p:cNvSpPr>
          <p:nvPr>
            <p:ph type="body" sz="quarter" idx="10"/>
          </p:nvPr>
        </p:nvSpPr>
        <p:spPr/>
        <p:txBody>
          <a:bodyPr numCol="2"/>
          <a:lstStyle/>
          <a:p>
            <a:pPr marL="571500" indent="-571500">
              <a:buFont typeface="Arial" panose="020B0604020202020204" pitchFamily="34" charset="0"/>
              <a:buChar char="•"/>
            </a:pPr>
            <a:r>
              <a:rPr lang="en-US" sz="2800"/>
              <a:t>JBODs &amp; Raids</a:t>
            </a:r>
          </a:p>
          <a:p>
            <a:pPr marL="571500" indent="-571500">
              <a:buFont typeface="Arial" panose="020B0604020202020204" pitchFamily="34" charset="0"/>
              <a:buChar char="•"/>
            </a:pPr>
            <a:r>
              <a:rPr lang="en-US" sz="2800"/>
              <a:t>Network Attached Storage</a:t>
            </a:r>
          </a:p>
          <a:p>
            <a:pPr marL="571500" indent="-571500">
              <a:buFont typeface="Arial" panose="020B0604020202020204" pitchFamily="34" charset="0"/>
              <a:buChar char="•"/>
            </a:pPr>
            <a:r>
              <a:rPr lang="en-US" sz="2800"/>
              <a:t>Physical and Logical Disks</a:t>
            </a:r>
          </a:p>
          <a:p>
            <a:pPr marL="571500" indent="-571500">
              <a:buFont typeface="Arial" panose="020B0604020202020204" pitchFamily="34" charset="0"/>
              <a:buChar char="•"/>
            </a:pPr>
            <a:r>
              <a:rPr lang="en-US" sz="2800"/>
              <a:t>Storage Spaces</a:t>
            </a:r>
            <a:endParaRPr lang="en-US" sz="2800" dirty="0"/>
          </a:p>
        </p:txBody>
      </p:sp>
      <p:sp>
        <p:nvSpPr>
          <p:cNvPr id="2" name="Title 1">
            <a:extLst>
              <a:ext uri="{FF2B5EF4-FFF2-40B4-BE49-F238E27FC236}">
                <a16:creationId xmlns:a16="http://schemas.microsoft.com/office/drawing/2014/main" id="{0D571322-9F37-477D-9B5B-EBF49D8B1DE4}"/>
              </a:ext>
            </a:extLst>
          </p:cNvPr>
          <p:cNvSpPr>
            <a:spLocks noGrp="1"/>
          </p:cNvSpPr>
          <p:nvPr>
            <p:ph type="title"/>
          </p:nvPr>
        </p:nvSpPr>
        <p:spPr/>
        <p:txBody>
          <a:bodyPr/>
          <a:lstStyle/>
          <a:p>
            <a:r>
              <a:rPr lang="en-US">
                <a:solidFill>
                  <a:srgbClr val="0078D7"/>
                </a:solidFill>
              </a:rPr>
              <a:t>Learnings covered in this Unit</a:t>
            </a:r>
            <a:endParaRPr lang="en-US" dirty="0">
              <a:solidFill>
                <a:srgbClr val="0078D7"/>
              </a:solidFill>
            </a:endParaRPr>
          </a:p>
        </p:txBody>
      </p:sp>
    </p:spTree>
    <p:extLst>
      <p:ext uri="{BB962C8B-B14F-4D97-AF65-F5344CB8AC3E}">
        <p14:creationId xmlns:p14="http://schemas.microsoft.com/office/powerpoint/2010/main" val="2816170319"/>
      </p:ext>
    </p:extLst>
  </p:cSld>
  <p:clrMapOvr>
    <a:masterClrMapping/>
  </p:clrMapOvr>
  <mc:AlternateContent xmlns:mc="http://schemas.openxmlformats.org/markup-compatibility/2006">
    <mc:Choice xmlns:p14="http://schemas.microsoft.com/office/powerpoint/2010/main" Requires="p14">
      <p:transition p14:dur="10">
        <p:fade/>
      </p:transition>
    </mc:Choice>
    <mc:Fallback>
      <p:transition>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name="HIDDEN - Slide190">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CBC6F63-616D-478D-A91D-8B071350BF64}"/>
              </a:ext>
            </a:extLst>
          </p:cNvPr>
          <p:cNvSpPr>
            <a:spLocks noGrp="1"/>
          </p:cNvSpPr>
          <p:nvPr>
            <p:ph type="title"/>
          </p:nvPr>
        </p:nvSpPr>
        <p:spPr/>
        <p:txBody>
          <a:bodyPr/>
          <a:lstStyle/>
          <a:p>
            <a:r>
              <a:rPr lang="en-US"/>
              <a:t>JBODs &amp; Raids</a:t>
            </a:r>
            <a:endParaRPr lang="en-US" dirty="0"/>
          </a:p>
        </p:txBody>
      </p:sp>
    </p:spTree>
    <p:extLst>
      <p:ext uri="{BB962C8B-B14F-4D97-AF65-F5344CB8AC3E}">
        <p14:creationId xmlns:p14="http://schemas.microsoft.com/office/powerpoint/2010/main" val="1466267831"/>
      </p:ext>
    </p:extLst>
  </p:cSld>
  <p:clrMapOvr>
    <a:masterClrMapping/>
  </p:clrMapOvr>
  <mc:AlternateContent xmlns:mc="http://schemas.openxmlformats.org/markup-compatibility/2006">
    <mc:Choice xmlns:p14="http://schemas.microsoft.com/office/powerpoint/2010/main" Requires="p14">
      <p:transition p14:dur="10">
        <p:fade/>
      </p:transition>
    </mc:Choice>
    <mc:Fallback>
      <p:transition>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3B49DA7-3241-48D1-8B5F-1044E522E172}"/>
              </a:ext>
            </a:extLst>
          </p:cNvPr>
          <p:cNvSpPr>
            <a:spLocks noGrp="1"/>
          </p:cNvSpPr>
          <p:nvPr>
            <p:ph type="body" sz="quarter" idx="10"/>
          </p:nvPr>
        </p:nvSpPr>
        <p:spPr/>
        <p:txBody>
          <a:bodyPr/>
          <a:lstStyle/>
          <a:p>
            <a:r>
              <a:rPr lang="de-DE" dirty="0"/>
              <a:t>JBODs &amp; Raids</a:t>
            </a:r>
          </a:p>
          <a:p>
            <a:r>
              <a:rPr lang="de-DE" dirty="0"/>
              <a:t>NAS,SAN,iSCSI,VHD/VHDX,ThinProvision,StorageSpaces,S2D</a:t>
            </a:r>
          </a:p>
          <a:p>
            <a:r>
              <a:rPr lang="de-DE" dirty="0"/>
              <a:t>Virtual storage means you can no longer take the „disk presented to Windows“ into your hands. </a:t>
            </a:r>
          </a:p>
          <a:p>
            <a:pPr marL="0" indent="0">
              <a:buNone/>
            </a:pPr>
            <a:endParaRPr lang="de-DE" dirty="0"/>
          </a:p>
        </p:txBody>
      </p:sp>
      <p:sp>
        <p:nvSpPr>
          <p:cNvPr id="2" name="Title 1">
            <a:extLst>
              <a:ext uri="{FF2B5EF4-FFF2-40B4-BE49-F238E27FC236}">
                <a16:creationId xmlns:a16="http://schemas.microsoft.com/office/drawing/2014/main" id="{463646BF-98AB-4263-ABC1-98B5512ABA11}"/>
              </a:ext>
            </a:extLst>
          </p:cNvPr>
          <p:cNvSpPr>
            <a:spLocks noGrp="1"/>
          </p:cNvSpPr>
          <p:nvPr>
            <p:ph type="title"/>
          </p:nvPr>
        </p:nvSpPr>
        <p:spPr/>
        <p:txBody>
          <a:bodyPr/>
          <a:lstStyle/>
          <a:p>
            <a:r>
              <a:rPr lang="de-DE" dirty="0"/>
              <a:t>Virtual Storage</a:t>
            </a:r>
            <a:endParaRPr lang="en-US" dirty="0"/>
          </a:p>
        </p:txBody>
      </p:sp>
      <p:pic>
        <p:nvPicPr>
          <p:cNvPr id="7" name="Picture 6">
            <a:extLst>
              <a:ext uri="{FF2B5EF4-FFF2-40B4-BE49-F238E27FC236}">
                <a16:creationId xmlns:a16="http://schemas.microsoft.com/office/drawing/2014/main" id="{B927529F-6C0D-43F5-8BAC-841741C5CD6A}"/>
              </a:ext>
            </a:extLst>
          </p:cNvPr>
          <p:cNvPicPr>
            <a:picLocks noChangeAspect="1"/>
          </p:cNvPicPr>
          <p:nvPr/>
        </p:nvPicPr>
        <p:blipFill>
          <a:blip r:embed="rId3"/>
          <a:stretch>
            <a:fillRect/>
          </a:stretch>
        </p:blipFill>
        <p:spPr>
          <a:xfrm>
            <a:off x="6627076" y="2204864"/>
            <a:ext cx="4040925" cy="3939902"/>
          </a:xfrm>
          <a:prstGeom prst="rect">
            <a:avLst/>
          </a:prstGeom>
        </p:spPr>
      </p:pic>
    </p:spTree>
    <p:extLst>
      <p:ext uri="{BB962C8B-B14F-4D97-AF65-F5344CB8AC3E}">
        <p14:creationId xmlns:p14="http://schemas.microsoft.com/office/powerpoint/2010/main" val="1070972837"/>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52C385E-F515-44AE-8035-6EAE9F72D606}"/>
              </a:ext>
            </a:extLst>
          </p:cNvPr>
          <p:cNvSpPr>
            <a:spLocks noGrp="1"/>
          </p:cNvSpPr>
          <p:nvPr>
            <p:ph type="body" sz="quarter" idx="10"/>
          </p:nvPr>
        </p:nvSpPr>
        <p:spPr/>
        <p:txBody>
          <a:bodyPr/>
          <a:lstStyle/>
          <a:p>
            <a:r>
              <a:rPr lang="de-DE" dirty="0"/>
              <a:t>JBOD = Just a bunch of Disks</a:t>
            </a:r>
          </a:p>
          <a:p>
            <a:pPr lvl="1"/>
            <a:r>
              <a:rPr lang="de-DE" dirty="0"/>
              <a:t>Hardware enclosure with multiple disks </a:t>
            </a:r>
          </a:p>
          <a:p>
            <a:pPr lvl="1"/>
            <a:r>
              <a:rPr lang="de-DE" dirty="0"/>
              <a:t>No intelligence build into enclosure</a:t>
            </a:r>
          </a:p>
          <a:p>
            <a:pPr lvl="2"/>
            <a:r>
              <a:rPr lang="de-DE" dirty="0"/>
              <a:t>Can be used for Storage Spaces </a:t>
            </a:r>
          </a:p>
          <a:p>
            <a:pPr lvl="2"/>
            <a:r>
              <a:rPr lang="de-DE" dirty="0"/>
              <a:t>Can be used for Software Raids</a:t>
            </a:r>
          </a:p>
          <a:p>
            <a:endParaRPr lang="de-DE" dirty="0"/>
          </a:p>
          <a:p>
            <a:r>
              <a:rPr lang="de-DE" dirty="0"/>
              <a:t>RAIDs = </a:t>
            </a:r>
            <a:r>
              <a:rPr lang="en-US" dirty="0"/>
              <a:t>Redundant Array of Independent Disks </a:t>
            </a:r>
            <a:endParaRPr lang="de-DE" dirty="0"/>
          </a:p>
          <a:p>
            <a:pPr lvl="1"/>
            <a:r>
              <a:rPr lang="de-DE" dirty="0"/>
              <a:t>Controller to combine multipe Disk to genreate virtual disk(s) </a:t>
            </a:r>
          </a:p>
          <a:p>
            <a:pPr lvl="1"/>
            <a:r>
              <a:rPr lang="de-DE" dirty="0"/>
              <a:t>Different type of Raids are possible </a:t>
            </a:r>
          </a:p>
          <a:p>
            <a:pPr lvl="2"/>
            <a:r>
              <a:rPr lang="de-DE" dirty="0"/>
              <a:t>Typical : Raid 0 / 1 / 5</a:t>
            </a:r>
          </a:p>
          <a:p>
            <a:pPr lvl="2"/>
            <a:r>
              <a:rPr lang="de-DE" dirty="0"/>
              <a:t>Requires more than 1 disk </a:t>
            </a:r>
          </a:p>
          <a:p>
            <a:pPr lvl="1"/>
            <a:endParaRPr lang="de-DE" dirty="0"/>
          </a:p>
          <a:p>
            <a:endParaRPr lang="de-DE" dirty="0"/>
          </a:p>
          <a:p>
            <a:endParaRPr lang="en-US" dirty="0"/>
          </a:p>
        </p:txBody>
      </p:sp>
      <p:sp>
        <p:nvSpPr>
          <p:cNvPr id="6" name="Title 5">
            <a:extLst>
              <a:ext uri="{FF2B5EF4-FFF2-40B4-BE49-F238E27FC236}">
                <a16:creationId xmlns:a16="http://schemas.microsoft.com/office/drawing/2014/main" id="{5B437992-F742-47DE-A6D7-D3A100E243C5}"/>
              </a:ext>
            </a:extLst>
          </p:cNvPr>
          <p:cNvSpPr>
            <a:spLocks noGrp="1"/>
          </p:cNvSpPr>
          <p:nvPr>
            <p:ph type="title"/>
          </p:nvPr>
        </p:nvSpPr>
        <p:spPr/>
        <p:txBody>
          <a:bodyPr/>
          <a:lstStyle/>
          <a:p>
            <a:r>
              <a:rPr lang="de-DE" dirty="0"/>
              <a:t>JBODs &amp; Raids</a:t>
            </a:r>
            <a:endParaRPr lang="en-US" dirty="0"/>
          </a:p>
        </p:txBody>
      </p:sp>
    </p:spTree>
    <p:extLst>
      <p:ext uri="{BB962C8B-B14F-4D97-AF65-F5344CB8AC3E}">
        <p14:creationId xmlns:p14="http://schemas.microsoft.com/office/powerpoint/2010/main" val="3674688701"/>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p:txBody>
          <a:bodyPr/>
          <a:lstStyle/>
          <a:p>
            <a:pPr>
              <a:buNone/>
            </a:pPr>
            <a:r>
              <a:rPr lang="en-US" b="1" dirty="0"/>
              <a:t>RAID 0: Striping without Parity</a:t>
            </a:r>
          </a:p>
          <a:p>
            <a:pPr lvl="1"/>
            <a:r>
              <a:rPr lang="en-US" dirty="0"/>
              <a:t>Fastest read and write I/O performance</a:t>
            </a:r>
          </a:p>
          <a:p>
            <a:pPr lvl="1"/>
            <a:r>
              <a:rPr lang="en-US" dirty="0"/>
              <a:t>1 I/O per Read/Write Operations</a:t>
            </a:r>
          </a:p>
          <a:p>
            <a:pPr lvl="1"/>
            <a:r>
              <a:rPr lang="en-US" dirty="0"/>
              <a:t>No redundancy </a:t>
            </a:r>
          </a:p>
          <a:p>
            <a:pPr lvl="1"/>
            <a:r>
              <a:rPr lang="en-US" dirty="0"/>
              <a:t>0% loss of disk capacity usage</a:t>
            </a:r>
          </a:p>
          <a:p>
            <a:pPr lvl="1"/>
            <a:r>
              <a:rPr lang="de-DE" dirty="0"/>
              <a:t>High risk of data loss </a:t>
            </a:r>
          </a:p>
          <a:p>
            <a:pPr lvl="1"/>
            <a:r>
              <a:rPr lang="de-DE" dirty="0"/>
              <a:t>Recommneded for temporal data only</a:t>
            </a:r>
            <a:endParaRPr lang="en-US" dirty="0"/>
          </a:p>
          <a:p>
            <a:pPr lvl="1"/>
            <a:endParaRPr lang="en-US" dirty="0"/>
          </a:p>
        </p:txBody>
      </p:sp>
      <p:sp>
        <p:nvSpPr>
          <p:cNvPr id="2" name="Title 1"/>
          <p:cNvSpPr>
            <a:spLocks noGrp="1"/>
          </p:cNvSpPr>
          <p:nvPr>
            <p:ph type="title"/>
          </p:nvPr>
        </p:nvSpPr>
        <p:spPr/>
        <p:txBody>
          <a:bodyPr>
            <a:normAutofit fontScale="90000"/>
          </a:bodyPr>
          <a:lstStyle/>
          <a:p>
            <a:r>
              <a:rPr lang="en-US" dirty="0"/>
              <a:t>RAID 0</a:t>
            </a:r>
            <a:br>
              <a:rPr lang="en-US" dirty="0"/>
            </a:br>
            <a:r>
              <a:rPr lang="en-US" dirty="0"/>
              <a:t>	</a:t>
            </a:r>
          </a:p>
        </p:txBody>
      </p:sp>
      <p:graphicFrame>
        <p:nvGraphicFramePr>
          <p:cNvPr id="4" name="Object 7"/>
          <p:cNvGraphicFramePr>
            <a:graphicFrameLocks noChangeAspect="1"/>
          </p:cNvGraphicFramePr>
          <p:nvPr>
            <p:extLst/>
          </p:nvPr>
        </p:nvGraphicFramePr>
        <p:xfrm>
          <a:off x="7848328" y="2924944"/>
          <a:ext cx="2231258" cy="2598738"/>
        </p:xfrm>
        <a:graphic>
          <a:graphicData uri="http://schemas.openxmlformats.org/presentationml/2006/ole">
            <mc:AlternateContent xmlns:mc="http://schemas.openxmlformats.org/markup-compatibility/2006">
              <mc:Choice xmlns:v="urn:schemas-microsoft-com:vml" Requires="v">
                <p:oleObj spid="_x0000_s1028" name="Visio" r:id="rId4" imgW="952303" imgH="1109355" progId="">
                  <p:embed/>
                </p:oleObj>
              </mc:Choice>
              <mc:Fallback>
                <p:oleObj name="Visio" r:id="rId4" imgW="952303" imgH="1109355" progId="">
                  <p:embed/>
                  <p:pic>
                    <p:nvPicPr>
                      <p:cNvPr id="4" name="Object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48328" y="2924944"/>
                        <a:ext cx="2231258" cy="2598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 name="TextBox 4"/>
          <p:cNvSpPr txBox="1"/>
          <p:nvPr/>
        </p:nvSpPr>
        <p:spPr>
          <a:xfrm>
            <a:off x="4772026" y="6581002"/>
            <a:ext cx="2867025" cy="276999"/>
          </a:xfrm>
          <a:prstGeom prst="rect">
            <a:avLst/>
          </a:prstGeom>
          <a:noFill/>
        </p:spPr>
        <p:txBody>
          <a:bodyPr wrap="square" rtlCol="0">
            <a:spAutoFit/>
          </a:bodyPr>
          <a:lstStyle/>
          <a:p>
            <a:r>
              <a:rPr lang="en-US" sz="1200" i="1" dirty="0">
                <a:solidFill>
                  <a:schemeClr val="bg2"/>
                </a:solidFill>
              </a:rPr>
              <a:t>Image from Creative Commons</a:t>
            </a:r>
          </a:p>
        </p:txBody>
      </p:sp>
    </p:spTree>
    <p:extLst>
      <p:ext uri="{BB962C8B-B14F-4D97-AF65-F5344CB8AC3E}">
        <p14:creationId xmlns:p14="http://schemas.microsoft.com/office/powerpoint/2010/main" val="1226450387"/>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name="HIDDEN - Slide3">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3921"/>
              <a:t>Storage</a:t>
            </a:r>
            <a:endParaRPr lang="en-US" sz="3921" dirty="0"/>
          </a:p>
        </p:txBody>
      </p:sp>
    </p:spTree>
    <p:extLst>
      <p:ext uri="{BB962C8B-B14F-4D97-AF65-F5344CB8AC3E}">
        <p14:creationId xmlns:p14="http://schemas.microsoft.com/office/powerpoint/2010/main" val="2574144543"/>
      </p:ext>
    </p:extLst>
  </p:cSld>
  <p:clrMapOvr>
    <a:masterClrMapping/>
  </p:clrMapOvr>
  <mc:AlternateContent xmlns:mc="http://schemas.openxmlformats.org/markup-compatibility/2006">
    <mc:Choice xmlns:p14="http://schemas.microsoft.com/office/powerpoint/2010/main" Requires="p14">
      <p:transition p14:dur="10">
        <p:fade/>
      </p:transition>
    </mc:Choice>
    <mc:Fallback>
      <p:transition>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p:txBody>
          <a:bodyPr/>
          <a:lstStyle/>
          <a:p>
            <a:pPr>
              <a:buNone/>
            </a:pPr>
            <a:r>
              <a:rPr lang="en-US" sz="2000" b="1" dirty="0">
                <a:latin typeface="+mn-lt"/>
              </a:rPr>
              <a:t>RAID 1: Mirroring</a:t>
            </a:r>
          </a:p>
          <a:p>
            <a:r>
              <a:rPr lang="en-US" sz="1800" dirty="0">
                <a:latin typeface="+mn-lt"/>
              </a:rPr>
              <a:t>Fast read performance (1 I/O per read *2 disks) = 2x read performance</a:t>
            </a:r>
          </a:p>
          <a:p>
            <a:r>
              <a:rPr lang="en-US" sz="1800" dirty="0">
                <a:latin typeface="+mn-lt"/>
              </a:rPr>
              <a:t>Average write performance (2 I/Os per write) = 1x write performance</a:t>
            </a:r>
          </a:p>
          <a:p>
            <a:r>
              <a:rPr lang="en-US" sz="1800" dirty="0">
                <a:latin typeface="+mn-lt"/>
              </a:rPr>
              <a:t>Redundant – Can lose 1 disk and still remain operational</a:t>
            </a:r>
          </a:p>
          <a:p>
            <a:r>
              <a:rPr lang="en-US" sz="1800" dirty="0">
                <a:latin typeface="+mn-lt"/>
              </a:rPr>
              <a:t>50% loss of disk capacity usage</a:t>
            </a:r>
          </a:p>
        </p:txBody>
      </p:sp>
      <p:sp>
        <p:nvSpPr>
          <p:cNvPr id="2" name="Title 1"/>
          <p:cNvSpPr>
            <a:spLocks noGrp="1"/>
          </p:cNvSpPr>
          <p:nvPr>
            <p:ph type="title"/>
          </p:nvPr>
        </p:nvSpPr>
        <p:spPr/>
        <p:txBody>
          <a:bodyPr>
            <a:normAutofit/>
          </a:bodyPr>
          <a:lstStyle/>
          <a:p>
            <a:r>
              <a:rPr lang="en-US" dirty="0"/>
              <a:t>RAID Types</a:t>
            </a:r>
          </a:p>
        </p:txBody>
      </p:sp>
      <p:graphicFrame>
        <p:nvGraphicFramePr>
          <p:cNvPr id="4" name="Object 10"/>
          <p:cNvGraphicFramePr>
            <a:graphicFrameLocks noChangeAspect="1"/>
          </p:cNvGraphicFramePr>
          <p:nvPr/>
        </p:nvGraphicFramePr>
        <p:xfrm>
          <a:off x="3679825" y="3716339"/>
          <a:ext cx="4795317" cy="2770187"/>
        </p:xfrm>
        <a:graphic>
          <a:graphicData uri="http://schemas.openxmlformats.org/presentationml/2006/ole">
            <mc:AlternateContent xmlns:mc="http://schemas.openxmlformats.org/markup-compatibility/2006">
              <mc:Choice xmlns:v="urn:schemas-microsoft-com:vml" Requires="v">
                <p:oleObj spid="_x0000_s2052" name="Visio" r:id="rId4" imgW="1637906" imgH="945740" progId="">
                  <p:embed/>
                </p:oleObj>
              </mc:Choice>
              <mc:Fallback>
                <p:oleObj name="Visio" r:id="rId4" imgW="1637906" imgH="945740" progId="">
                  <p:embed/>
                  <p:pic>
                    <p:nvPicPr>
                      <p:cNvPr id="4" name="Object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79825" y="3716339"/>
                        <a:ext cx="4795317" cy="2770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 name="TextBox 4"/>
          <p:cNvSpPr txBox="1"/>
          <p:nvPr/>
        </p:nvSpPr>
        <p:spPr>
          <a:xfrm>
            <a:off x="4752976" y="6581002"/>
            <a:ext cx="2867025" cy="276999"/>
          </a:xfrm>
          <a:prstGeom prst="rect">
            <a:avLst/>
          </a:prstGeom>
          <a:noFill/>
        </p:spPr>
        <p:txBody>
          <a:bodyPr wrap="square" rtlCol="0">
            <a:spAutoFit/>
          </a:bodyPr>
          <a:lstStyle/>
          <a:p>
            <a:pPr algn="ctr"/>
            <a:r>
              <a:rPr lang="en-US" sz="1200" i="1" dirty="0">
                <a:solidFill>
                  <a:schemeClr val="bg2"/>
                </a:solidFill>
              </a:rPr>
              <a:t>Image from Creative Commons</a:t>
            </a:r>
          </a:p>
        </p:txBody>
      </p:sp>
    </p:spTree>
    <p:extLst>
      <p:ext uri="{BB962C8B-B14F-4D97-AF65-F5344CB8AC3E}">
        <p14:creationId xmlns:p14="http://schemas.microsoft.com/office/powerpoint/2010/main" val="3506060371"/>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p:txBody>
          <a:bodyPr>
            <a:normAutofit/>
          </a:bodyPr>
          <a:lstStyle/>
          <a:p>
            <a:pPr>
              <a:buNone/>
            </a:pPr>
            <a:r>
              <a:rPr lang="en-US" sz="2000" b="1" dirty="0"/>
              <a:t>RAID 5: Striping with Parity</a:t>
            </a:r>
          </a:p>
          <a:p>
            <a:r>
              <a:rPr lang="en-US" sz="1800" dirty="0"/>
              <a:t>Best for redundancy and disk capacity usage</a:t>
            </a:r>
          </a:p>
          <a:p>
            <a:r>
              <a:rPr lang="en-US" sz="1800" b="1" dirty="0">
                <a:solidFill>
                  <a:srgbClr val="0000FF"/>
                </a:solidFill>
              </a:rPr>
              <a:t>Fast read performance (1 I/O per read) * n number of disks</a:t>
            </a:r>
          </a:p>
          <a:p>
            <a:r>
              <a:rPr lang="en-US" sz="1800" dirty="0">
                <a:solidFill>
                  <a:srgbClr val="FF0000"/>
                </a:solidFill>
              </a:rPr>
              <a:t>Very poor write performance (4 I/O’s per write)</a:t>
            </a:r>
          </a:p>
        </p:txBody>
      </p:sp>
      <p:sp>
        <p:nvSpPr>
          <p:cNvPr id="2" name="Title 1"/>
          <p:cNvSpPr>
            <a:spLocks noGrp="1"/>
          </p:cNvSpPr>
          <p:nvPr>
            <p:ph type="title"/>
          </p:nvPr>
        </p:nvSpPr>
        <p:spPr/>
        <p:txBody>
          <a:bodyPr>
            <a:normAutofit/>
          </a:bodyPr>
          <a:lstStyle/>
          <a:p>
            <a:r>
              <a:rPr lang="en-US" dirty="0"/>
              <a:t>RAID Types</a:t>
            </a:r>
          </a:p>
        </p:txBody>
      </p:sp>
      <p:sp>
        <p:nvSpPr>
          <p:cNvPr id="8" name="Content Placeholder 7"/>
          <p:cNvSpPr>
            <a:spLocks noGrp="1"/>
          </p:cNvSpPr>
          <p:nvPr>
            <p:ph sz="half" idx="4294967295"/>
          </p:nvPr>
        </p:nvSpPr>
        <p:spPr>
          <a:xfrm>
            <a:off x="7715250" y="1285875"/>
            <a:ext cx="4476750" cy="1955800"/>
          </a:xfrm>
          <a:prstGeom prst="rect">
            <a:avLst/>
          </a:prstGeom>
        </p:spPr>
        <p:txBody>
          <a:bodyPr/>
          <a:lstStyle/>
          <a:p>
            <a:pPr lvl="1"/>
            <a:r>
              <a:rPr lang="en-US" sz="1800" dirty="0"/>
              <a:t>Can lose 1 disk and still function</a:t>
            </a:r>
          </a:p>
          <a:p>
            <a:pPr lvl="1"/>
            <a:endParaRPr lang="en-US" sz="1800" dirty="0"/>
          </a:p>
          <a:p>
            <a:pPr lvl="1"/>
            <a:r>
              <a:rPr lang="en-US" sz="1800" dirty="0"/>
              <a:t>12-33% loss of disk capacity usage (depending on number of disks)</a:t>
            </a:r>
          </a:p>
          <a:p>
            <a:endParaRPr lang="en-US" dirty="0"/>
          </a:p>
        </p:txBody>
      </p:sp>
      <p:pic>
        <p:nvPicPr>
          <p:cNvPr id="82946" name="Picture 2" descr="File:RAID 5.svg">
            <a:hlinkClick r:id="rId3"/>
          </p:cNvPr>
          <p:cNvPicPr>
            <a:picLocks noChangeAspect="1" noChangeArrowheads="1"/>
          </p:cNvPicPr>
          <p:nvPr/>
        </p:nvPicPr>
        <p:blipFill>
          <a:blip r:embed="rId4" cstate="print"/>
          <a:srcRect/>
          <a:stretch>
            <a:fillRect/>
          </a:stretch>
        </p:blipFill>
        <p:spPr bwMode="auto">
          <a:xfrm>
            <a:off x="4203701" y="3676651"/>
            <a:ext cx="3754754" cy="2781299"/>
          </a:xfrm>
          <a:prstGeom prst="rect">
            <a:avLst/>
          </a:prstGeom>
          <a:noFill/>
        </p:spPr>
      </p:pic>
      <p:sp>
        <p:nvSpPr>
          <p:cNvPr id="6" name="TextBox 5"/>
          <p:cNvSpPr txBox="1"/>
          <p:nvPr/>
        </p:nvSpPr>
        <p:spPr>
          <a:xfrm>
            <a:off x="4762501" y="6581002"/>
            <a:ext cx="2867025" cy="276999"/>
          </a:xfrm>
          <a:prstGeom prst="rect">
            <a:avLst/>
          </a:prstGeom>
          <a:noFill/>
        </p:spPr>
        <p:txBody>
          <a:bodyPr wrap="square" rtlCol="0">
            <a:spAutoFit/>
          </a:bodyPr>
          <a:lstStyle/>
          <a:p>
            <a:pPr algn="ctr"/>
            <a:r>
              <a:rPr lang="en-US" sz="1200" i="1" dirty="0">
                <a:solidFill>
                  <a:schemeClr val="bg2"/>
                </a:solidFill>
              </a:rPr>
              <a:t>Image from Creative Commons</a:t>
            </a:r>
          </a:p>
        </p:txBody>
      </p:sp>
    </p:spTree>
    <p:extLst>
      <p:ext uri="{BB962C8B-B14F-4D97-AF65-F5344CB8AC3E}">
        <p14:creationId xmlns:p14="http://schemas.microsoft.com/office/powerpoint/2010/main" val="1741777689"/>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p:txBody>
          <a:bodyPr>
            <a:normAutofit/>
          </a:bodyPr>
          <a:lstStyle/>
          <a:p>
            <a:pPr>
              <a:buNone/>
            </a:pPr>
            <a:r>
              <a:rPr lang="en-US" sz="2000" b="1" dirty="0"/>
              <a:t>RAID 6: Striping with Double Parity</a:t>
            </a:r>
          </a:p>
          <a:p>
            <a:r>
              <a:rPr lang="en-US" sz="1800" dirty="0"/>
              <a:t>As Fast as RAID 5 on reads </a:t>
            </a:r>
            <a:r>
              <a:rPr lang="en-US" sz="1800" i="1" dirty="0"/>
              <a:t>(1 I/O per read)</a:t>
            </a:r>
            <a:r>
              <a:rPr lang="en-US" sz="1800" dirty="0"/>
              <a:t> * n number of disks</a:t>
            </a:r>
          </a:p>
          <a:p>
            <a:r>
              <a:rPr lang="de-DE" sz="1800" dirty="0"/>
              <a:t>Minimum number of disks required: 4</a:t>
            </a:r>
            <a:endParaRPr lang="en-US" sz="1800" dirty="0"/>
          </a:p>
          <a:p>
            <a:endParaRPr lang="en-US" sz="1800" dirty="0"/>
          </a:p>
          <a:p>
            <a:r>
              <a:rPr lang="en-US" sz="1800" b="1" dirty="0">
                <a:solidFill>
                  <a:srgbClr val="FF0000"/>
                </a:solidFill>
              </a:rPr>
              <a:t>Worst write performance </a:t>
            </a:r>
            <a:r>
              <a:rPr lang="en-US" sz="1800" b="1" i="1" dirty="0">
                <a:solidFill>
                  <a:srgbClr val="FF0000"/>
                </a:solidFill>
              </a:rPr>
              <a:t>(5 I/O’s per write due to extra parity write I/O vs. RAID 5)</a:t>
            </a:r>
          </a:p>
        </p:txBody>
      </p:sp>
      <p:sp>
        <p:nvSpPr>
          <p:cNvPr id="2" name="Title 1"/>
          <p:cNvSpPr>
            <a:spLocks noGrp="1"/>
          </p:cNvSpPr>
          <p:nvPr>
            <p:ph type="title"/>
          </p:nvPr>
        </p:nvSpPr>
        <p:spPr/>
        <p:txBody>
          <a:bodyPr>
            <a:normAutofit/>
          </a:bodyPr>
          <a:lstStyle/>
          <a:p>
            <a:r>
              <a:rPr lang="en-US" dirty="0"/>
              <a:t>RAID Types</a:t>
            </a:r>
          </a:p>
        </p:txBody>
      </p:sp>
      <p:sp>
        <p:nvSpPr>
          <p:cNvPr id="8" name="Content Placeholder 7"/>
          <p:cNvSpPr>
            <a:spLocks noGrp="1"/>
          </p:cNvSpPr>
          <p:nvPr>
            <p:ph sz="half" idx="4294967295"/>
          </p:nvPr>
        </p:nvSpPr>
        <p:spPr>
          <a:xfrm>
            <a:off x="7978775" y="1219200"/>
            <a:ext cx="4213225" cy="2509838"/>
          </a:xfrm>
          <a:prstGeom prst="rect">
            <a:avLst/>
          </a:prstGeom>
        </p:spPr>
        <p:txBody>
          <a:bodyPr/>
          <a:lstStyle/>
          <a:p>
            <a:pPr lvl="1"/>
            <a:r>
              <a:rPr lang="en-US" sz="1800" b="1" i="1" dirty="0">
                <a:solidFill>
                  <a:srgbClr val="0000FF"/>
                </a:solidFill>
              </a:rPr>
              <a:t>Faster rebuilds than RAID 5</a:t>
            </a:r>
          </a:p>
          <a:p>
            <a:pPr lvl="1"/>
            <a:endParaRPr lang="en-US" sz="1800" dirty="0"/>
          </a:p>
          <a:p>
            <a:pPr lvl="1"/>
            <a:r>
              <a:rPr lang="en-US" sz="1800" dirty="0"/>
              <a:t>25-50 % loss of disk capacity usage</a:t>
            </a:r>
          </a:p>
          <a:p>
            <a:pPr lvl="1"/>
            <a:r>
              <a:rPr lang="en-US" sz="1800" dirty="0">
                <a:solidFill>
                  <a:srgbClr val="FF0000"/>
                </a:solidFill>
              </a:rPr>
              <a:t>Even slower than RAID 5 for writes</a:t>
            </a:r>
          </a:p>
          <a:p>
            <a:endParaRPr lang="en-US" dirty="0"/>
          </a:p>
        </p:txBody>
      </p:sp>
      <p:pic>
        <p:nvPicPr>
          <p:cNvPr id="89092" name="Picture 4" descr="File:RAID 6.svg">
            <a:hlinkClick r:id="rId3"/>
          </p:cNvPr>
          <p:cNvPicPr>
            <a:picLocks noChangeAspect="1" noChangeArrowheads="1"/>
          </p:cNvPicPr>
          <p:nvPr/>
        </p:nvPicPr>
        <p:blipFill>
          <a:blip r:embed="rId4" cstate="print"/>
          <a:srcRect/>
          <a:stretch>
            <a:fillRect/>
          </a:stretch>
        </p:blipFill>
        <p:spPr bwMode="auto">
          <a:xfrm>
            <a:off x="3394075" y="3267075"/>
            <a:ext cx="5363122" cy="3157538"/>
          </a:xfrm>
          <a:prstGeom prst="rect">
            <a:avLst/>
          </a:prstGeom>
          <a:noFill/>
        </p:spPr>
      </p:pic>
      <p:sp>
        <p:nvSpPr>
          <p:cNvPr id="6" name="TextBox 5"/>
          <p:cNvSpPr txBox="1"/>
          <p:nvPr/>
        </p:nvSpPr>
        <p:spPr>
          <a:xfrm>
            <a:off x="4781551" y="6581002"/>
            <a:ext cx="2867025" cy="276999"/>
          </a:xfrm>
          <a:prstGeom prst="rect">
            <a:avLst/>
          </a:prstGeom>
          <a:noFill/>
        </p:spPr>
        <p:txBody>
          <a:bodyPr wrap="square" rtlCol="0">
            <a:spAutoFit/>
          </a:bodyPr>
          <a:lstStyle/>
          <a:p>
            <a:pPr algn="ctr"/>
            <a:r>
              <a:rPr lang="en-US" sz="1200" i="1" dirty="0">
                <a:solidFill>
                  <a:schemeClr val="bg2"/>
                </a:solidFill>
              </a:rPr>
              <a:t>Image from Creative Commons</a:t>
            </a:r>
          </a:p>
        </p:txBody>
      </p:sp>
    </p:spTree>
    <p:extLst>
      <p:ext uri="{BB962C8B-B14F-4D97-AF65-F5344CB8AC3E}">
        <p14:creationId xmlns:p14="http://schemas.microsoft.com/office/powerpoint/2010/main" val="1020075590"/>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p:txBody>
          <a:bodyPr>
            <a:normAutofit/>
          </a:bodyPr>
          <a:lstStyle/>
          <a:p>
            <a:pPr>
              <a:buNone/>
            </a:pPr>
            <a:r>
              <a:rPr lang="en-US" sz="2000" b="1" dirty="0"/>
              <a:t>RAID 0+1: Striping with Mirror</a:t>
            </a:r>
          </a:p>
          <a:p>
            <a:r>
              <a:rPr lang="en-US" sz="1800" dirty="0"/>
              <a:t>It is preferable to have RAID 0 on top and the RAID 1 array at the bottom,</a:t>
            </a:r>
            <a:br>
              <a:rPr lang="en-US" sz="1800" dirty="0"/>
            </a:br>
            <a:r>
              <a:rPr lang="en-US" sz="1800" dirty="0"/>
              <a:t>because fewer disks then need to be regenerated when a disk fails</a:t>
            </a:r>
          </a:p>
          <a:p>
            <a:r>
              <a:rPr lang="en-US" sz="1800" dirty="0"/>
              <a:t>Fast read performance (1 I/O per read *2 disks) = 2x read performance</a:t>
            </a:r>
          </a:p>
          <a:p>
            <a:r>
              <a:rPr lang="de-DE" sz="1800" dirty="0"/>
              <a:t>M</a:t>
            </a:r>
            <a:r>
              <a:rPr lang="en-US" sz="1800" dirty="0" err="1"/>
              <a:t>inimum</a:t>
            </a:r>
            <a:r>
              <a:rPr lang="en-US" sz="1800" dirty="0"/>
              <a:t> number of disks: 4 </a:t>
            </a:r>
          </a:p>
          <a:p>
            <a:endParaRPr lang="en-US" sz="2000" dirty="0"/>
          </a:p>
        </p:txBody>
      </p:sp>
      <p:sp>
        <p:nvSpPr>
          <p:cNvPr id="2" name="Title 1"/>
          <p:cNvSpPr>
            <a:spLocks noGrp="1"/>
          </p:cNvSpPr>
          <p:nvPr>
            <p:ph type="title"/>
          </p:nvPr>
        </p:nvSpPr>
        <p:spPr/>
        <p:txBody>
          <a:bodyPr>
            <a:normAutofit/>
          </a:bodyPr>
          <a:lstStyle/>
          <a:p>
            <a:r>
              <a:rPr lang="en-US" dirty="0"/>
              <a:t>RAID Types</a:t>
            </a:r>
          </a:p>
        </p:txBody>
      </p:sp>
      <p:sp>
        <p:nvSpPr>
          <p:cNvPr id="8" name="Content Placeholder 7"/>
          <p:cNvSpPr>
            <a:spLocks noGrp="1"/>
          </p:cNvSpPr>
          <p:nvPr>
            <p:ph sz="half" idx="4294967295"/>
          </p:nvPr>
        </p:nvSpPr>
        <p:spPr>
          <a:xfrm>
            <a:off x="8115300" y="1295400"/>
            <a:ext cx="4076700" cy="1955800"/>
          </a:xfrm>
          <a:prstGeom prst="rect">
            <a:avLst/>
          </a:prstGeom>
        </p:spPr>
        <p:txBody>
          <a:bodyPr/>
          <a:lstStyle/>
          <a:p>
            <a:r>
              <a:rPr lang="en-US" sz="1800" b="1" dirty="0">
                <a:solidFill>
                  <a:srgbClr val="0000FF"/>
                </a:solidFill>
              </a:rPr>
              <a:t>Fastest of the 0-6 RAID options</a:t>
            </a:r>
          </a:p>
          <a:p>
            <a:endParaRPr lang="en-US" sz="1800" dirty="0"/>
          </a:p>
          <a:p>
            <a:r>
              <a:rPr lang="en-US" sz="1800" dirty="0"/>
              <a:t>Average write performance (2 I/Os per write) = 1x write performance</a:t>
            </a:r>
          </a:p>
          <a:p>
            <a:endParaRPr lang="en-US" dirty="0"/>
          </a:p>
        </p:txBody>
      </p:sp>
      <p:pic>
        <p:nvPicPr>
          <p:cNvPr id="90114" name="Picture 2" descr="File:Raid 0+1.svg">
            <a:hlinkClick r:id="rId3"/>
          </p:cNvPr>
          <p:cNvPicPr>
            <a:picLocks noChangeAspect="1" noChangeArrowheads="1"/>
          </p:cNvPicPr>
          <p:nvPr/>
        </p:nvPicPr>
        <p:blipFill>
          <a:blip r:embed="rId4" cstate="print"/>
          <a:srcRect/>
          <a:stretch>
            <a:fillRect/>
          </a:stretch>
        </p:blipFill>
        <p:spPr bwMode="auto">
          <a:xfrm>
            <a:off x="3632201" y="3586618"/>
            <a:ext cx="4930775" cy="2742745"/>
          </a:xfrm>
          <a:prstGeom prst="rect">
            <a:avLst/>
          </a:prstGeom>
          <a:noFill/>
        </p:spPr>
      </p:pic>
      <p:sp>
        <p:nvSpPr>
          <p:cNvPr id="6" name="TextBox 5"/>
          <p:cNvSpPr txBox="1"/>
          <p:nvPr/>
        </p:nvSpPr>
        <p:spPr>
          <a:xfrm>
            <a:off x="4572001" y="6581002"/>
            <a:ext cx="2867025" cy="276999"/>
          </a:xfrm>
          <a:prstGeom prst="rect">
            <a:avLst/>
          </a:prstGeom>
          <a:noFill/>
        </p:spPr>
        <p:txBody>
          <a:bodyPr wrap="square" rtlCol="0">
            <a:spAutoFit/>
          </a:bodyPr>
          <a:lstStyle/>
          <a:p>
            <a:pPr algn="ctr"/>
            <a:r>
              <a:rPr lang="en-US" sz="1200" i="1" dirty="0">
                <a:solidFill>
                  <a:schemeClr val="bg2"/>
                </a:solidFill>
              </a:rPr>
              <a:t>Image from Creative Commons</a:t>
            </a:r>
          </a:p>
        </p:txBody>
      </p:sp>
    </p:spTree>
    <p:extLst>
      <p:ext uri="{BB962C8B-B14F-4D97-AF65-F5344CB8AC3E}">
        <p14:creationId xmlns:p14="http://schemas.microsoft.com/office/powerpoint/2010/main" val="176843675"/>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p:txBody>
          <a:bodyPr>
            <a:normAutofit lnSpcReduction="10000"/>
          </a:bodyPr>
          <a:lstStyle/>
          <a:p>
            <a:pPr>
              <a:buNone/>
            </a:pPr>
            <a:r>
              <a:rPr lang="en-US" sz="2000" b="1" dirty="0"/>
              <a:t>RAID 50: Striping RAID 5 sets</a:t>
            </a:r>
          </a:p>
          <a:p>
            <a:r>
              <a:rPr lang="en-US" sz="1800" dirty="0"/>
              <a:t>As Fast as RAID 5 on reads (1 I/O per read) * n number of disks</a:t>
            </a:r>
          </a:p>
          <a:p>
            <a:r>
              <a:rPr lang="de-DE" sz="1800" dirty="0"/>
              <a:t>6 Disks required</a:t>
            </a:r>
            <a:endParaRPr lang="en-US" sz="1800" dirty="0"/>
          </a:p>
          <a:p>
            <a:r>
              <a:rPr lang="en-US" sz="1800" dirty="0">
                <a:solidFill>
                  <a:srgbClr val="0000FF"/>
                </a:solidFill>
              </a:rPr>
              <a:t>Approximate N/1 improved write performance vs. RAID 5</a:t>
            </a:r>
            <a:br>
              <a:rPr lang="en-US" sz="1800" dirty="0">
                <a:solidFill>
                  <a:srgbClr val="0000FF"/>
                </a:solidFill>
              </a:rPr>
            </a:br>
            <a:r>
              <a:rPr lang="en-US" sz="1800" dirty="0">
                <a:solidFill>
                  <a:srgbClr val="0000FF"/>
                </a:solidFill>
              </a:rPr>
              <a:t>set (3 sets is 30% faster than a single RAID 5 set).</a:t>
            </a:r>
          </a:p>
          <a:p>
            <a:r>
              <a:rPr lang="en-US" sz="1800" dirty="0">
                <a:solidFill>
                  <a:srgbClr val="0000FF"/>
                </a:solidFill>
              </a:rPr>
              <a:t>This is frequently used format by Storage teams.</a:t>
            </a:r>
          </a:p>
          <a:p>
            <a:endParaRPr lang="en-US" sz="1800" dirty="0">
              <a:solidFill>
                <a:srgbClr val="0000FF"/>
              </a:solidFill>
            </a:endParaRPr>
          </a:p>
          <a:p>
            <a:endParaRPr lang="en-US" sz="1800" dirty="0">
              <a:solidFill>
                <a:srgbClr val="0000FF"/>
              </a:solidFill>
            </a:endParaRPr>
          </a:p>
          <a:p>
            <a:endParaRPr lang="en-US" sz="1800" dirty="0">
              <a:solidFill>
                <a:srgbClr val="0000FF"/>
              </a:solidFill>
            </a:endParaRPr>
          </a:p>
        </p:txBody>
      </p:sp>
      <p:sp>
        <p:nvSpPr>
          <p:cNvPr id="2" name="Title 1"/>
          <p:cNvSpPr>
            <a:spLocks noGrp="1"/>
          </p:cNvSpPr>
          <p:nvPr>
            <p:ph type="title"/>
          </p:nvPr>
        </p:nvSpPr>
        <p:spPr/>
        <p:txBody>
          <a:bodyPr>
            <a:normAutofit/>
          </a:bodyPr>
          <a:lstStyle/>
          <a:p>
            <a:r>
              <a:rPr lang="en-US" dirty="0"/>
              <a:t>Advanced RAID Types  (</a:t>
            </a:r>
            <a:r>
              <a:rPr lang="en-US" dirty="0">
                <a:solidFill>
                  <a:srgbClr val="FF0000"/>
                </a:solidFill>
              </a:rPr>
              <a:t>SAN striping </a:t>
            </a:r>
            <a:r>
              <a:rPr lang="en-US" dirty="0" err="1">
                <a:solidFill>
                  <a:srgbClr val="FF0000"/>
                </a:solidFill>
              </a:rPr>
              <a:t>Metas</a:t>
            </a:r>
            <a:r>
              <a:rPr lang="en-US" dirty="0"/>
              <a:t>)</a:t>
            </a:r>
          </a:p>
        </p:txBody>
      </p:sp>
      <p:sp>
        <p:nvSpPr>
          <p:cNvPr id="8" name="Content Placeholder 7"/>
          <p:cNvSpPr>
            <a:spLocks noGrp="1"/>
          </p:cNvSpPr>
          <p:nvPr>
            <p:ph sz="half" idx="4294967295"/>
          </p:nvPr>
        </p:nvSpPr>
        <p:spPr>
          <a:xfrm>
            <a:off x="7705725" y="1295400"/>
            <a:ext cx="4486275" cy="1846263"/>
          </a:xfrm>
          <a:prstGeom prst="rect">
            <a:avLst/>
          </a:prstGeom>
        </p:spPr>
        <p:txBody>
          <a:bodyPr>
            <a:normAutofit/>
          </a:bodyPr>
          <a:lstStyle/>
          <a:p>
            <a:pPr lvl="1"/>
            <a:r>
              <a:rPr lang="en-US" sz="1800" dirty="0"/>
              <a:t>1 drive from each of the RAID 5 sets could fail without loss of data</a:t>
            </a:r>
          </a:p>
          <a:p>
            <a:pPr lvl="1"/>
            <a:r>
              <a:rPr lang="en-US" sz="1800" dirty="0"/>
              <a:t>RAID 50 improves upon the performance of RAID 5, particularly during writes</a:t>
            </a:r>
          </a:p>
        </p:txBody>
      </p:sp>
      <p:pic>
        <p:nvPicPr>
          <p:cNvPr id="86018" name="Picture 2" descr="File:RAID 50.png">
            <a:hlinkClick r:id="rId3"/>
          </p:cNvPr>
          <p:cNvPicPr>
            <a:picLocks noChangeAspect="1" noChangeArrowheads="1"/>
          </p:cNvPicPr>
          <p:nvPr/>
        </p:nvPicPr>
        <p:blipFill>
          <a:blip r:embed="rId4" cstate="print"/>
          <a:srcRect/>
          <a:stretch>
            <a:fillRect/>
          </a:stretch>
        </p:blipFill>
        <p:spPr bwMode="auto">
          <a:xfrm>
            <a:off x="2365375" y="3692525"/>
            <a:ext cx="7620000" cy="2590800"/>
          </a:xfrm>
          <a:prstGeom prst="rect">
            <a:avLst/>
          </a:prstGeom>
          <a:noFill/>
        </p:spPr>
      </p:pic>
      <p:sp>
        <p:nvSpPr>
          <p:cNvPr id="6" name="TextBox 5"/>
          <p:cNvSpPr txBox="1"/>
          <p:nvPr/>
        </p:nvSpPr>
        <p:spPr>
          <a:xfrm>
            <a:off x="4743451" y="6581002"/>
            <a:ext cx="2867025" cy="276999"/>
          </a:xfrm>
          <a:prstGeom prst="rect">
            <a:avLst/>
          </a:prstGeom>
          <a:noFill/>
        </p:spPr>
        <p:txBody>
          <a:bodyPr wrap="square" rtlCol="0">
            <a:spAutoFit/>
          </a:bodyPr>
          <a:lstStyle/>
          <a:p>
            <a:pPr algn="ctr"/>
            <a:r>
              <a:rPr lang="en-US" sz="1200" i="1" dirty="0">
                <a:solidFill>
                  <a:schemeClr val="bg2"/>
                </a:solidFill>
              </a:rPr>
              <a:t>Image from Creative Commons</a:t>
            </a:r>
          </a:p>
        </p:txBody>
      </p:sp>
    </p:spTree>
    <p:extLst>
      <p:ext uri="{BB962C8B-B14F-4D97-AF65-F5344CB8AC3E}">
        <p14:creationId xmlns:p14="http://schemas.microsoft.com/office/powerpoint/2010/main" val="456797556"/>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name="HIDDEN - Slide191">
    <p:spTree>
      <p:nvGrpSpPr>
        <p:cNvPr id="1" name=""/>
        <p:cNvGrpSpPr/>
        <p:nvPr/>
      </p:nvGrpSpPr>
      <p:grpSpPr>
        <a:xfrm>
          <a:off x="0" y="0"/>
          <a:ext cx="0" cy="0"/>
          <a:chOff x="0" y="0"/>
          <a:chExt cx="0" cy="0"/>
        </a:xfrm>
      </p:grpSpPr>
    </p:spTree>
    <p:extLst>
      <p:ext uri="{BB962C8B-B14F-4D97-AF65-F5344CB8AC3E}">
        <p14:creationId xmlns:p14="http://schemas.microsoft.com/office/powerpoint/2010/main" val="893248637"/>
      </p:ext>
    </p:extLst>
  </p:cSld>
  <p:clrMapOvr>
    <a:masterClrMapping/>
  </p:clrMapOvr>
  <mc:AlternateContent xmlns:mc="http://schemas.openxmlformats.org/markup-compatibility/2006">
    <mc:Choice xmlns:p14="http://schemas.microsoft.com/office/powerpoint/2010/main" Requires="p14">
      <p:transition p14:dur="10">
        <p:fade/>
      </p:transition>
    </mc:Choice>
    <mc:Fallback>
      <p:transition>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name="HIDDEN - Slide192">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CBC6F63-616D-478D-A91D-8B071350BF64}"/>
              </a:ext>
            </a:extLst>
          </p:cNvPr>
          <p:cNvSpPr>
            <a:spLocks noGrp="1"/>
          </p:cNvSpPr>
          <p:nvPr>
            <p:ph type="title"/>
          </p:nvPr>
        </p:nvSpPr>
        <p:spPr/>
        <p:txBody>
          <a:bodyPr/>
          <a:lstStyle/>
          <a:p>
            <a:r>
              <a:rPr lang="en-US"/>
              <a:t>Network Attached Storage</a:t>
            </a:r>
            <a:endParaRPr lang="en-US" dirty="0"/>
          </a:p>
        </p:txBody>
      </p:sp>
    </p:spTree>
    <p:extLst>
      <p:ext uri="{BB962C8B-B14F-4D97-AF65-F5344CB8AC3E}">
        <p14:creationId xmlns:p14="http://schemas.microsoft.com/office/powerpoint/2010/main" val="3185702180"/>
      </p:ext>
    </p:extLst>
  </p:cSld>
  <p:clrMapOvr>
    <a:masterClrMapping/>
  </p:clrMapOvr>
  <mc:AlternateContent xmlns:mc="http://schemas.openxmlformats.org/markup-compatibility/2006">
    <mc:Choice xmlns:p14="http://schemas.microsoft.com/office/powerpoint/2010/main" Requires="p14">
      <p:transition p14:dur="10">
        <p:fade/>
      </p:transition>
    </mc:Choice>
    <mc:Fallback>
      <p:transition>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p:txBody>
          <a:bodyPr/>
          <a:lstStyle/>
          <a:p>
            <a:r>
              <a:rPr lang="en-US" dirty="0"/>
              <a:t>File-level computer data storage that is connected to a TCP/IP Ethernet network</a:t>
            </a:r>
          </a:p>
          <a:p>
            <a:r>
              <a:rPr lang="en-US" dirty="0"/>
              <a:t>Uses Server Message Block (SMB), Network File System (NFS), or other network protocols</a:t>
            </a:r>
          </a:p>
          <a:p>
            <a:r>
              <a:rPr lang="en-US" dirty="0"/>
              <a:t>Available via Universal Naming Convention (UNC) network paths (\\svr\share) or in some cases as DAS</a:t>
            </a:r>
          </a:p>
        </p:txBody>
      </p:sp>
      <p:sp>
        <p:nvSpPr>
          <p:cNvPr id="2" name="Title 1"/>
          <p:cNvSpPr>
            <a:spLocks noGrp="1"/>
          </p:cNvSpPr>
          <p:nvPr>
            <p:ph type="title"/>
          </p:nvPr>
        </p:nvSpPr>
        <p:spPr/>
        <p:txBody>
          <a:bodyPr/>
          <a:lstStyle/>
          <a:p>
            <a:r>
              <a:rPr lang="en-US" dirty="0"/>
              <a:t>NAS (Network Attached Storage)</a:t>
            </a:r>
          </a:p>
        </p:txBody>
      </p:sp>
      <p:pic>
        <p:nvPicPr>
          <p:cNvPr id="4" name="Picture 54"/>
          <p:cNvPicPr>
            <a:picLocks noChangeAspect="1" noChangeArrowheads="1"/>
          </p:cNvPicPr>
          <p:nvPr/>
        </p:nvPicPr>
        <p:blipFill>
          <a:blip r:embed="rId3" cstate="print"/>
          <a:srcRect/>
          <a:stretch>
            <a:fillRect/>
          </a:stretch>
        </p:blipFill>
        <p:spPr bwMode="auto">
          <a:xfrm>
            <a:off x="8648964" y="4544785"/>
            <a:ext cx="847665" cy="586674"/>
          </a:xfrm>
          <a:prstGeom prst="rect">
            <a:avLst/>
          </a:prstGeom>
          <a:noFill/>
          <a:ln w="9525" algn="ctr">
            <a:noFill/>
            <a:miter lim="800000"/>
            <a:headEnd/>
            <a:tailEnd/>
          </a:ln>
        </p:spPr>
      </p:pic>
      <p:sp>
        <p:nvSpPr>
          <p:cNvPr id="5" name="Text Box 126"/>
          <p:cNvSpPr txBox="1">
            <a:spLocks noChangeArrowheads="1"/>
          </p:cNvSpPr>
          <p:nvPr/>
        </p:nvSpPr>
        <p:spPr bwMode="auto">
          <a:xfrm>
            <a:off x="8483146" y="4250100"/>
            <a:ext cx="1296035" cy="338554"/>
          </a:xfrm>
          <a:prstGeom prst="rect">
            <a:avLst/>
          </a:prstGeom>
          <a:noFill/>
          <a:ln w="9525" algn="ctr">
            <a:noFill/>
            <a:miter lim="800000"/>
            <a:headEnd/>
            <a:tailEnd/>
          </a:ln>
        </p:spPr>
        <p:txBody>
          <a:bodyPr>
            <a:spAutoFit/>
          </a:bodyPr>
          <a:lstStyle/>
          <a:p>
            <a:pPr algn="ctr"/>
            <a:r>
              <a:rPr lang="en-US" sz="1600" b="1" dirty="0"/>
              <a:t>NIC</a:t>
            </a:r>
          </a:p>
        </p:txBody>
      </p:sp>
      <p:pic>
        <p:nvPicPr>
          <p:cNvPr id="6" name="Picture 54"/>
          <p:cNvPicPr>
            <a:picLocks noChangeAspect="1" noChangeArrowheads="1"/>
          </p:cNvPicPr>
          <p:nvPr/>
        </p:nvPicPr>
        <p:blipFill>
          <a:blip r:embed="rId3" cstate="print"/>
          <a:srcRect/>
          <a:stretch>
            <a:fillRect/>
          </a:stretch>
        </p:blipFill>
        <p:spPr bwMode="auto">
          <a:xfrm>
            <a:off x="8648963" y="5663685"/>
            <a:ext cx="847665" cy="586674"/>
          </a:xfrm>
          <a:prstGeom prst="rect">
            <a:avLst/>
          </a:prstGeom>
          <a:noFill/>
          <a:ln w="9525" algn="ctr">
            <a:noFill/>
            <a:miter lim="800000"/>
            <a:headEnd/>
            <a:tailEnd/>
          </a:ln>
        </p:spPr>
      </p:pic>
      <p:grpSp>
        <p:nvGrpSpPr>
          <p:cNvPr id="7" name="Group 6"/>
          <p:cNvGrpSpPr/>
          <p:nvPr/>
        </p:nvGrpSpPr>
        <p:grpSpPr>
          <a:xfrm>
            <a:off x="2640709" y="4261169"/>
            <a:ext cx="2076450" cy="2018220"/>
            <a:chOff x="1462200" y="4050010"/>
            <a:chExt cx="2076450" cy="2018220"/>
          </a:xfrm>
        </p:grpSpPr>
        <p:sp>
          <p:nvSpPr>
            <p:cNvPr id="8" name="Rectangle 7"/>
            <p:cNvSpPr/>
            <p:nvPr/>
          </p:nvSpPr>
          <p:spPr bwMode="auto">
            <a:xfrm>
              <a:off x="1581755" y="4059737"/>
              <a:ext cx="1829024" cy="216961"/>
            </a:xfrm>
            <a:prstGeom prst="rect">
              <a:avLst/>
            </a:prstGeom>
            <a:solidFill>
              <a:schemeClr val="bg2"/>
            </a:solidFill>
            <a:ln w="38100" cap="flat" cmpd="sng" algn="ctr">
              <a:solidFill>
                <a:srgbClr val="333333"/>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914400" eaLnBrk="0" fontAlgn="base" hangingPunct="0">
                <a:spcBef>
                  <a:spcPct val="0"/>
                </a:spcBef>
                <a:spcAft>
                  <a:spcPct val="0"/>
                </a:spcAft>
              </a:pPr>
              <a:r>
                <a:rPr lang="en-US" sz="1200" b="1" dirty="0"/>
                <a:t>NAS Controllers</a:t>
              </a:r>
            </a:p>
          </p:txBody>
        </p:sp>
        <p:grpSp>
          <p:nvGrpSpPr>
            <p:cNvPr id="9" name="Group 8"/>
            <p:cNvGrpSpPr/>
            <p:nvPr/>
          </p:nvGrpSpPr>
          <p:grpSpPr>
            <a:xfrm>
              <a:off x="1587096" y="4776621"/>
              <a:ext cx="1828912" cy="390915"/>
              <a:chOff x="1587096" y="4776621"/>
              <a:chExt cx="1828912" cy="390915"/>
            </a:xfrm>
          </p:grpSpPr>
          <p:sp>
            <p:nvSpPr>
              <p:cNvPr id="51" name="Rectangle 50"/>
              <p:cNvSpPr/>
              <p:nvPr/>
            </p:nvSpPr>
            <p:spPr bwMode="auto">
              <a:xfrm>
                <a:off x="1587096" y="4776621"/>
                <a:ext cx="152512" cy="390915"/>
              </a:xfrm>
              <a:prstGeom prst="rect">
                <a:avLst/>
              </a:prstGeom>
              <a:solidFill>
                <a:srgbClr val="FFC000"/>
              </a:solidFill>
              <a:ln w="38100" cap="flat" cmpd="sng" algn="ctr">
                <a:solidFill>
                  <a:srgbClr val="333333"/>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914400" eaLnBrk="0" fontAlgn="base" hangingPunct="0">
                  <a:spcBef>
                    <a:spcPct val="0"/>
                  </a:spcBef>
                  <a:spcAft>
                    <a:spcPct val="0"/>
                  </a:spcAft>
                </a:pPr>
                <a:endParaRPr lang="en-US" sz="1200" b="1" dirty="0">
                  <a:latin typeface="Arial Narrow" pitchFamily="34" charset="0"/>
                </a:endParaRPr>
              </a:p>
            </p:txBody>
          </p:sp>
          <p:sp>
            <p:nvSpPr>
              <p:cNvPr id="52" name="Rectangle 51"/>
              <p:cNvSpPr/>
              <p:nvPr/>
            </p:nvSpPr>
            <p:spPr bwMode="auto">
              <a:xfrm>
                <a:off x="1739496" y="4776621"/>
                <a:ext cx="152512" cy="390915"/>
              </a:xfrm>
              <a:prstGeom prst="rect">
                <a:avLst/>
              </a:prstGeom>
              <a:solidFill>
                <a:srgbClr val="FFC000"/>
              </a:solidFill>
              <a:ln w="38100" cap="flat" cmpd="sng" algn="ctr">
                <a:solidFill>
                  <a:srgbClr val="333333"/>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914400" eaLnBrk="0" fontAlgn="base" hangingPunct="0">
                  <a:spcBef>
                    <a:spcPct val="0"/>
                  </a:spcBef>
                  <a:spcAft>
                    <a:spcPct val="0"/>
                  </a:spcAft>
                </a:pPr>
                <a:endParaRPr lang="en-US" sz="1200" b="1" dirty="0">
                  <a:latin typeface="Arial Narrow" pitchFamily="34" charset="0"/>
                </a:endParaRPr>
              </a:p>
            </p:txBody>
          </p:sp>
          <p:sp>
            <p:nvSpPr>
              <p:cNvPr id="53" name="Rectangle 52"/>
              <p:cNvSpPr/>
              <p:nvPr/>
            </p:nvSpPr>
            <p:spPr bwMode="auto">
              <a:xfrm>
                <a:off x="1891896" y="4776621"/>
                <a:ext cx="152512" cy="390915"/>
              </a:xfrm>
              <a:prstGeom prst="rect">
                <a:avLst/>
              </a:prstGeom>
              <a:solidFill>
                <a:srgbClr val="FFC000"/>
              </a:solidFill>
              <a:ln w="38100" cap="flat" cmpd="sng" algn="ctr">
                <a:solidFill>
                  <a:srgbClr val="333333"/>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914400" eaLnBrk="0" fontAlgn="base" hangingPunct="0">
                  <a:spcBef>
                    <a:spcPct val="0"/>
                  </a:spcBef>
                  <a:spcAft>
                    <a:spcPct val="0"/>
                  </a:spcAft>
                </a:pPr>
                <a:endParaRPr lang="en-US" sz="1200" b="1" dirty="0">
                  <a:latin typeface="Arial Narrow" pitchFamily="34" charset="0"/>
                </a:endParaRPr>
              </a:p>
            </p:txBody>
          </p:sp>
          <p:sp>
            <p:nvSpPr>
              <p:cNvPr id="54" name="Rectangle 53"/>
              <p:cNvSpPr/>
              <p:nvPr/>
            </p:nvSpPr>
            <p:spPr bwMode="auto">
              <a:xfrm>
                <a:off x="2044296" y="4776621"/>
                <a:ext cx="152512" cy="390915"/>
              </a:xfrm>
              <a:prstGeom prst="rect">
                <a:avLst/>
              </a:prstGeom>
              <a:solidFill>
                <a:srgbClr val="FFC000"/>
              </a:solidFill>
              <a:ln w="38100" cap="flat" cmpd="sng" algn="ctr">
                <a:solidFill>
                  <a:srgbClr val="333333"/>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914400" eaLnBrk="0" fontAlgn="base" hangingPunct="0">
                  <a:spcBef>
                    <a:spcPct val="0"/>
                  </a:spcBef>
                  <a:spcAft>
                    <a:spcPct val="0"/>
                  </a:spcAft>
                </a:pPr>
                <a:endParaRPr lang="en-US" sz="1200" b="1" dirty="0">
                  <a:latin typeface="Arial Narrow" pitchFamily="34" charset="0"/>
                </a:endParaRPr>
              </a:p>
            </p:txBody>
          </p:sp>
          <p:sp>
            <p:nvSpPr>
              <p:cNvPr id="55" name="Rectangle 54"/>
              <p:cNvSpPr/>
              <p:nvPr/>
            </p:nvSpPr>
            <p:spPr bwMode="auto">
              <a:xfrm>
                <a:off x="2196696" y="4776621"/>
                <a:ext cx="152512" cy="390915"/>
              </a:xfrm>
              <a:prstGeom prst="rect">
                <a:avLst/>
              </a:prstGeom>
              <a:solidFill>
                <a:srgbClr val="FFC000"/>
              </a:solidFill>
              <a:ln w="38100" cap="flat" cmpd="sng" algn="ctr">
                <a:solidFill>
                  <a:srgbClr val="333333"/>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914400" eaLnBrk="0" fontAlgn="base" hangingPunct="0">
                  <a:spcBef>
                    <a:spcPct val="0"/>
                  </a:spcBef>
                  <a:spcAft>
                    <a:spcPct val="0"/>
                  </a:spcAft>
                </a:pPr>
                <a:endParaRPr lang="en-US" sz="1200" b="1" dirty="0">
                  <a:latin typeface="Arial Narrow" pitchFamily="34" charset="0"/>
                </a:endParaRPr>
              </a:p>
            </p:txBody>
          </p:sp>
          <p:sp>
            <p:nvSpPr>
              <p:cNvPr id="56" name="Rectangle 55"/>
              <p:cNvSpPr/>
              <p:nvPr/>
            </p:nvSpPr>
            <p:spPr bwMode="auto">
              <a:xfrm>
                <a:off x="2349096" y="4776621"/>
                <a:ext cx="152512" cy="390915"/>
              </a:xfrm>
              <a:prstGeom prst="rect">
                <a:avLst/>
              </a:prstGeom>
              <a:solidFill>
                <a:srgbClr val="FFC000"/>
              </a:solidFill>
              <a:ln w="38100" cap="flat" cmpd="sng" algn="ctr">
                <a:solidFill>
                  <a:srgbClr val="333333"/>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914400" eaLnBrk="0" fontAlgn="base" hangingPunct="0">
                  <a:spcBef>
                    <a:spcPct val="0"/>
                  </a:spcBef>
                  <a:spcAft>
                    <a:spcPct val="0"/>
                  </a:spcAft>
                </a:pPr>
                <a:endParaRPr lang="en-US" sz="1200" b="1" dirty="0">
                  <a:latin typeface="Arial Narrow" pitchFamily="34" charset="0"/>
                </a:endParaRPr>
              </a:p>
            </p:txBody>
          </p:sp>
          <p:sp>
            <p:nvSpPr>
              <p:cNvPr id="57" name="Rectangle 56"/>
              <p:cNvSpPr/>
              <p:nvPr/>
            </p:nvSpPr>
            <p:spPr bwMode="auto">
              <a:xfrm>
                <a:off x="2501496" y="4776621"/>
                <a:ext cx="152512" cy="390915"/>
              </a:xfrm>
              <a:prstGeom prst="rect">
                <a:avLst/>
              </a:prstGeom>
              <a:solidFill>
                <a:srgbClr val="FFC000"/>
              </a:solidFill>
              <a:ln w="38100" cap="flat" cmpd="sng" algn="ctr">
                <a:solidFill>
                  <a:srgbClr val="333333"/>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914400" eaLnBrk="0" fontAlgn="base" hangingPunct="0">
                  <a:spcBef>
                    <a:spcPct val="0"/>
                  </a:spcBef>
                  <a:spcAft>
                    <a:spcPct val="0"/>
                  </a:spcAft>
                </a:pPr>
                <a:endParaRPr lang="en-US" sz="1200" b="1" dirty="0">
                  <a:latin typeface="Arial Narrow" pitchFamily="34" charset="0"/>
                </a:endParaRPr>
              </a:p>
            </p:txBody>
          </p:sp>
          <p:sp>
            <p:nvSpPr>
              <p:cNvPr id="58" name="Rectangle 57"/>
              <p:cNvSpPr/>
              <p:nvPr/>
            </p:nvSpPr>
            <p:spPr bwMode="auto">
              <a:xfrm>
                <a:off x="2653896" y="4776621"/>
                <a:ext cx="152512" cy="390915"/>
              </a:xfrm>
              <a:prstGeom prst="rect">
                <a:avLst/>
              </a:prstGeom>
              <a:solidFill>
                <a:srgbClr val="FFC000"/>
              </a:solidFill>
              <a:ln w="38100" cap="flat" cmpd="sng" algn="ctr">
                <a:solidFill>
                  <a:srgbClr val="333333"/>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914400" eaLnBrk="0" fontAlgn="base" hangingPunct="0">
                  <a:spcBef>
                    <a:spcPct val="0"/>
                  </a:spcBef>
                  <a:spcAft>
                    <a:spcPct val="0"/>
                  </a:spcAft>
                </a:pPr>
                <a:endParaRPr lang="en-US" sz="1200" b="1" dirty="0">
                  <a:latin typeface="Arial Narrow" pitchFamily="34" charset="0"/>
                </a:endParaRPr>
              </a:p>
            </p:txBody>
          </p:sp>
          <p:sp>
            <p:nvSpPr>
              <p:cNvPr id="59" name="Rectangle 58"/>
              <p:cNvSpPr/>
              <p:nvPr/>
            </p:nvSpPr>
            <p:spPr bwMode="auto">
              <a:xfrm>
                <a:off x="2806296" y="4776621"/>
                <a:ext cx="152512" cy="390915"/>
              </a:xfrm>
              <a:prstGeom prst="rect">
                <a:avLst/>
              </a:prstGeom>
              <a:solidFill>
                <a:srgbClr val="FFC000"/>
              </a:solidFill>
              <a:ln w="38100" cap="flat" cmpd="sng" algn="ctr">
                <a:solidFill>
                  <a:srgbClr val="333333"/>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914400" eaLnBrk="0" fontAlgn="base" hangingPunct="0">
                  <a:spcBef>
                    <a:spcPct val="0"/>
                  </a:spcBef>
                  <a:spcAft>
                    <a:spcPct val="0"/>
                  </a:spcAft>
                </a:pPr>
                <a:endParaRPr lang="en-US" sz="1200" b="1" dirty="0">
                  <a:latin typeface="Arial Narrow" pitchFamily="34" charset="0"/>
                </a:endParaRPr>
              </a:p>
            </p:txBody>
          </p:sp>
          <p:sp>
            <p:nvSpPr>
              <p:cNvPr id="60" name="Rectangle 59"/>
              <p:cNvSpPr/>
              <p:nvPr/>
            </p:nvSpPr>
            <p:spPr bwMode="auto">
              <a:xfrm>
                <a:off x="2958696" y="4776621"/>
                <a:ext cx="152512" cy="390915"/>
              </a:xfrm>
              <a:prstGeom prst="rect">
                <a:avLst/>
              </a:prstGeom>
              <a:solidFill>
                <a:srgbClr val="FFC000"/>
              </a:solidFill>
              <a:ln w="38100" cap="flat" cmpd="sng" algn="ctr">
                <a:solidFill>
                  <a:srgbClr val="333333"/>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914400" eaLnBrk="0" fontAlgn="base" hangingPunct="0">
                  <a:spcBef>
                    <a:spcPct val="0"/>
                  </a:spcBef>
                  <a:spcAft>
                    <a:spcPct val="0"/>
                  </a:spcAft>
                </a:pPr>
                <a:endParaRPr lang="en-US" sz="1200" b="1" dirty="0">
                  <a:latin typeface="Arial Narrow" pitchFamily="34" charset="0"/>
                </a:endParaRPr>
              </a:p>
            </p:txBody>
          </p:sp>
          <p:sp>
            <p:nvSpPr>
              <p:cNvPr id="61" name="Rectangle 60"/>
              <p:cNvSpPr/>
              <p:nvPr/>
            </p:nvSpPr>
            <p:spPr bwMode="auto">
              <a:xfrm>
                <a:off x="3111096" y="4776621"/>
                <a:ext cx="152512" cy="390915"/>
              </a:xfrm>
              <a:prstGeom prst="rect">
                <a:avLst/>
              </a:prstGeom>
              <a:solidFill>
                <a:srgbClr val="FFC000"/>
              </a:solidFill>
              <a:ln w="38100" cap="flat" cmpd="sng" algn="ctr">
                <a:solidFill>
                  <a:srgbClr val="333333"/>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914400" eaLnBrk="0" fontAlgn="base" hangingPunct="0">
                  <a:spcBef>
                    <a:spcPct val="0"/>
                  </a:spcBef>
                  <a:spcAft>
                    <a:spcPct val="0"/>
                  </a:spcAft>
                </a:pPr>
                <a:endParaRPr lang="en-US" sz="1200" b="1" dirty="0">
                  <a:latin typeface="Arial Narrow" pitchFamily="34" charset="0"/>
                </a:endParaRPr>
              </a:p>
            </p:txBody>
          </p:sp>
          <p:sp>
            <p:nvSpPr>
              <p:cNvPr id="62" name="Rectangle 61"/>
              <p:cNvSpPr/>
              <p:nvPr/>
            </p:nvSpPr>
            <p:spPr bwMode="auto">
              <a:xfrm>
                <a:off x="3263496" y="4776621"/>
                <a:ext cx="152512" cy="390915"/>
              </a:xfrm>
              <a:prstGeom prst="rect">
                <a:avLst/>
              </a:prstGeom>
              <a:solidFill>
                <a:srgbClr val="FFC000"/>
              </a:solidFill>
              <a:ln w="38100" cap="flat" cmpd="sng" algn="ctr">
                <a:solidFill>
                  <a:srgbClr val="333333"/>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914400" eaLnBrk="0" fontAlgn="base" hangingPunct="0">
                  <a:spcBef>
                    <a:spcPct val="0"/>
                  </a:spcBef>
                  <a:spcAft>
                    <a:spcPct val="0"/>
                  </a:spcAft>
                </a:pPr>
                <a:endParaRPr lang="en-US" sz="1200" b="1" dirty="0">
                  <a:latin typeface="Arial Narrow" pitchFamily="34" charset="0"/>
                </a:endParaRPr>
              </a:p>
            </p:txBody>
          </p:sp>
        </p:grpSp>
        <p:sp>
          <p:nvSpPr>
            <p:cNvPr id="10" name="Rectangle 9"/>
            <p:cNvSpPr/>
            <p:nvPr/>
          </p:nvSpPr>
          <p:spPr bwMode="auto">
            <a:xfrm>
              <a:off x="1462200" y="4050010"/>
              <a:ext cx="66675" cy="2018220"/>
            </a:xfrm>
            <a:prstGeom prst="rect">
              <a:avLst/>
            </a:prstGeom>
            <a:solidFill>
              <a:schemeClr val="bg1"/>
            </a:solidFill>
            <a:ln w="38100" cap="flat" cmpd="sng" algn="ctr">
              <a:solidFill>
                <a:srgbClr val="333333"/>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914400" eaLnBrk="0" fontAlgn="base" hangingPunct="0">
                <a:spcBef>
                  <a:spcPct val="0"/>
                </a:spcBef>
                <a:spcAft>
                  <a:spcPct val="0"/>
                </a:spcAft>
              </a:pPr>
              <a:endParaRPr lang="en-US" sz="1200" b="1" dirty="0">
                <a:latin typeface="Arial Narrow" pitchFamily="34" charset="0"/>
              </a:endParaRPr>
            </a:p>
          </p:txBody>
        </p:sp>
        <p:sp>
          <p:nvSpPr>
            <p:cNvPr id="11" name="Rectangle 10"/>
            <p:cNvSpPr/>
            <p:nvPr/>
          </p:nvSpPr>
          <p:spPr bwMode="auto">
            <a:xfrm>
              <a:off x="3471975" y="4050010"/>
              <a:ext cx="66675" cy="2018220"/>
            </a:xfrm>
            <a:prstGeom prst="rect">
              <a:avLst/>
            </a:prstGeom>
            <a:solidFill>
              <a:schemeClr val="bg1"/>
            </a:solidFill>
            <a:ln w="38100" cap="flat" cmpd="sng" algn="ctr">
              <a:solidFill>
                <a:srgbClr val="333333"/>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914400" eaLnBrk="0" fontAlgn="base" hangingPunct="0">
                <a:spcBef>
                  <a:spcPct val="0"/>
                </a:spcBef>
                <a:spcAft>
                  <a:spcPct val="0"/>
                </a:spcAft>
              </a:pPr>
              <a:endParaRPr lang="en-US" sz="1200" b="1" dirty="0">
                <a:latin typeface="Arial Narrow" pitchFamily="34" charset="0"/>
              </a:endParaRPr>
            </a:p>
          </p:txBody>
        </p:sp>
        <p:grpSp>
          <p:nvGrpSpPr>
            <p:cNvPr id="12" name="Group 11"/>
            <p:cNvGrpSpPr/>
            <p:nvPr/>
          </p:nvGrpSpPr>
          <p:grpSpPr>
            <a:xfrm>
              <a:off x="1586984" y="5223086"/>
              <a:ext cx="1828912" cy="390915"/>
              <a:chOff x="1582221" y="5023060"/>
              <a:chExt cx="1828912" cy="390915"/>
            </a:xfrm>
          </p:grpSpPr>
          <p:sp>
            <p:nvSpPr>
              <p:cNvPr id="39" name="Rectangle 38"/>
              <p:cNvSpPr/>
              <p:nvPr/>
            </p:nvSpPr>
            <p:spPr bwMode="auto">
              <a:xfrm>
                <a:off x="1582221" y="5023060"/>
                <a:ext cx="152512" cy="390915"/>
              </a:xfrm>
              <a:prstGeom prst="rect">
                <a:avLst/>
              </a:prstGeom>
              <a:solidFill>
                <a:srgbClr val="FFC000"/>
              </a:solidFill>
              <a:ln w="38100" cap="flat" cmpd="sng" algn="ctr">
                <a:solidFill>
                  <a:srgbClr val="333333"/>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914400" eaLnBrk="0" fontAlgn="base" hangingPunct="0">
                  <a:spcBef>
                    <a:spcPct val="0"/>
                  </a:spcBef>
                  <a:spcAft>
                    <a:spcPct val="0"/>
                  </a:spcAft>
                </a:pPr>
                <a:endParaRPr lang="en-US" sz="1200" b="1" dirty="0">
                  <a:latin typeface="Arial Narrow" pitchFamily="34" charset="0"/>
                </a:endParaRPr>
              </a:p>
            </p:txBody>
          </p:sp>
          <p:sp>
            <p:nvSpPr>
              <p:cNvPr id="40" name="Rectangle 39"/>
              <p:cNvSpPr/>
              <p:nvPr/>
            </p:nvSpPr>
            <p:spPr bwMode="auto">
              <a:xfrm>
                <a:off x="1734621" y="5023060"/>
                <a:ext cx="152512" cy="390915"/>
              </a:xfrm>
              <a:prstGeom prst="rect">
                <a:avLst/>
              </a:prstGeom>
              <a:solidFill>
                <a:srgbClr val="FFC000"/>
              </a:solidFill>
              <a:ln w="38100" cap="flat" cmpd="sng" algn="ctr">
                <a:solidFill>
                  <a:srgbClr val="333333"/>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914400" eaLnBrk="0" fontAlgn="base" hangingPunct="0">
                  <a:spcBef>
                    <a:spcPct val="0"/>
                  </a:spcBef>
                  <a:spcAft>
                    <a:spcPct val="0"/>
                  </a:spcAft>
                </a:pPr>
                <a:endParaRPr lang="en-US" sz="1200" b="1" dirty="0">
                  <a:latin typeface="Arial Narrow" pitchFamily="34" charset="0"/>
                </a:endParaRPr>
              </a:p>
            </p:txBody>
          </p:sp>
          <p:sp>
            <p:nvSpPr>
              <p:cNvPr id="41" name="Rectangle 40"/>
              <p:cNvSpPr/>
              <p:nvPr/>
            </p:nvSpPr>
            <p:spPr bwMode="auto">
              <a:xfrm>
                <a:off x="1887021" y="5023060"/>
                <a:ext cx="152512" cy="390915"/>
              </a:xfrm>
              <a:prstGeom prst="rect">
                <a:avLst/>
              </a:prstGeom>
              <a:solidFill>
                <a:srgbClr val="FFC000"/>
              </a:solidFill>
              <a:ln w="38100" cap="flat" cmpd="sng" algn="ctr">
                <a:solidFill>
                  <a:srgbClr val="333333"/>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914400" eaLnBrk="0" fontAlgn="base" hangingPunct="0">
                  <a:spcBef>
                    <a:spcPct val="0"/>
                  </a:spcBef>
                  <a:spcAft>
                    <a:spcPct val="0"/>
                  </a:spcAft>
                </a:pPr>
                <a:endParaRPr lang="en-US" sz="1200" b="1" dirty="0">
                  <a:latin typeface="Arial Narrow" pitchFamily="34" charset="0"/>
                </a:endParaRPr>
              </a:p>
            </p:txBody>
          </p:sp>
          <p:sp>
            <p:nvSpPr>
              <p:cNvPr id="42" name="Rectangle 41"/>
              <p:cNvSpPr/>
              <p:nvPr/>
            </p:nvSpPr>
            <p:spPr bwMode="auto">
              <a:xfrm>
                <a:off x="2039421" y="5023060"/>
                <a:ext cx="152512" cy="390915"/>
              </a:xfrm>
              <a:prstGeom prst="rect">
                <a:avLst/>
              </a:prstGeom>
              <a:solidFill>
                <a:srgbClr val="FFC000"/>
              </a:solidFill>
              <a:ln w="38100" cap="flat" cmpd="sng" algn="ctr">
                <a:solidFill>
                  <a:srgbClr val="333333"/>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914400" eaLnBrk="0" fontAlgn="base" hangingPunct="0">
                  <a:spcBef>
                    <a:spcPct val="0"/>
                  </a:spcBef>
                  <a:spcAft>
                    <a:spcPct val="0"/>
                  </a:spcAft>
                </a:pPr>
                <a:endParaRPr lang="en-US" sz="1200" b="1" dirty="0">
                  <a:latin typeface="Arial Narrow" pitchFamily="34" charset="0"/>
                </a:endParaRPr>
              </a:p>
            </p:txBody>
          </p:sp>
          <p:sp>
            <p:nvSpPr>
              <p:cNvPr id="43" name="Rectangle 42"/>
              <p:cNvSpPr/>
              <p:nvPr/>
            </p:nvSpPr>
            <p:spPr bwMode="auto">
              <a:xfrm>
                <a:off x="2191821" y="5023060"/>
                <a:ext cx="152512" cy="390915"/>
              </a:xfrm>
              <a:prstGeom prst="rect">
                <a:avLst/>
              </a:prstGeom>
              <a:solidFill>
                <a:srgbClr val="FFC000"/>
              </a:solidFill>
              <a:ln w="38100" cap="flat" cmpd="sng" algn="ctr">
                <a:solidFill>
                  <a:srgbClr val="333333"/>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914400" eaLnBrk="0" fontAlgn="base" hangingPunct="0">
                  <a:spcBef>
                    <a:spcPct val="0"/>
                  </a:spcBef>
                  <a:spcAft>
                    <a:spcPct val="0"/>
                  </a:spcAft>
                </a:pPr>
                <a:endParaRPr lang="en-US" sz="1200" b="1" dirty="0">
                  <a:latin typeface="Arial Narrow" pitchFamily="34" charset="0"/>
                </a:endParaRPr>
              </a:p>
            </p:txBody>
          </p:sp>
          <p:sp>
            <p:nvSpPr>
              <p:cNvPr id="44" name="Rectangle 43"/>
              <p:cNvSpPr/>
              <p:nvPr/>
            </p:nvSpPr>
            <p:spPr bwMode="auto">
              <a:xfrm>
                <a:off x="2344221" y="5023060"/>
                <a:ext cx="152512" cy="390915"/>
              </a:xfrm>
              <a:prstGeom prst="rect">
                <a:avLst/>
              </a:prstGeom>
              <a:solidFill>
                <a:srgbClr val="FFC000"/>
              </a:solidFill>
              <a:ln w="38100" cap="flat" cmpd="sng" algn="ctr">
                <a:solidFill>
                  <a:srgbClr val="333333"/>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914400" eaLnBrk="0" fontAlgn="base" hangingPunct="0">
                  <a:spcBef>
                    <a:spcPct val="0"/>
                  </a:spcBef>
                  <a:spcAft>
                    <a:spcPct val="0"/>
                  </a:spcAft>
                </a:pPr>
                <a:endParaRPr lang="en-US" sz="1200" b="1" dirty="0">
                  <a:latin typeface="Arial Narrow" pitchFamily="34" charset="0"/>
                </a:endParaRPr>
              </a:p>
            </p:txBody>
          </p:sp>
          <p:sp>
            <p:nvSpPr>
              <p:cNvPr id="45" name="Rectangle 44"/>
              <p:cNvSpPr/>
              <p:nvPr/>
            </p:nvSpPr>
            <p:spPr bwMode="auto">
              <a:xfrm>
                <a:off x="2496621" y="5023060"/>
                <a:ext cx="152512" cy="390915"/>
              </a:xfrm>
              <a:prstGeom prst="rect">
                <a:avLst/>
              </a:prstGeom>
              <a:solidFill>
                <a:srgbClr val="FFC000"/>
              </a:solidFill>
              <a:ln w="38100" cap="flat" cmpd="sng" algn="ctr">
                <a:solidFill>
                  <a:srgbClr val="333333"/>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914400" eaLnBrk="0" fontAlgn="base" hangingPunct="0">
                  <a:spcBef>
                    <a:spcPct val="0"/>
                  </a:spcBef>
                  <a:spcAft>
                    <a:spcPct val="0"/>
                  </a:spcAft>
                </a:pPr>
                <a:endParaRPr lang="en-US" sz="1200" b="1" dirty="0">
                  <a:latin typeface="Arial Narrow" pitchFamily="34" charset="0"/>
                </a:endParaRPr>
              </a:p>
            </p:txBody>
          </p:sp>
          <p:sp>
            <p:nvSpPr>
              <p:cNvPr id="46" name="Rectangle 45"/>
              <p:cNvSpPr/>
              <p:nvPr/>
            </p:nvSpPr>
            <p:spPr bwMode="auto">
              <a:xfrm>
                <a:off x="2649021" y="5023060"/>
                <a:ext cx="152512" cy="390915"/>
              </a:xfrm>
              <a:prstGeom prst="rect">
                <a:avLst/>
              </a:prstGeom>
              <a:solidFill>
                <a:srgbClr val="FFC000"/>
              </a:solidFill>
              <a:ln w="38100" cap="flat" cmpd="sng" algn="ctr">
                <a:solidFill>
                  <a:srgbClr val="333333"/>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914400" eaLnBrk="0" fontAlgn="base" hangingPunct="0">
                  <a:spcBef>
                    <a:spcPct val="0"/>
                  </a:spcBef>
                  <a:spcAft>
                    <a:spcPct val="0"/>
                  </a:spcAft>
                </a:pPr>
                <a:endParaRPr lang="en-US" sz="1200" b="1" dirty="0">
                  <a:latin typeface="Arial Narrow" pitchFamily="34" charset="0"/>
                </a:endParaRPr>
              </a:p>
            </p:txBody>
          </p:sp>
          <p:sp>
            <p:nvSpPr>
              <p:cNvPr id="47" name="Rectangle 46"/>
              <p:cNvSpPr/>
              <p:nvPr/>
            </p:nvSpPr>
            <p:spPr bwMode="auto">
              <a:xfrm>
                <a:off x="2801421" y="5023060"/>
                <a:ext cx="152512" cy="390915"/>
              </a:xfrm>
              <a:prstGeom prst="rect">
                <a:avLst/>
              </a:prstGeom>
              <a:solidFill>
                <a:srgbClr val="FFC000"/>
              </a:solidFill>
              <a:ln w="38100" cap="flat" cmpd="sng" algn="ctr">
                <a:solidFill>
                  <a:srgbClr val="333333"/>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914400" eaLnBrk="0" fontAlgn="base" hangingPunct="0">
                  <a:spcBef>
                    <a:spcPct val="0"/>
                  </a:spcBef>
                  <a:spcAft>
                    <a:spcPct val="0"/>
                  </a:spcAft>
                </a:pPr>
                <a:endParaRPr lang="en-US" sz="1200" b="1" dirty="0">
                  <a:latin typeface="Arial Narrow" pitchFamily="34" charset="0"/>
                </a:endParaRPr>
              </a:p>
            </p:txBody>
          </p:sp>
          <p:sp>
            <p:nvSpPr>
              <p:cNvPr id="48" name="Rectangle 47"/>
              <p:cNvSpPr/>
              <p:nvPr/>
            </p:nvSpPr>
            <p:spPr bwMode="auto">
              <a:xfrm>
                <a:off x="2953821" y="5023060"/>
                <a:ext cx="152512" cy="390915"/>
              </a:xfrm>
              <a:prstGeom prst="rect">
                <a:avLst/>
              </a:prstGeom>
              <a:solidFill>
                <a:srgbClr val="FFC000"/>
              </a:solidFill>
              <a:ln w="38100" cap="flat" cmpd="sng" algn="ctr">
                <a:solidFill>
                  <a:srgbClr val="333333"/>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914400" eaLnBrk="0" fontAlgn="base" hangingPunct="0">
                  <a:spcBef>
                    <a:spcPct val="0"/>
                  </a:spcBef>
                  <a:spcAft>
                    <a:spcPct val="0"/>
                  </a:spcAft>
                </a:pPr>
                <a:endParaRPr lang="en-US" sz="1200" b="1" dirty="0">
                  <a:latin typeface="Arial Narrow" pitchFamily="34" charset="0"/>
                </a:endParaRPr>
              </a:p>
            </p:txBody>
          </p:sp>
          <p:sp>
            <p:nvSpPr>
              <p:cNvPr id="49" name="Rectangle 48"/>
              <p:cNvSpPr/>
              <p:nvPr/>
            </p:nvSpPr>
            <p:spPr bwMode="auto">
              <a:xfrm>
                <a:off x="3106221" y="5023060"/>
                <a:ext cx="152512" cy="390915"/>
              </a:xfrm>
              <a:prstGeom prst="rect">
                <a:avLst/>
              </a:prstGeom>
              <a:solidFill>
                <a:srgbClr val="FFC000"/>
              </a:solidFill>
              <a:ln w="38100" cap="flat" cmpd="sng" algn="ctr">
                <a:solidFill>
                  <a:srgbClr val="333333"/>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914400" eaLnBrk="0" fontAlgn="base" hangingPunct="0">
                  <a:spcBef>
                    <a:spcPct val="0"/>
                  </a:spcBef>
                  <a:spcAft>
                    <a:spcPct val="0"/>
                  </a:spcAft>
                </a:pPr>
                <a:endParaRPr lang="en-US" sz="1200" b="1" dirty="0">
                  <a:latin typeface="Arial Narrow" pitchFamily="34" charset="0"/>
                </a:endParaRPr>
              </a:p>
            </p:txBody>
          </p:sp>
          <p:sp>
            <p:nvSpPr>
              <p:cNvPr id="50" name="Rectangle 49"/>
              <p:cNvSpPr/>
              <p:nvPr/>
            </p:nvSpPr>
            <p:spPr bwMode="auto">
              <a:xfrm>
                <a:off x="3258621" y="5023060"/>
                <a:ext cx="152512" cy="390915"/>
              </a:xfrm>
              <a:prstGeom prst="rect">
                <a:avLst/>
              </a:prstGeom>
              <a:solidFill>
                <a:srgbClr val="FFC000"/>
              </a:solidFill>
              <a:ln w="38100" cap="flat" cmpd="sng" algn="ctr">
                <a:solidFill>
                  <a:srgbClr val="333333"/>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914400" eaLnBrk="0" fontAlgn="base" hangingPunct="0">
                  <a:spcBef>
                    <a:spcPct val="0"/>
                  </a:spcBef>
                  <a:spcAft>
                    <a:spcPct val="0"/>
                  </a:spcAft>
                </a:pPr>
                <a:endParaRPr lang="en-US" sz="1200" b="1" dirty="0">
                  <a:latin typeface="Arial Narrow" pitchFamily="34" charset="0"/>
                </a:endParaRPr>
              </a:p>
            </p:txBody>
          </p:sp>
        </p:grpSp>
        <p:grpSp>
          <p:nvGrpSpPr>
            <p:cNvPr id="13" name="Group 12"/>
            <p:cNvGrpSpPr/>
            <p:nvPr/>
          </p:nvGrpSpPr>
          <p:grpSpPr>
            <a:xfrm>
              <a:off x="1586872" y="5661507"/>
              <a:ext cx="1828912" cy="390915"/>
              <a:chOff x="1582221" y="5023060"/>
              <a:chExt cx="1828912" cy="390915"/>
            </a:xfrm>
          </p:grpSpPr>
          <p:sp>
            <p:nvSpPr>
              <p:cNvPr id="27" name="Rectangle 26"/>
              <p:cNvSpPr/>
              <p:nvPr/>
            </p:nvSpPr>
            <p:spPr bwMode="auto">
              <a:xfrm>
                <a:off x="1582221" y="5023060"/>
                <a:ext cx="152512" cy="390915"/>
              </a:xfrm>
              <a:prstGeom prst="rect">
                <a:avLst/>
              </a:prstGeom>
              <a:solidFill>
                <a:srgbClr val="FFC000"/>
              </a:solidFill>
              <a:ln w="38100" cap="flat" cmpd="sng" algn="ctr">
                <a:solidFill>
                  <a:srgbClr val="333333"/>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914400" eaLnBrk="0" fontAlgn="base" hangingPunct="0">
                  <a:spcBef>
                    <a:spcPct val="0"/>
                  </a:spcBef>
                  <a:spcAft>
                    <a:spcPct val="0"/>
                  </a:spcAft>
                </a:pPr>
                <a:endParaRPr lang="en-US" sz="1200" b="1" dirty="0">
                  <a:latin typeface="Arial Narrow" pitchFamily="34" charset="0"/>
                </a:endParaRPr>
              </a:p>
            </p:txBody>
          </p:sp>
          <p:sp>
            <p:nvSpPr>
              <p:cNvPr id="28" name="Rectangle 27"/>
              <p:cNvSpPr/>
              <p:nvPr/>
            </p:nvSpPr>
            <p:spPr bwMode="auto">
              <a:xfrm>
                <a:off x="1734621" y="5023060"/>
                <a:ext cx="152512" cy="390915"/>
              </a:xfrm>
              <a:prstGeom prst="rect">
                <a:avLst/>
              </a:prstGeom>
              <a:solidFill>
                <a:srgbClr val="FFC000"/>
              </a:solidFill>
              <a:ln w="38100" cap="flat" cmpd="sng" algn="ctr">
                <a:solidFill>
                  <a:srgbClr val="333333"/>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914400" eaLnBrk="0" fontAlgn="base" hangingPunct="0">
                  <a:spcBef>
                    <a:spcPct val="0"/>
                  </a:spcBef>
                  <a:spcAft>
                    <a:spcPct val="0"/>
                  </a:spcAft>
                </a:pPr>
                <a:endParaRPr lang="en-US" sz="1200" b="1" dirty="0">
                  <a:latin typeface="Arial Narrow" pitchFamily="34" charset="0"/>
                </a:endParaRPr>
              </a:p>
            </p:txBody>
          </p:sp>
          <p:sp>
            <p:nvSpPr>
              <p:cNvPr id="29" name="Rectangle 28"/>
              <p:cNvSpPr/>
              <p:nvPr/>
            </p:nvSpPr>
            <p:spPr bwMode="auto">
              <a:xfrm>
                <a:off x="1887021" y="5023060"/>
                <a:ext cx="152512" cy="390915"/>
              </a:xfrm>
              <a:prstGeom prst="rect">
                <a:avLst/>
              </a:prstGeom>
              <a:solidFill>
                <a:srgbClr val="FFC000"/>
              </a:solidFill>
              <a:ln w="38100" cap="flat" cmpd="sng" algn="ctr">
                <a:solidFill>
                  <a:srgbClr val="333333"/>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914400" eaLnBrk="0" fontAlgn="base" hangingPunct="0">
                  <a:spcBef>
                    <a:spcPct val="0"/>
                  </a:spcBef>
                  <a:spcAft>
                    <a:spcPct val="0"/>
                  </a:spcAft>
                </a:pPr>
                <a:endParaRPr lang="en-US" sz="1200" b="1" dirty="0">
                  <a:latin typeface="Arial Narrow" pitchFamily="34" charset="0"/>
                </a:endParaRPr>
              </a:p>
            </p:txBody>
          </p:sp>
          <p:sp>
            <p:nvSpPr>
              <p:cNvPr id="30" name="Rectangle 29"/>
              <p:cNvSpPr/>
              <p:nvPr/>
            </p:nvSpPr>
            <p:spPr bwMode="auto">
              <a:xfrm>
                <a:off x="2039421" y="5023060"/>
                <a:ext cx="152512" cy="390915"/>
              </a:xfrm>
              <a:prstGeom prst="rect">
                <a:avLst/>
              </a:prstGeom>
              <a:solidFill>
                <a:srgbClr val="FFC000"/>
              </a:solidFill>
              <a:ln w="38100" cap="flat" cmpd="sng" algn="ctr">
                <a:solidFill>
                  <a:srgbClr val="333333"/>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914400" eaLnBrk="0" fontAlgn="base" hangingPunct="0">
                  <a:spcBef>
                    <a:spcPct val="0"/>
                  </a:spcBef>
                  <a:spcAft>
                    <a:spcPct val="0"/>
                  </a:spcAft>
                </a:pPr>
                <a:endParaRPr lang="en-US" sz="1200" b="1" dirty="0">
                  <a:latin typeface="Arial Narrow" pitchFamily="34" charset="0"/>
                </a:endParaRPr>
              </a:p>
            </p:txBody>
          </p:sp>
          <p:sp>
            <p:nvSpPr>
              <p:cNvPr id="31" name="Rectangle 30"/>
              <p:cNvSpPr/>
              <p:nvPr/>
            </p:nvSpPr>
            <p:spPr bwMode="auto">
              <a:xfrm>
                <a:off x="2191821" y="5023060"/>
                <a:ext cx="152512" cy="390915"/>
              </a:xfrm>
              <a:prstGeom prst="rect">
                <a:avLst/>
              </a:prstGeom>
              <a:solidFill>
                <a:srgbClr val="FFC000"/>
              </a:solidFill>
              <a:ln w="38100" cap="flat" cmpd="sng" algn="ctr">
                <a:solidFill>
                  <a:srgbClr val="333333"/>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914400" eaLnBrk="0" fontAlgn="base" hangingPunct="0">
                  <a:spcBef>
                    <a:spcPct val="0"/>
                  </a:spcBef>
                  <a:spcAft>
                    <a:spcPct val="0"/>
                  </a:spcAft>
                </a:pPr>
                <a:endParaRPr lang="en-US" sz="1200" b="1" dirty="0">
                  <a:latin typeface="Arial Narrow" pitchFamily="34" charset="0"/>
                </a:endParaRPr>
              </a:p>
            </p:txBody>
          </p:sp>
          <p:sp>
            <p:nvSpPr>
              <p:cNvPr id="32" name="Rectangle 31"/>
              <p:cNvSpPr/>
              <p:nvPr/>
            </p:nvSpPr>
            <p:spPr bwMode="auto">
              <a:xfrm>
                <a:off x="2344221" y="5023060"/>
                <a:ext cx="152512" cy="390915"/>
              </a:xfrm>
              <a:prstGeom prst="rect">
                <a:avLst/>
              </a:prstGeom>
              <a:solidFill>
                <a:srgbClr val="FFC000"/>
              </a:solidFill>
              <a:ln w="38100" cap="flat" cmpd="sng" algn="ctr">
                <a:solidFill>
                  <a:srgbClr val="333333"/>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914400" eaLnBrk="0" fontAlgn="base" hangingPunct="0">
                  <a:spcBef>
                    <a:spcPct val="0"/>
                  </a:spcBef>
                  <a:spcAft>
                    <a:spcPct val="0"/>
                  </a:spcAft>
                </a:pPr>
                <a:endParaRPr lang="en-US" sz="1200" b="1" dirty="0">
                  <a:latin typeface="Arial Narrow" pitchFamily="34" charset="0"/>
                </a:endParaRPr>
              </a:p>
            </p:txBody>
          </p:sp>
          <p:sp>
            <p:nvSpPr>
              <p:cNvPr id="33" name="Rectangle 32"/>
              <p:cNvSpPr/>
              <p:nvPr/>
            </p:nvSpPr>
            <p:spPr bwMode="auto">
              <a:xfrm>
                <a:off x="2496621" y="5023060"/>
                <a:ext cx="152512" cy="390915"/>
              </a:xfrm>
              <a:prstGeom prst="rect">
                <a:avLst/>
              </a:prstGeom>
              <a:solidFill>
                <a:srgbClr val="FFC000"/>
              </a:solidFill>
              <a:ln w="38100" cap="flat" cmpd="sng" algn="ctr">
                <a:solidFill>
                  <a:srgbClr val="333333"/>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914400" eaLnBrk="0" fontAlgn="base" hangingPunct="0">
                  <a:spcBef>
                    <a:spcPct val="0"/>
                  </a:spcBef>
                  <a:spcAft>
                    <a:spcPct val="0"/>
                  </a:spcAft>
                </a:pPr>
                <a:endParaRPr lang="en-US" sz="1200" b="1" dirty="0">
                  <a:latin typeface="Arial Narrow" pitchFamily="34" charset="0"/>
                </a:endParaRPr>
              </a:p>
            </p:txBody>
          </p:sp>
          <p:sp>
            <p:nvSpPr>
              <p:cNvPr id="34" name="Rectangle 33"/>
              <p:cNvSpPr/>
              <p:nvPr/>
            </p:nvSpPr>
            <p:spPr bwMode="auto">
              <a:xfrm>
                <a:off x="2649021" y="5023060"/>
                <a:ext cx="152512" cy="390915"/>
              </a:xfrm>
              <a:prstGeom prst="rect">
                <a:avLst/>
              </a:prstGeom>
              <a:solidFill>
                <a:srgbClr val="FFC000"/>
              </a:solidFill>
              <a:ln w="38100" cap="flat" cmpd="sng" algn="ctr">
                <a:solidFill>
                  <a:srgbClr val="333333"/>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914400" eaLnBrk="0" fontAlgn="base" hangingPunct="0">
                  <a:spcBef>
                    <a:spcPct val="0"/>
                  </a:spcBef>
                  <a:spcAft>
                    <a:spcPct val="0"/>
                  </a:spcAft>
                </a:pPr>
                <a:endParaRPr lang="en-US" sz="1200" b="1" dirty="0">
                  <a:latin typeface="Arial Narrow" pitchFamily="34" charset="0"/>
                </a:endParaRPr>
              </a:p>
            </p:txBody>
          </p:sp>
          <p:sp>
            <p:nvSpPr>
              <p:cNvPr id="35" name="Rectangle 34"/>
              <p:cNvSpPr/>
              <p:nvPr/>
            </p:nvSpPr>
            <p:spPr bwMode="auto">
              <a:xfrm>
                <a:off x="2801421" y="5023060"/>
                <a:ext cx="152512" cy="390915"/>
              </a:xfrm>
              <a:prstGeom prst="rect">
                <a:avLst/>
              </a:prstGeom>
              <a:solidFill>
                <a:srgbClr val="FFC000"/>
              </a:solidFill>
              <a:ln w="38100" cap="flat" cmpd="sng" algn="ctr">
                <a:solidFill>
                  <a:srgbClr val="333333"/>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914400" eaLnBrk="0" fontAlgn="base" hangingPunct="0">
                  <a:spcBef>
                    <a:spcPct val="0"/>
                  </a:spcBef>
                  <a:spcAft>
                    <a:spcPct val="0"/>
                  </a:spcAft>
                </a:pPr>
                <a:endParaRPr lang="en-US" sz="1200" b="1" dirty="0">
                  <a:latin typeface="Arial Narrow" pitchFamily="34" charset="0"/>
                </a:endParaRPr>
              </a:p>
            </p:txBody>
          </p:sp>
          <p:sp>
            <p:nvSpPr>
              <p:cNvPr id="36" name="Rectangle 35"/>
              <p:cNvSpPr/>
              <p:nvPr/>
            </p:nvSpPr>
            <p:spPr bwMode="auto">
              <a:xfrm>
                <a:off x="2953821" y="5023060"/>
                <a:ext cx="152512" cy="390915"/>
              </a:xfrm>
              <a:prstGeom prst="rect">
                <a:avLst/>
              </a:prstGeom>
              <a:solidFill>
                <a:srgbClr val="FFC000"/>
              </a:solidFill>
              <a:ln w="38100" cap="flat" cmpd="sng" algn="ctr">
                <a:solidFill>
                  <a:srgbClr val="333333"/>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914400" eaLnBrk="0" fontAlgn="base" hangingPunct="0">
                  <a:spcBef>
                    <a:spcPct val="0"/>
                  </a:spcBef>
                  <a:spcAft>
                    <a:spcPct val="0"/>
                  </a:spcAft>
                </a:pPr>
                <a:endParaRPr lang="en-US" sz="1200" b="1" dirty="0">
                  <a:latin typeface="Arial Narrow" pitchFamily="34" charset="0"/>
                </a:endParaRPr>
              </a:p>
            </p:txBody>
          </p:sp>
          <p:sp>
            <p:nvSpPr>
              <p:cNvPr id="37" name="Rectangle 36"/>
              <p:cNvSpPr/>
              <p:nvPr/>
            </p:nvSpPr>
            <p:spPr bwMode="auto">
              <a:xfrm>
                <a:off x="3106221" y="5023060"/>
                <a:ext cx="152512" cy="390915"/>
              </a:xfrm>
              <a:prstGeom prst="rect">
                <a:avLst/>
              </a:prstGeom>
              <a:solidFill>
                <a:srgbClr val="FFC000"/>
              </a:solidFill>
              <a:ln w="38100" cap="flat" cmpd="sng" algn="ctr">
                <a:solidFill>
                  <a:srgbClr val="333333"/>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914400" eaLnBrk="0" fontAlgn="base" hangingPunct="0">
                  <a:spcBef>
                    <a:spcPct val="0"/>
                  </a:spcBef>
                  <a:spcAft>
                    <a:spcPct val="0"/>
                  </a:spcAft>
                </a:pPr>
                <a:endParaRPr lang="en-US" sz="1200" b="1" dirty="0">
                  <a:latin typeface="Arial Narrow" pitchFamily="34" charset="0"/>
                </a:endParaRPr>
              </a:p>
            </p:txBody>
          </p:sp>
          <p:sp>
            <p:nvSpPr>
              <p:cNvPr id="38" name="Rectangle 37"/>
              <p:cNvSpPr/>
              <p:nvPr/>
            </p:nvSpPr>
            <p:spPr bwMode="auto">
              <a:xfrm>
                <a:off x="3258621" y="5023060"/>
                <a:ext cx="152512" cy="390915"/>
              </a:xfrm>
              <a:prstGeom prst="rect">
                <a:avLst/>
              </a:prstGeom>
              <a:solidFill>
                <a:srgbClr val="FFC000"/>
              </a:solidFill>
              <a:ln w="38100" cap="flat" cmpd="sng" algn="ctr">
                <a:solidFill>
                  <a:srgbClr val="333333"/>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914400" eaLnBrk="0" fontAlgn="base" hangingPunct="0">
                  <a:spcBef>
                    <a:spcPct val="0"/>
                  </a:spcBef>
                  <a:spcAft>
                    <a:spcPct val="0"/>
                  </a:spcAft>
                </a:pPr>
                <a:endParaRPr lang="en-US" sz="1200" b="1" dirty="0">
                  <a:latin typeface="Arial Narrow" pitchFamily="34" charset="0"/>
                </a:endParaRPr>
              </a:p>
            </p:txBody>
          </p:sp>
        </p:grpSp>
        <p:grpSp>
          <p:nvGrpSpPr>
            <p:cNvPr id="14" name="Group 13"/>
            <p:cNvGrpSpPr/>
            <p:nvPr/>
          </p:nvGrpSpPr>
          <p:grpSpPr>
            <a:xfrm>
              <a:off x="1587852" y="4333626"/>
              <a:ext cx="1828912" cy="390915"/>
              <a:chOff x="1582221" y="5023060"/>
              <a:chExt cx="1828912" cy="390915"/>
            </a:xfrm>
          </p:grpSpPr>
          <p:sp>
            <p:nvSpPr>
              <p:cNvPr id="15" name="Rectangle 14"/>
              <p:cNvSpPr/>
              <p:nvPr/>
            </p:nvSpPr>
            <p:spPr bwMode="auto">
              <a:xfrm>
                <a:off x="1582221" y="5023060"/>
                <a:ext cx="152512" cy="390915"/>
              </a:xfrm>
              <a:prstGeom prst="rect">
                <a:avLst/>
              </a:prstGeom>
              <a:solidFill>
                <a:srgbClr val="FFC000"/>
              </a:solidFill>
              <a:ln w="38100" cap="flat" cmpd="sng" algn="ctr">
                <a:solidFill>
                  <a:srgbClr val="333333"/>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914400" eaLnBrk="0" fontAlgn="base" hangingPunct="0">
                  <a:spcBef>
                    <a:spcPct val="0"/>
                  </a:spcBef>
                  <a:spcAft>
                    <a:spcPct val="0"/>
                  </a:spcAft>
                </a:pPr>
                <a:endParaRPr lang="en-US" sz="1200" b="1" dirty="0">
                  <a:latin typeface="Arial Narrow" pitchFamily="34" charset="0"/>
                </a:endParaRPr>
              </a:p>
            </p:txBody>
          </p:sp>
          <p:sp>
            <p:nvSpPr>
              <p:cNvPr id="16" name="Rectangle 15"/>
              <p:cNvSpPr/>
              <p:nvPr/>
            </p:nvSpPr>
            <p:spPr bwMode="auto">
              <a:xfrm>
                <a:off x="1734621" y="5023060"/>
                <a:ext cx="152512" cy="390915"/>
              </a:xfrm>
              <a:prstGeom prst="rect">
                <a:avLst/>
              </a:prstGeom>
              <a:solidFill>
                <a:srgbClr val="FFC000"/>
              </a:solidFill>
              <a:ln w="38100" cap="flat" cmpd="sng" algn="ctr">
                <a:solidFill>
                  <a:srgbClr val="333333"/>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914400" eaLnBrk="0" fontAlgn="base" hangingPunct="0">
                  <a:spcBef>
                    <a:spcPct val="0"/>
                  </a:spcBef>
                  <a:spcAft>
                    <a:spcPct val="0"/>
                  </a:spcAft>
                </a:pPr>
                <a:endParaRPr lang="en-US" sz="1200" b="1" dirty="0">
                  <a:latin typeface="Arial Narrow" pitchFamily="34" charset="0"/>
                </a:endParaRPr>
              </a:p>
            </p:txBody>
          </p:sp>
          <p:sp>
            <p:nvSpPr>
              <p:cNvPr id="17" name="Rectangle 16"/>
              <p:cNvSpPr/>
              <p:nvPr/>
            </p:nvSpPr>
            <p:spPr bwMode="auto">
              <a:xfrm>
                <a:off x="1887021" y="5023060"/>
                <a:ext cx="152512" cy="390915"/>
              </a:xfrm>
              <a:prstGeom prst="rect">
                <a:avLst/>
              </a:prstGeom>
              <a:solidFill>
                <a:srgbClr val="FFC000"/>
              </a:solidFill>
              <a:ln w="38100" cap="flat" cmpd="sng" algn="ctr">
                <a:solidFill>
                  <a:srgbClr val="333333"/>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914400" eaLnBrk="0" fontAlgn="base" hangingPunct="0">
                  <a:spcBef>
                    <a:spcPct val="0"/>
                  </a:spcBef>
                  <a:spcAft>
                    <a:spcPct val="0"/>
                  </a:spcAft>
                </a:pPr>
                <a:endParaRPr lang="en-US" sz="1200" b="1" dirty="0">
                  <a:latin typeface="Arial Narrow" pitchFamily="34" charset="0"/>
                </a:endParaRPr>
              </a:p>
            </p:txBody>
          </p:sp>
          <p:sp>
            <p:nvSpPr>
              <p:cNvPr id="18" name="Rectangle 17"/>
              <p:cNvSpPr/>
              <p:nvPr/>
            </p:nvSpPr>
            <p:spPr bwMode="auto">
              <a:xfrm>
                <a:off x="2039421" y="5023060"/>
                <a:ext cx="152512" cy="390915"/>
              </a:xfrm>
              <a:prstGeom prst="rect">
                <a:avLst/>
              </a:prstGeom>
              <a:solidFill>
                <a:srgbClr val="FFC000"/>
              </a:solidFill>
              <a:ln w="38100" cap="flat" cmpd="sng" algn="ctr">
                <a:solidFill>
                  <a:srgbClr val="333333"/>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914400" eaLnBrk="0" fontAlgn="base" hangingPunct="0">
                  <a:spcBef>
                    <a:spcPct val="0"/>
                  </a:spcBef>
                  <a:spcAft>
                    <a:spcPct val="0"/>
                  </a:spcAft>
                </a:pPr>
                <a:endParaRPr lang="en-US" sz="1200" b="1" dirty="0">
                  <a:latin typeface="Arial Narrow" pitchFamily="34" charset="0"/>
                </a:endParaRPr>
              </a:p>
            </p:txBody>
          </p:sp>
          <p:sp>
            <p:nvSpPr>
              <p:cNvPr id="19" name="Rectangle 18"/>
              <p:cNvSpPr/>
              <p:nvPr/>
            </p:nvSpPr>
            <p:spPr bwMode="auto">
              <a:xfrm>
                <a:off x="2191821" y="5023060"/>
                <a:ext cx="152512" cy="390915"/>
              </a:xfrm>
              <a:prstGeom prst="rect">
                <a:avLst/>
              </a:prstGeom>
              <a:solidFill>
                <a:srgbClr val="FFC000"/>
              </a:solidFill>
              <a:ln w="38100" cap="flat" cmpd="sng" algn="ctr">
                <a:solidFill>
                  <a:srgbClr val="333333"/>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914400" eaLnBrk="0" fontAlgn="base" hangingPunct="0">
                  <a:spcBef>
                    <a:spcPct val="0"/>
                  </a:spcBef>
                  <a:spcAft>
                    <a:spcPct val="0"/>
                  </a:spcAft>
                </a:pPr>
                <a:endParaRPr lang="en-US" sz="1200" b="1" dirty="0">
                  <a:latin typeface="Arial Narrow" pitchFamily="34" charset="0"/>
                </a:endParaRPr>
              </a:p>
            </p:txBody>
          </p:sp>
          <p:sp>
            <p:nvSpPr>
              <p:cNvPr id="20" name="Rectangle 19"/>
              <p:cNvSpPr/>
              <p:nvPr/>
            </p:nvSpPr>
            <p:spPr bwMode="auto">
              <a:xfrm>
                <a:off x="2344221" y="5023060"/>
                <a:ext cx="152512" cy="390915"/>
              </a:xfrm>
              <a:prstGeom prst="rect">
                <a:avLst/>
              </a:prstGeom>
              <a:solidFill>
                <a:srgbClr val="FFC000"/>
              </a:solidFill>
              <a:ln w="38100" cap="flat" cmpd="sng" algn="ctr">
                <a:solidFill>
                  <a:srgbClr val="333333"/>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914400" eaLnBrk="0" fontAlgn="base" hangingPunct="0">
                  <a:spcBef>
                    <a:spcPct val="0"/>
                  </a:spcBef>
                  <a:spcAft>
                    <a:spcPct val="0"/>
                  </a:spcAft>
                </a:pPr>
                <a:endParaRPr lang="en-US" sz="1200" b="1" dirty="0">
                  <a:latin typeface="Arial Narrow" pitchFamily="34" charset="0"/>
                </a:endParaRPr>
              </a:p>
            </p:txBody>
          </p:sp>
          <p:sp>
            <p:nvSpPr>
              <p:cNvPr id="21" name="Rectangle 20"/>
              <p:cNvSpPr/>
              <p:nvPr/>
            </p:nvSpPr>
            <p:spPr bwMode="auto">
              <a:xfrm>
                <a:off x="2496621" y="5023060"/>
                <a:ext cx="152512" cy="390915"/>
              </a:xfrm>
              <a:prstGeom prst="rect">
                <a:avLst/>
              </a:prstGeom>
              <a:solidFill>
                <a:srgbClr val="FFC000"/>
              </a:solidFill>
              <a:ln w="38100" cap="flat" cmpd="sng" algn="ctr">
                <a:solidFill>
                  <a:srgbClr val="333333"/>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914400" eaLnBrk="0" fontAlgn="base" hangingPunct="0">
                  <a:spcBef>
                    <a:spcPct val="0"/>
                  </a:spcBef>
                  <a:spcAft>
                    <a:spcPct val="0"/>
                  </a:spcAft>
                </a:pPr>
                <a:endParaRPr lang="en-US" sz="1200" b="1" dirty="0">
                  <a:latin typeface="Arial Narrow" pitchFamily="34" charset="0"/>
                </a:endParaRPr>
              </a:p>
            </p:txBody>
          </p:sp>
          <p:sp>
            <p:nvSpPr>
              <p:cNvPr id="22" name="Rectangle 21"/>
              <p:cNvSpPr/>
              <p:nvPr/>
            </p:nvSpPr>
            <p:spPr bwMode="auto">
              <a:xfrm>
                <a:off x="2649021" y="5023060"/>
                <a:ext cx="152512" cy="390915"/>
              </a:xfrm>
              <a:prstGeom prst="rect">
                <a:avLst/>
              </a:prstGeom>
              <a:solidFill>
                <a:srgbClr val="FFC000"/>
              </a:solidFill>
              <a:ln w="38100" cap="flat" cmpd="sng" algn="ctr">
                <a:solidFill>
                  <a:srgbClr val="333333"/>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914400" eaLnBrk="0" fontAlgn="base" hangingPunct="0">
                  <a:spcBef>
                    <a:spcPct val="0"/>
                  </a:spcBef>
                  <a:spcAft>
                    <a:spcPct val="0"/>
                  </a:spcAft>
                </a:pPr>
                <a:endParaRPr lang="en-US" sz="1200" b="1" dirty="0">
                  <a:latin typeface="Arial Narrow" pitchFamily="34" charset="0"/>
                </a:endParaRPr>
              </a:p>
            </p:txBody>
          </p:sp>
          <p:sp>
            <p:nvSpPr>
              <p:cNvPr id="23" name="Rectangle 22"/>
              <p:cNvSpPr/>
              <p:nvPr/>
            </p:nvSpPr>
            <p:spPr bwMode="auto">
              <a:xfrm>
                <a:off x="2801421" y="5023060"/>
                <a:ext cx="152512" cy="390915"/>
              </a:xfrm>
              <a:prstGeom prst="rect">
                <a:avLst/>
              </a:prstGeom>
              <a:solidFill>
                <a:srgbClr val="FFC000"/>
              </a:solidFill>
              <a:ln w="38100" cap="flat" cmpd="sng" algn="ctr">
                <a:solidFill>
                  <a:srgbClr val="333333"/>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914400" eaLnBrk="0" fontAlgn="base" hangingPunct="0">
                  <a:spcBef>
                    <a:spcPct val="0"/>
                  </a:spcBef>
                  <a:spcAft>
                    <a:spcPct val="0"/>
                  </a:spcAft>
                </a:pPr>
                <a:endParaRPr lang="en-US" sz="1200" b="1" dirty="0">
                  <a:latin typeface="Arial Narrow" pitchFamily="34" charset="0"/>
                </a:endParaRPr>
              </a:p>
            </p:txBody>
          </p:sp>
          <p:sp>
            <p:nvSpPr>
              <p:cNvPr id="24" name="Rectangle 23"/>
              <p:cNvSpPr/>
              <p:nvPr/>
            </p:nvSpPr>
            <p:spPr bwMode="auto">
              <a:xfrm>
                <a:off x="2953821" y="5023060"/>
                <a:ext cx="152512" cy="390915"/>
              </a:xfrm>
              <a:prstGeom prst="rect">
                <a:avLst/>
              </a:prstGeom>
              <a:solidFill>
                <a:srgbClr val="FFC000"/>
              </a:solidFill>
              <a:ln w="38100" cap="flat" cmpd="sng" algn="ctr">
                <a:solidFill>
                  <a:srgbClr val="333333"/>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914400" eaLnBrk="0" fontAlgn="base" hangingPunct="0">
                  <a:spcBef>
                    <a:spcPct val="0"/>
                  </a:spcBef>
                  <a:spcAft>
                    <a:spcPct val="0"/>
                  </a:spcAft>
                </a:pPr>
                <a:endParaRPr lang="en-US" sz="1200" b="1" dirty="0">
                  <a:latin typeface="Arial Narrow" pitchFamily="34" charset="0"/>
                </a:endParaRPr>
              </a:p>
            </p:txBody>
          </p:sp>
          <p:sp>
            <p:nvSpPr>
              <p:cNvPr id="25" name="Rectangle 24"/>
              <p:cNvSpPr/>
              <p:nvPr/>
            </p:nvSpPr>
            <p:spPr bwMode="auto">
              <a:xfrm>
                <a:off x="3106221" y="5023060"/>
                <a:ext cx="152512" cy="390915"/>
              </a:xfrm>
              <a:prstGeom prst="rect">
                <a:avLst/>
              </a:prstGeom>
              <a:solidFill>
                <a:srgbClr val="FFC000"/>
              </a:solidFill>
              <a:ln w="38100" cap="flat" cmpd="sng" algn="ctr">
                <a:solidFill>
                  <a:srgbClr val="333333"/>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914400" eaLnBrk="0" fontAlgn="base" hangingPunct="0">
                  <a:spcBef>
                    <a:spcPct val="0"/>
                  </a:spcBef>
                  <a:spcAft>
                    <a:spcPct val="0"/>
                  </a:spcAft>
                </a:pPr>
                <a:endParaRPr lang="en-US" sz="1200" b="1" dirty="0">
                  <a:latin typeface="Arial Narrow" pitchFamily="34" charset="0"/>
                </a:endParaRPr>
              </a:p>
            </p:txBody>
          </p:sp>
          <p:sp>
            <p:nvSpPr>
              <p:cNvPr id="26" name="Rectangle 25"/>
              <p:cNvSpPr/>
              <p:nvPr/>
            </p:nvSpPr>
            <p:spPr bwMode="auto">
              <a:xfrm>
                <a:off x="3258621" y="5023060"/>
                <a:ext cx="152512" cy="390915"/>
              </a:xfrm>
              <a:prstGeom prst="rect">
                <a:avLst/>
              </a:prstGeom>
              <a:solidFill>
                <a:srgbClr val="FFC000"/>
              </a:solidFill>
              <a:ln w="38100" cap="flat" cmpd="sng" algn="ctr">
                <a:solidFill>
                  <a:srgbClr val="333333"/>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914400" eaLnBrk="0" fontAlgn="base" hangingPunct="0">
                  <a:spcBef>
                    <a:spcPct val="0"/>
                  </a:spcBef>
                  <a:spcAft>
                    <a:spcPct val="0"/>
                  </a:spcAft>
                </a:pPr>
                <a:endParaRPr lang="en-US" sz="1200" b="1" dirty="0">
                  <a:latin typeface="Arial Narrow" pitchFamily="34" charset="0"/>
                </a:endParaRPr>
              </a:p>
            </p:txBody>
          </p:sp>
        </p:grpSp>
      </p:grpSp>
      <p:sp>
        <p:nvSpPr>
          <p:cNvPr id="63" name="Cloud 62"/>
          <p:cNvSpPr/>
          <p:nvPr/>
        </p:nvSpPr>
        <p:spPr bwMode="auto">
          <a:xfrm>
            <a:off x="5539545" y="4838123"/>
            <a:ext cx="1967068" cy="936663"/>
          </a:xfrm>
          <a:prstGeom prst="cloud">
            <a:avLst/>
          </a:prstGeom>
          <a:solidFill>
            <a:schemeClr val="bg1"/>
          </a:solidFill>
          <a:ln w="9525" cap="flat" cmpd="sng" algn="ctr">
            <a:solidFill>
              <a:srgbClr val="333333"/>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914400" eaLnBrk="0" fontAlgn="base" hangingPunct="0">
              <a:spcBef>
                <a:spcPct val="0"/>
              </a:spcBef>
              <a:spcAft>
                <a:spcPct val="0"/>
              </a:spcAft>
            </a:pPr>
            <a:r>
              <a:rPr lang="en-US" sz="1600" b="1" dirty="0">
                <a:latin typeface="Arial Narrow" pitchFamily="34" charset="0"/>
              </a:rPr>
              <a:t>TCP/IP</a:t>
            </a:r>
          </a:p>
        </p:txBody>
      </p:sp>
      <p:cxnSp>
        <p:nvCxnSpPr>
          <p:cNvPr id="65" name="Elbow Connector 64"/>
          <p:cNvCxnSpPr>
            <a:stCxn id="4" idx="1"/>
          </p:cNvCxnSpPr>
          <p:nvPr/>
        </p:nvCxnSpPr>
        <p:spPr bwMode="auto">
          <a:xfrm rot="10800000" flipV="1">
            <a:off x="7144872" y="4838122"/>
            <a:ext cx="1504093" cy="293337"/>
          </a:xfrm>
          <a:prstGeom prst="bentConnector3">
            <a:avLst/>
          </a:prstGeom>
          <a:solidFill>
            <a:schemeClr val="bg1"/>
          </a:solidFill>
          <a:ln w="38100" cap="flat" cmpd="sng" algn="ctr">
            <a:solidFill>
              <a:srgbClr val="333333"/>
            </a:solidFill>
            <a:prstDash val="solid"/>
            <a:round/>
            <a:headEnd type="arrow"/>
            <a:tailEnd type="arrow"/>
          </a:ln>
          <a:effectLst/>
        </p:spPr>
      </p:cxnSp>
      <p:cxnSp>
        <p:nvCxnSpPr>
          <p:cNvPr id="67" name="Elbow Connector 66"/>
          <p:cNvCxnSpPr>
            <a:stCxn id="6" idx="1"/>
          </p:cNvCxnSpPr>
          <p:nvPr/>
        </p:nvCxnSpPr>
        <p:spPr bwMode="auto">
          <a:xfrm rot="10800000">
            <a:off x="7144870" y="5306455"/>
            <a:ext cx="1504092" cy="650569"/>
          </a:xfrm>
          <a:prstGeom prst="bentConnector3">
            <a:avLst/>
          </a:prstGeom>
          <a:solidFill>
            <a:schemeClr val="bg1"/>
          </a:solidFill>
          <a:ln w="38100" cap="flat" cmpd="sng" algn="ctr">
            <a:solidFill>
              <a:srgbClr val="333333"/>
            </a:solidFill>
            <a:prstDash val="solid"/>
            <a:round/>
            <a:headEnd type="arrow"/>
            <a:tailEnd type="arrow"/>
          </a:ln>
          <a:effectLst/>
        </p:spPr>
      </p:cxnSp>
      <p:cxnSp>
        <p:nvCxnSpPr>
          <p:cNvPr id="68" name="Elbow Connector 67"/>
          <p:cNvCxnSpPr/>
          <p:nvPr/>
        </p:nvCxnSpPr>
        <p:spPr bwMode="auto">
          <a:xfrm rot="10800000">
            <a:off x="4717159" y="4379380"/>
            <a:ext cx="1218180" cy="803859"/>
          </a:xfrm>
          <a:prstGeom prst="bentConnector3">
            <a:avLst/>
          </a:prstGeom>
          <a:solidFill>
            <a:schemeClr val="bg1"/>
          </a:solidFill>
          <a:ln w="38100" cap="flat" cmpd="sng" algn="ctr">
            <a:solidFill>
              <a:srgbClr val="333333"/>
            </a:solidFill>
            <a:prstDash val="solid"/>
            <a:round/>
            <a:headEnd type="arrow"/>
            <a:tailEnd type="arrow"/>
          </a:ln>
          <a:effectLst/>
        </p:spPr>
      </p:cxnSp>
      <p:sp>
        <p:nvSpPr>
          <p:cNvPr id="69" name="Text Box 126"/>
          <p:cNvSpPr txBox="1">
            <a:spLocks noChangeArrowheads="1"/>
          </p:cNvSpPr>
          <p:nvPr/>
        </p:nvSpPr>
        <p:spPr bwMode="auto">
          <a:xfrm>
            <a:off x="7558557" y="4482956"/>
            <a:ext cx="1296035" cy="276999"/>
          </a:xfrm>
          <a:prstGeom prst="rect">
            <a:avLst/>
          </a:prstGeom>
          <a:noFill/>
          <a:ln w="9525" algn="ctr">
            <a:noFill/>
            <a:miter lim="800000"/>
            <a:headEnd/>
            <a:tailEnd/>
          </a:ln>
        </p:spPr>
        <p:txBody>
          <a:bodyPr>
            <a:spAutoFit/>
          </a:bodyPr>
          <a:lstStyle/>
          <a:p>
            <a:r>
              <a:rPr lang="en-US" sz="1200" b="1"/>
              <a:t>\\svr\share1</a:t>
            </a:r>
            <a:endParaRPr lang="en-US" sz="1200" b="1" dirty="0"/>
          </a:p>
        </p:txBody>
      </p:sp>
      <p:sp>
        <p:nvSpPr>
          <p:cNvPr id="70" name="Text Box 126"/>
          <p:cNvSpPr txBox="1">
            <a:spLocks noChangeArrowheads="1"/>
          </p:cNvSpPr>
          <p:nvPr/>
        </p:nvSpPr>
        <p:spPr bwMode="auto">
          <a:xfrm>
            <a:off x="7607197" y="5991045"/>
            <a:ext cx="1296035" cy="276999"/>
          </a:xfrm>
          <a:prstGeom prst="rect">
            <a:avLst/>
          </a:prstGeom>
          <a:noFill/>
          <a:ln w="9525" algn="ctr">
            <a:noFill/>
            <a:miter lim="800000"/>
            <a:headEnd/>
            <a:tailEnd/>
          </a:ln>
        </p:spPr>
        <p:txBody>
          <a:bodyPr>
            <a:spAutoFit/>
          </a:bodyPr>
          <a:lstStyle/>
          <a:p>
            <a:r>
              <a:rPr lang="en-US" sz="1200" b="1"/>
              <a:t>\\svr\share2</a:t>
            </a:r>
            <a:endParaRPr lang="en-US" sz="1200" b="1" dirty="0"/>
          </a:p>
        </p:txBody>
      </p:sp>
      <p:sp>
        <p:nvSpPr>
          <p:cNvPr id="71" name="Text Box 126"/>
          <p:cNvSpPr txBox="1">
            <a:spLocks noChangeArrowheads="1"/>
          </p:cNvSpPr>
          <p:nvPr/>
        </p:nvSpPr>
        <p:spPr bwMode="auto">
          <a:xfrm>
            <a:off x="8483146" y="5378695"/>
            <a:ext cx="1296035" cy="338554"/>
          </a:xfrm>
          <a:prstGeom prst="rect">
            <a:avLst/>
          </a:prstGeom>
          <a:noFill/>
          <a:ln w="9525" algn="ctr">
            <a:noFill/>
            <a:miter lim="800000"/>
            <a:headEnd/>
            <a:tailEnd/>
          </a:ln>
        </p:spPr>
        <p:txBody>
          <a:bodyPr>
            <a:spAutoFit/>
          </a:bodyPr>
          <a:lstStyle/>
          <a:p>
            <a:pPr algn="ctr"/>
            <a:r>
              <a:rPr lang="en-US" sz="1600" b="1" dirty="0"/>
              <a:t>NIC</a:t>
            </a:r>
          </a:p>
        </p:txBody>
      </p:sp>
      <p:sp>
        <p:nvSpPr>
          <p:cNvPr id="72" name="Rectangle 71"/>
          <p:cNvSpPr/>
          <p:nvPr/>
        </p:nvSpPr>
        <p:spPr bwMode="auto">
          <a:xfrm>
            <a:off x="5252150" y="6092360"/>
            <a:ext cx="1148455" cy="216961"/>
          </a:xfrm>
          <a:prstGeom prst="rect">
            <a:avLst/>
          </a:prstGeom>
          <a:solidFill>
            <a:schemeClr val="bg2"/>
          </a:solidFill>
          <a:ln w="38100" cap="flat" cmpd="sng" algn="ctr">
            <a:solidFill>
              <a:srgbClr val="333333"/>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914400" eaLnBrk="0" fontAlgn="base" hangingPunct="0">
              <a:spcBef>
                <a:spcPct val="0"/>
              </a:spcBef>
              <a:spcAft>
                <a:spcPct val="0"/>
              </a:spcAft>
            </a:pPr>
            <a:r>
              <a:rPr lang="en-US" sz="1200" b="1" dirty="0"/>
              <a:t>Other NAS</a:t>
            </a:r>
          </a:p>
        </p:txBody>
      </p:sp>
      <p:cxnSp>
        <p:nvCxnSpPr>
          <p:cNvPr id="73" name="Elbow Connector 72"/>
          <p:cNvCxnSpPr>
            <a:endCxn id="72" idx="1"/>
          </p:cNvCxnSpPr>
          <p:nvPr/>
        </p:nvCxnSpPr>
        <p:spPr bwMode="auto">
          <a:xfrm rot="10800000" flipV="1">
            <a:off x="5252149" y="5563360"/>
            <a:ext cx="683190" cy="637480"/>
          </a:xfrm>
          <a:prstGeom prst="bentConnector3">
            <a:avLst>
              <a:gd name="adj1" fmla="val 133461"/>
            </a:avLst>
          </a:prstGeom>
          <a:solidFill>
            <a:schemeClr val="bg1"/>
          </a:solidFill>
          <a:ln w="38100" cap="flat" cmpd="sng" algn="ctr">
            <a:solidFill>
              <a:srgbClr val="333333"/>
            </a:solidFill>
            <a:prstDash val="solid"/>
            <a:round/>
            <a:headEnd type="arrow"/>
            <a:tailEnd type="arrow"/>
          </a:ln>
          <a:effectLst/>
        </p:spPr>
      </p:cxnSp>
    </p:spTree>
    <p:extLst>
      <p:ext uri="{BB962C8B-B14F-4D97-AF65-F5344CB8AC3E}">
        <p14:creationId xmlns:p14="http://schemas.microsoft.com/office/powerpoint/2010/main" val="10201503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p:txBody>
          <a:bodyPr/>
          <a:lstStyle/>
          <a:p>
            <a:r>
              <a:rPr lang="en-US" dirty="0"/>
              <a:t>A gigabit, IP-based storage networking standard for linking data storage facilities</a:t>
            </a:r>
          </a:p>
          <a:p>
            <a:r>
              <a:rPr lang="en-US" dirty="0"/>
              <a:t>A protocol suite that makes it possible for SCSI commands to be encapsulated and transmitted over the TCP/IP stack</a:t>
            </a:r>
          </a:p>
          <a:p>
            <a:r>
              <a:rPr lang="en-US" dirty="0"/>
              <a:t>To access the iSCSI network, computers use an Ethernet Network Interface Card (NIC)</a:t>
            </a:r>
          </a:p>
        </p:txBody>
      </p:sp>
      <p:sp>
        <p:nvSpPr>
          <p:cNvPr id="2" name="Title 1"/>
          <p:cNvSpPr>
            <a:spLocks noGrp="1"/>
          </p:cNvSpPr>
          <p:nvPr>
            <p:ph type="title"/>
          </p:nvPr>
        </p:nvSpPr>
        <p:spPr/>
        <p:txBody>
          <a:bodyPr/>
          <a:lstStyle/>
          <a:p>
            <a:r>
              <a:rPr lang="en-US" dirty="0" err="1"/>
              <a:t>iSCSI</a:t>
            </a:r>
            <a:endParaRPr lang="en-US" dirty="0"/>
          </a:p>
        </p:txBody>
      </p:sp>
      <p:pic>
        <p:nvPicPr>
          <p:cNvPr id="4" name="Picture 54"/>
          <p:cNvPicPr>
            <a:picLocks noChangeAspect="1" noChangeArrowheads="1"/>
          </p:cNvPicPr>
          <p:nvPr/>
        </p:nvPicPr>
        <p:blipFill>
          <a:blip r:embed="rId3" cstate="print"/>
          <a:srcRect/>
          <a:stretch>
            <a:fillRect/>
          </a:stretch>
        </p:blipFill>
        <p:spPr bwMode="auto">
          <a:xfrm>
            <a:off x="8648964" y="4544785"/>
            <a:ext cx="847665" cy="586674"/>
          </a:xfrm>
          <a:prstGeom prst="rect">
            <a:avLst/>
          </a:prstGeom>
          <a:noFill/>
          <a:ln w="9525" algn="ctr">
            <a:noFill/>
            <a:miter lim="800000"/>
            <a:headEnd/>
            <a:tailEnd/>
          </a:ln>
        </p:spPr>
      </p:pic>
      <p:sp>
        <p:nvSpPr>
          <p:cNvPr id="5" name="Text Box 126"/>
          <p:cNvSpPr txBox="1">
            <a:spLocks noChangeArrowheads="1"/>
          </p:cNvSpPr>
          <p:nvPr/>
        </p:nvSpPr>
        <p:spPr bwMode="auto">
          <a:xfrm>
            <a:off x="8483146" y="4250100"/>
            <a:ext cx="1296035" cy="338554"/>
          </a:xfrm>
          <a:prstGeom prst="rect">
            <a:avLst/>
          </a:prstGeom>
          <a:noFill/>
          <a:ln w="9525" algn="ctr">
            <a:noFill/>
            <a:miter lim="800000"/>
            <a:headEnd/>
            <a:tailEnd/>
          </a:ln>
        </p:spPr>
        <p:txBody>
          <a:bodyPr>
            <a:spAutoFit/>
          </a:bodyPr>
          <a:lstStyle/>
          <a:p>
            <a:pPr algn="ctr"/>
            <a:r>
              <a:rPr lang="en-US" sz="1600" b="1" dirty="0"/>
              <a:t>NIC</a:t>
            </a:r>
          </a:p>
        </p:txBody>
      </p:sp>
      <p:pic>
        <p:nvPicPr>
          <p:cNvPr id="6" name="Picture 54"/>
          <p:cNvPicPr>
            <a:picLocks noChangeAspect="1" noChangeArrowheads="1"/>
          </p:cNvPicPr>
          <p:nvPr/>
        </p:nvPicPr>
        <p:blipFill>
          <a:blip r:embed="rId3" cstate="print"/>
          <a:srcRect/>
          <a:stretch>
            <a:fillRect/>
          </a:stretch>
        </p:blipFill>
        <p:spPr bwMode="auto">
          <a:xfrm>
            <a:off x="8648963" y="5663685"/>
            <a:ext cx="847665" cy="586674"/>
          </a:xfrm>
          <a:prstGeom prst="rect">
            <a:avLst/>
          </a:prstGeom>
          <a:noFill/>
          <a:ln w="9525" algn="ctr">
            <a:noFill/>
            <a:miter lim="800000"/>
            <a:headEnd/>
            <a:tailEnd/>
          </a:ln>
        </p:spPr>
      </p:pic>
      <p:grpSp>
        <p:nvGrpSpPr>
          <p:cNvPr id="7" name="Group 6"/>
          <p:cNvGrpSpPr/>
          <p:nvPr/>
        </p:nvGrpSpPr>
        <p:grpSpPr>
          <a:xfrm>
            <a:off x="2640709" y="4261169"/>
            <a:ext cx="2076450" cy="2018220"/>
            <a:chOff x="1462200" y="4050010"/>
            <a:chExt cx="2076450" cy="2018220"/>
          </a:xfrm>
        </p:grpSpPr>
        <p:sp>
          <p:nvSpPr>
            <p:cNvPr id="8" name="Rectangle 7"/>
            <p:cNvSpPr/>
            <p:nvPr/>
          </p:nvSpPr>
          <p:spPr bwMode="auto">
            <a:xfrm>
              <a:off x="1581755" y="4059737"/>
              <a:ext cx="1829024" cy="216961"/>
            </a:xfrm>
            <a:prstGeom prst="rect">
              <a:avLst/>
            </a:prstGeom>
            <a:solidFill>
              <a:schemeClr val="bg2"/>
            </a:solidFill>
            <a:ln w="38100" cap="flat" cmpd="sng" algn="ctr">
              <a:solidFill>
                <a:srgbClr val="333333"/>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914400" eaLnBrk="0" fontAlgn="base" hangingPunct="0">
                <a:spcBef>
                  <a:spcPct val="0"/>
                </a:spcBef>
                <a:spcAft>
                  <a:spcPct val="0"/>
                </a:spcAft>
              </a:pPr>
              <a:r>
                <a:rPr lang="en-US" sz="1200" b="1" dirty="0"/>
                <a:t>SAN Controllers</a:t>
              </a:r>
            </a:p>
          </p:txBody>
        </p:sp>
        <p:grpSp>
          <p:nvGrpSpPr>
            <p:cNvPr id="9" name="Group 8"/>
            <p:cNvGrpSpPr/>
            <p:nvPr/>
          </p:nvGrpSpPr>
          <p:grpSpPr>
            <a:xfrm>
              <a:off x="1587096" y="4776621"/>
              <a:ext cx="1828912" cy="390915"/>
              <a:chOff x="1587096" y="4776621"/>
              <a:chExt cx="1828912" cy="390915"/>
            </a:xfrm>
          </p:grpSpPr>
          <p:sp>
            <p:nvSpPr>
              <p:cNvPr id="51" name="Rectangle 50"/>
              <p:cNvSpPr/>
              <p:nvPr/>
            </p:nvSpPr>
            <p:spPr bwMode="auto">
              <a:xfrm>
                <a:off x="1587096" y="4776621"/>
                <a:ext cx="152512" cy="390915"/>
              </a:xfrm>
              <a:prstGeom prst="rect">
                <a:avLst/>
              </a:prstGeom>
              <a:solidFill>
                <a:srgbClr val="FFC000"/>
              </a:solidFill>
              <a:ln w="38100" cap="flat" cmpd="sng" algn="ctr">
                <a:solidFill>
                  <a:srgbClr val="333333"/>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914400" eaLnBrk="0" fontAlgn="base" hangingPunct="0">
                  <a:spcBef>
                    <a:spcPct val="0"/>
                  </a:spcBef>
                  <a:spcAft>
                    <a:spcPct val="0"/>
                  </a:spcAft>
                </a:pPr>
                <a:endParaRPr lang="en-US" sz="1200" b="1" dirty="0">
                  <a:latin typeface="Arial Narrow" pitchFamily="34" charset="0"/>
                </a:endParaRPr>
              </a:p>
            </p:txBody>
          </p:sp>
          <p:sp>
            <p:nvSpPr>
              <p:cNvPr id="52" name="Rectangle 51"/>
              <p:cNvSpPr/>
              <p:nvPr/>
            </p:nvSpPr>
            <p:spPr bwMode="auto">
              <a:xfrm>
                <a:off x="1739496" y="4776621"/>
                <a:ext cx="152512" cy="390915"/>
              </a:xfrm>
              <a:prstGeom prst="rect">
                <a:avLst/>
              </a:prstGeom>
              <a:solidFill>
                <a:srgbClr val="FFC000"/>
              </a:solidFill>
              <a:ln w="38100" cap="flat" cmpd="sng" algn="ctr">
                <a:solidFill>
                  <a:srgbClr val="333333"/>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914400" eaLnBrk="0" fontAlgn="base" hangingPunct="0">
                  <a:spcBef>
                    <a:spcPct val="0"/>
                  </a:spcBef>
                  <a:spcAft>
                    <a:spcPct val="0"/>
                  </a:spcAft>
                </a:pPr>
                <a:endParaRPr lang="en-US" sz="1200" b="1" dirty="0">
                  <a:latin typeface="Arial Narrow" pitchFamily="34" charset="0"/>
                </a:endParaRPr>
              </a:p>
            </p:txBody>
          </p:sp>
          <p:sp>
            <p:nvSpPr>
              <p:cNvPr id="53" name="Rectangle 52"/>
              <p:cNvSpPr/>
              <p:nvPr/>
            </p:nvSpPr>
            <p:spPr bwMode="auto">
              <a:xfrm>
                <a:off x="1891896" y="4776621"/>
                <a:ext cx="152512" cy="390915"/>
              </a:xfrm>
              <a:prstGeom prst="rect">
                <a:avLst/>
              </a:prstGeom>
              <a:solidFill>
                <a:srgbClr val="FFC000"/>
              </a:solidFill>
              <a:ln w="38100" cap="flat" cmpd="sng" algn="ctr">
                <a:solidFill>
                  <a:srgbClr val="333333"/>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914400" eaLnBrk="0" fontAlgn="base" hangingPunct="0">
                  <a:spcBef>
                    <a:spcPct val="0"/>
                  </a:spcBef>
                  <a:spcAft>
                    <a:spcPct val="0"/>
                  </a:spcAft>
                </a:pPr>
                <a:endParaRPr lang="en-US" sz="1200" b="1" dirty="0">
                  <a:latin typeface="Arial Narrow" pitchFamily="34" charset="0"/>
                </a:endParaRPr>
              </a:p>
            </p:txBody>
          </p:sp>
          <p:sp>
            <p:nvSpPr>
              <p:cNvPr id="54" name="Rectangle 53"/>
              <p:cNvSpPr/>
              <p:nvPr/>
            </p:nvSpPr>
            <p:spPr bwMode="auto">
              <a:xfrm>
                <a:off x="2044296" y="4776621"/>
                <a:ext cx="152512" cy="390915"/>
              </a:xfrm>
              <a:prstGeom prst="rect">
                <a:avLst/>
              </a:prstGeom>
              <a:solidFill>
                <a:srgbClr val="FFC000"/>
              </a:solidFill>
              <a:ln w="38100" cap="flat" cmpd="sng" algn="ctr">
                <a:solidFill>
                  <a:srgbClr val="333333"/>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914400" eaLnBrk="0" fontAlgn="base" hangingPunct="0">
                  <a:spcBef>
                    <a:spcPct val="0"/>
                  </a:spcBef>
                  <a:spcAft>
                    <a:spcPct val="0"/>
                  </a:spcAft>
                </a:pPr>
                <a:endParaRPr lang="en-US" sz="1200" b="1" dirty="0">
                  <a:latin typeface="Arial Narrow" pitchFamily="34" charset="0"/>
                </a:endParaRPr>
              </a:p>
            </p:txBody>
          </p:sp>
          <p:sp>
            <p:nvSpPr>
              <p:cNvPr id="55" name="Rectangle 54"/>
              <p:cNvSpPr/>
              <p:nvPr/>
            </p:nvSpPr>
            <p:spPr bwMode="auto">
              <a:xfrm>
                <a:off x="2196696" y="4776621"/>
                <a:ext cx="152512" cy="390915"/>
              </a:xfrm>
              <a:prstGeom prst="rect">
                <a:avLst/>
              </a:prstGeom>
              <a:solidFill>
                <a:srgbClr val="FFC000"/>
              </a:solidFill>
              <a:ln w="38100" cap="flat" cmpd="sng" algn="ctr">
                <a:solidFill>
                  <a:srgbClr val="333333"/>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914400" eaLnBrk="0" fontAlgn="base" hangingPunct="0">
                  <a:spcBef>
                    <a:spcPct val="0"/>
                  </a:spcBef>
                  <a:spcAft>
                    <a:spcPct val="0"/>
                  </a:spcAft>
                </a:pPr>
                <a:endParaRPr lang="en-US" sz="1200" b="1" dirty="0">
                  <a:latin typeface="Arial Narrow" pitchFamily="34" charset="0"/>
                </a:endParaRPr>
              </a:p>
            </p:txBody>
          </p:sp>
          <p:sp>
            <p:nvSpPr>
              <p:cNvPr id="56" name="Rectangle 55"/>
              <p:cNvSpPr/>
              <p:nvPr/>
            </p:nvSpPr>
            <p:spPr bwMode="auto">
              <a:xfrm>
                <a:off x="2349096" y="4776621"/>
                <a:ext cx="152512" cy="390915"/>
              </a:xfrm>
              <a:prstGeom prst="rect">
                <a:avLst/>
              </a:prstGeom>
              <a:solidFill>
                <a:srgbClr val="FFC000"/>
              </a:solidFill>
              <a:ln w="38100" cap="flat" cmpd="sng" algn="ctr">
                <a:solidFill>
                  <a:srgbClr val="333333"/>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914400" eaLnBrk="0" fontAlgn="base" hangingPunct="0">
                  <a:spcBef>
                    <a:spcPct val="0"/>
                  </a:spcBef>
                  <a:spcAft>
                    <a:spcPct val="0"/>
                  </a:spcAft>
                </a:pPr>
                <a:endParaRPr lang="en-US" sz="1200" b="1" dirty="0">
                  <a:latin typeface="Arial Narrow" pitchFamily="34" charset="0"/>
                </a:endParaRPr>
              </a:p>
            </p:txBody>
          </p:sp>
          <p:sp>
            <p:nvSpPr>
              <p:cNvPr id="57" name="Rectangle 56"/>
              <p:cNvSpPr/>
              <p:nvPr/>
            </p:nvSpPr>
            <p:spPr bwMode="auto">
              <a:xfrm>
                <a:off x="2501496" y="4776621"/>
                <a:ext cx="152512" cy="390915"/>
              </a:xfrm>
              <a:prstGeom prst="rect">
                <a:avLst/>
              </a:prstGeom>
              <a:solidFill>
                <a:srgbClr val="FFC000"/>
              </a:solidFill>
              <a:ln w="38100" cap="flat" cmpd="sng" algn="ctr">
                <a:solidFill>
                  <a:srgbClr val="333333"/>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914400" eaLnBrk="0" fontAlgn="base" hangingPunct="0">
                  <a:spcBef>
                    <a:spcPct val="0"/>
                  </a:spcBef>
                  <a:spcAft>
                    <a:spcPct val="0"/>
                  </a:spcAft>
                </a:pPr>
                <a:endParaRPr lang="en-US" sz="1200" b="1" dirty="0">
                  <a:latin typeface="Arial Narrow" pitchFamily="34" charset="0"/>
                </a:endParaRPr>
              </a:p>
            </p:txBody>
          </p:sp>
          <p:sp>
            <p:nvSpPr>
              <p:cNvPr id="58" name="Rectangle 57"/>
              <p:cNvSpPr/>
              <p:nvPr/>
            </p:nvSpPr>
            <p:spPr bwMode="auto">
              <a:xfrm>
                <a:off x="2653896" y="4776621"/>
                <a:ext cx="152512" cy="390915"/>
              </a:xfrm>
              <a:prstGeom prst="rect">
                <a:avLst/>
              </a:prstGeom>
              <a:solidFill>
                <a:srgbClr val="FFC000"/>
              </a:solidFill>
              <a:ln w="38100" cap="flat" cmpd="sng" algn="ctr">
                <a:solidFill>
                  <a:srgbClr val="333333"/>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914400" eaLnBrk="0" fontAlgn="base" hangingPunct="0">
                  <a:spcBef>
                    <a:spcPct val="0"/>
                  </a:spcBef>
                  <a:spcAft>
                    <a:spcPct val="0"/>
                  </a:spcAft>
                </a:pPr>
                <a:endParaRPr lang="en-US" sz="1200" b="1" dirty="0">
                  <a:latin typeface="Arial Narrow" pitchFamily="34" charset="0"/>
                </a:endParaRPr>
              </a:p>
            </p:txBody>
          </p:sp>
          <p:sp>
            <p:nvSpPr>
              <p:cNvPr id="59" name="Rectangle 58"/>
              <p:cNvSpPr/>
              <p:nvPr/>
            </p:nvSpPr>
            <p:spPr bwMode="auto">
              <a:xfrm>
                <a:off x="2806296" y="4776621"/>
                <a:ext cx="152512" cy="390915"/>
              </a:xfrm>
              <a:prstGeom prst="rect">
                <a:avLst/>
              </a:prstGeom>
              <a:solidFill>
                <a:srgbClr val="FFC000"/>
              </a:solidFill>
              <a:ln w="38100" cap="flat" cmpd="sng" algn="ctr">
                <a:solidFill>
                  <a:srgbClr val="333333"/>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914400" eaLnBrk="0" fontAlgn="base" hangingPunct="0">
                  <a:spcBef>
                    <a:spcPct val="0"/>
                  </a:spcBef>
                  <a:spcAft>
                    <a:spcPct val="0"/>
                  </a:spcAft>
                </a:pPr>
                <a:endParaRPr lang="en-US" sz="1200" b="1" dirty="0">
                  <a:latin typeface="Arial Narrow" pitchFamily="34" charset="0"/>
                </a:endParaRPr>
              </a:p>
            </p:txBody>
          </p:sp>
          <p:sp>
            <p:nvSpPr>
              <p:cNvPr id="60" name="Rectangle 59"/>
              <p:cNvSpPr/>
              <p:nvPr/>
            </p:nvSpPr>
            <p:spPr bwMode="auto">
              <a:xfrm>
                <a:off x="2958696" y="4776621"/>
                <a:ext cx="152512" cy="390915"/>
              </a:xfrm>
              <a:prstGeom prst="rect">
                <a:avLst/>
              </a:prstGeom>
              <a:solidFill>
                <a:srgbClr val="FFC000"/>
              </a:solidFill>
              <a:ln w="38100" cap="flat" cmpd="sng" algn="ctr">
                <a:solidFill>
                  <a:srgbClr val="333333"/>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914400" eaLnBrk="0" fontAlgn="base" hangingPunct="0">
                  <a:spcBef>
                    <a:spcPct val="0"/>
                  </a:spcBef>
                  <a:spcAft>
                    <a:spcPct val="0"/>
                  </a:spcAft>
                </a:pPr>
                <a:endParaRPr lang="en-US" sz="1200" b="1" dirty="0">
                  <a:latin typeface="Arial Narrow" pitchFamily="34" charset="0"/>
                </a:endParaRPr>
              </a:p>
            </p:txBody>
          </p:sp>
          <p:sp>
            <p:nvSpPr>
              <p:cNvPr id="61" name="Rectangle 60"/>
              <p:cNvSpPr/>
              <p:nvPr/>
            </p:nvSpPr>
            <p:spPr bwMode="auto">
              <a:xfrm>
                <a:off x="3111096" y="4776621"/>
                <a:ext cx="152512" cy="390915"/>
              </a:xfrm>
              <a:prstGeom prst="rect">
                <a:avLst/>
              </a:prstGeom>
              <a:solidFill>
                <a:srgbClr val="FFC000"/>
              </a:solidFill>
              <a:ln w="38100" cap="flat" cmpd="sng" algn="ctr">
                <a:solidFill>
                  <a:srgbClr val="333333"/>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914400" eaLnBrk="0" fontAlgn="base" hangingPunct="0">
                  <a:spcBef>
                    <a:spcPct val="0"/>
                  </a:spcBef>
                  <a:spcAft>
                    <a:spcPct val="0"/>
                  </a:spcAft>
                </a:pPr>
                <a:endParaRPr lang="en-US" sz="1200" b="1" dirty="0">
                  <a:latin typeface="Arial Narrow" pitchFamily="34" charset="0"/>
                </a:endParaRPr>
              </a:p>
            </p:txBody>
          </p:sp>
          <p:sp>
            <p:nvSpPr>
              <p:cNvPr id="62" name="Rectangle 61"/>
              <p:cNvSpPr/>
              <p:nvPr/>
            </p:nvSpPr>
            <p:spPr bwMode="auto">
              <a:xfrm>
                <a:off x="3263496" y="4776621"/>
                <a:ext cx="152512" cy="390915"/>
              </a:xfrm>
              <a:prstGeom prst="rect">
                <a:avLst/>
              </a:prstGeom>
              <a:solidFill>
                <a:srgbClr val="FFC000"/>
              </a:solidFill>
              <a:ln w="38100" cap="flat" cmpd="sng" algn="ctr">
                <a:solidFill>
                  <a:srgbClr val="333333"/>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914400" eaLnBrk="0" fontAlgn="base" hangingPunct="0">
                  <a:spcBef>
                    <a:spcPct val="0"/>
                  </a:spcBef>
                  <a:spcAft>
                    <a:spcPct val="0"/>
                  </a:spcAft>
                </a:pPr>
                <a:endParaRPr lang="en-US" sz="1200" b="1" dirty="0">
                  <a:latin typeface="Arial Narrow" pitchFamily="34" charset="0"/>
                </a:endParaRPr>
              </a:p>
            </p:txBody>
          </p:sp>
        </p:grpSp>
        <p:sp>
          <p:nvSpPr>
            <p:cNvPr id="10" name="Rectangle 9"/>
            <p:cNvSpPr/>
            <p:nvPr/>
          </p:nvSpPr>
          <p:spPr bwMode="auto">
            <a:xfrm>
              <a:off x="1462200" y="4050010"/>
              <a:ext cx="66675" cy="2018220"/>
            </a:xfrm>
            <a:prstGeom prst="rect">
              <a:avLst/>
            </a:prstGeom>
            <a:solidFill>
              <a:schemeClr val="bg1"/>
            </a:solidFill>
            <a:ln w="38100" cap="flat" cmpd="sng" algn="ctr">
              <a:solidFill>
                <a:srgbClr val="333333"/>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914400" eaLnBrk="0" fontAlgn="base" hangingPunct="0">
                <a:spcBef>
                  <a:spcPct val="0"/>
                </a:spcBef>
                <a:spcAft>
                  <a:spcPct val="0"/>
                </a:spcAft>
              </a:pPr>
              <a:endParaRPr lang="en-US" sz="1200" b="1" dirty="0">
                <a:latin typeface="Arial Narrow" pitchFamily="34" charset="0"/>
              </a:endParaRPr>
            </a:p>
          </p:txBody>
        </p:sp>
        <p:sp>
          <p:nvSpPr>
            <p:cNvPr id="11" name="Rectangle 10"/>
            <p:cNvSpPr/>
            <p:nvPr/>
          </p:nvSpPr>
          <p:spPr bwMode="auto">
            <a:xfrm>
              <a:off x="3471975" y="4050010"/>
              <a:ext cx="66675" cy="2018220"/>
            </a:xfrm>
            <a:prstGeom prst="rect">
              <a:avLst/>
            </a:prstGeom>
            <a:solidFill>
              <a:schemeClr val="bg1"/>
            </a:solidFill>
            <a:ln w="38100" cap="flat" cmpd="sng" algn="ctr">
              <a:solidFill>
                <a:srgbClr val="333333"/>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914400" eaLnBrk="0" fontAlgn="base" hangingPunct="0">
                <a:spcBef>
                  <a:spcPct val="0"/>
                </a:spcBef>
                <a:spcAft>
                  <a:spcPct val="0"/>
                </a:spcAft>
              </a:pPr>
              <a:endParaRPr lang="en-US" sz="1200" b="1" dirty="0">
                <a:latin typeface="Arial Narrow" pitchFamily="34" charset="0"/>
              </a:endParaRPr>
            </a:p>
          </p:txBody>
        </p:sp>
        <p:grpSp>
          <p:nvGrpSpPr>
            <p:cNvPr id="12" name="Group 11"/>
            <p:cNvGrpSpPr/>
            <p:nvPr/>
          </p:nvGrpSpPr>
          <p:grpSpPr>
            <a:xfrm>
              <a:off x="1586984" y="5223086"/>
              <a:ext cx="1828912" cy="390915"/>
              <a:chOff x="1582221" y="5023060"/>
              <a:chExt cx="1828912" cy="390915"/>
            </a:xfrm>
          </p:grpSpPr>
          <p:sp>
            <p:nvSpPr>
              <p:cNvPr id="39" name="Rectangle 38"/>
              <p:cNvSpPr/>
              <p:nvPr/>
            </p:nvSpPr>
            <p:spPr bwMode="auto">
              <a:xfrm>
                <a:off x="1582221" y="5023060"/>
                <a:ext cx="152512" cy="390915"/>
              </a:xfrm>
              <a:prstGeom prst="rect">
                <a:avLst/>
              </a:prstGeom>
              <a:solidFill>
                <a:srgbClr val="FFC000"/>
              </a:solidFill>
              <a:ln w="38100" cap="flat" cmpd="sng" algn="ctr">
                <a:solidFill>
                  <a:srgbClr val="333333"/>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914400" eaLnBrk="0" fontAlgn="base" hangingPunct="0">
                  <a:spcBef>
                    <a:spcPct val="0"/>
                  </a:spcBef>
                  <a:spcAft>
                    <a:spcPct val="0"/>
                  </a:spcAft>
                </a:pPr>
                <a:endParaRPr lang="en-US" sz="1200" b="1" dirty="0">
                  <a:latin typeface="Arial Narrow" pitchFamily="34" charset="0"/>
                </a:endParaRPr>
              </a:p>
            </p:txBody>
          </p:sp>
          <p:sp>
            <p:nvSpPr>
              <p:cNvPr id="40" name="Rectangle 39"/>
              <p:cNvSpPr/>
              <p:nvPr/>
            </p:nvSpPr>
            <p:spPr bwMode="auto">
              <a:xfrm>
                <a:off x="1734621" y="5023060"/>
                <a:ext cx="152512" cy="390915"/>
              </a:xfrm>
              <a:prstGeom prst="rect">
                <a:avLst/>
              </a:prstGeom>
              <a:solidFill>
                <a:srgbClr val="FFC000"/>
              </a:solidFill>
              <a:ln w="38100" cap="flat" cmpd="sng" algn="ctr">
                <a:solidFill>
                  <a:srgbClr val="333333"/>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914400" eaLnBrk="0" fontAlgn="base" hangingPunct="0">
                  <a:spcBef>
                    <a:spcPct val="0"/>
                  </a:spcBef>
                  <a:spcAft>
                    <a:spcPct val="0"/>
                  </a:spcAft>
                </a:pPr>
                <a:endParaRPr lang="en-US" sz="1200" b="1" dirty="0">
                  <a:latin typeface="Arial Narrow" pitchFamily="34" charset="0"/>
                </a:endParaRPr>
              </a:p>
            </p:txBody>
          </p:sp>
          <p:sp>
            <p:nvSpPr>
              <p:cNvPr id="41" name="Rectangle 40"/>
              <p:cNvSpPr/>
              <p:nvPr/>
            </p:nvSpPr>
            <p:spPr bwMode="auto">
              <a:xfrm>
                <a:off x="1887021" y="5023060"/>
                <a:ext cx="152512" cy="390915"/>
              </a:xfrm>
              <a:prstGeom prst="rect">
                <a:avLst/>
              </a:prstGeom>
              <a:solidFill>
                <a:srgbClr val="FFC000"/>
              </a:solidFill>
              <a:ln w="38100" cap="flat" cmpd="sng" algn="ctr">
                <a:solidFill>
                  <a:srgbClr val="333333"/>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914400" eaLnBrk="0" fontAlgn="base" hangingPunct="0">
                  <a:spcBef>
                    <a:spcPct val="0"/>
                  </a:spcBef>
                  <a:spcAft>
                    <a:spcPct val="0"/>
                  </a:spcAft>
                </a:pPr>
                <a:endParaRPr lang="en-US" sz="1200" b="1" dirty="0">
                  <a:latin typeface="Arial Narrow" pitchFamily="34" charset="0"/>
                </a:endParaRPr>
              </a:p>
            </p:txBody>
          </p:sp>
          <p:sp>
            <p:nvSpPr>
              <p:cNvPr id="42" name="Rectangle 41"/>
              <p:cNvSpPr/>
              <p:nvPr/>
            </p:nvSpPr>
            <p:spPr bwMode="auto">
              <a:xfrm>
                <a:off x="2039421" y="5023060"/>
                <a:ext cx="152512" cy="390915"/>
              </a:xfrm>
              <a:prstGeom prst="rect">
                <a:avLst/>
              </a:prstGeom>
              <a:solidFill>
                <a:srgbClr val="FFC000"/>
              </a:solidFill>
              <a:ln w="38100" cap="flat" cmpd="sng" algn="ctr">
                <a:solidFill>
                  <a:srgbClr val="333333"/>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914400" eaLnBrk="0" fontAlgn="base" hangingPunct="0">
                  <a:spcBef>
                    <a:spcPct val="0"/>
                  </a:spcBef>
                  <a:spcAft>
                    <a:spcPct val="0"/>
                  </a:spcAft>
                </a:pPr>
                <a:endParaRPr lang="en-US" sz="1200" b="1" dirty="0">
                  <a:latin typeface="Arial Narrow" pitchFamily="34" charset="0"/>
                </a:endParaRPr>
              </a:p>
            </p:txBody>
          </p:sp>
          <p:sp>
            <p:nvSpPr>
              <p:cNvPr id="43" name="Rectangle 42"/>
              <p:cNvSpPr/>
              <p:nvPr/>
            </p:nvSpPr>
            <p:spPr bwMode="auto">
              <a:xfrm>
                <a:off x="2191821" y="5023060"/>
                <a:ext cx="152512" cy="390915"/>
              </a:xfrm>
              <a:prstGeom prst="rect">
                <a:avLst/>
              </a:prstGeom>
              <a:solidFill>
                <a:srgbClr val="FFC000"/>
              </a:solidFill>
              <a:ln w="38100" cap="flat" cmpd="sng" algn="ctr">
                <a:solidFill>
                  <a:srgbClr val="333333"/>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914400" eaLnBrk="0" fontAlgn="base" hangingPunct="0">
                  <a:spcBef>
                    <a:spcPct val="0"/>
                  </a:spcBef>
                  <a:spcAft>
                    <a:spcPct val="0"/>
                  </a:spcAft>
                </a:pPr>
                <a:endParaRPr lang="en-US" sz="1200" b="1" dirty="0">
                  <a:latin typeface="Arial Narrow" pitchFamily="34" charset="0"/>
                </a:endParaRPr>
              </a:p>
            </p:txBody>
          </p:sp>
          <p:sp>
            <p:nvSpPr>
              <p:cNvPr id="44" name="Rectangle 43"/>
              <p:cNvSpPr/>
              <p:nvPr/>
            </p:nvSpPr>
            <p:spPr bwMode="auto">
              <a:xfrm>
                <a:off x="2344221" y="5023060"/>
                <a:ext cx="152512" cy="390915"/>
              </a:xfrm>
              <a:prstGeom prst="rect">
                <a:avLst/>
              </a:prstGeom>
              <a:solidFill>
                <a:srgbClr val="FFC000"/>
              </a:solidFill>
              <a:ln w="38100" cap="flat" cmpd="sng" algn="ctr">
                <a:solidFill>
                  <a:srgbClr val="333333"/>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914400" eaLnBrk="0" fontAlgn="base" hangingPunct="0">
                  <a:spcBef>
                    <a:spcPct val="0"/>
                  </a:spcBef>
                  <a:spcAft>
                    <a:spcPct val="0"/>
                  </a:spcAft>
                </a:pPr>
                <a:endParaRPr lang="en-US" sz="1200" b="1" dirty="0">
                  <a:latin typeface="Arial Narrow" pitchFamily="34" charset="0"/>
                </a:endParaRPr>
              </a:p>
            </p:txBody>
          </p:sp>
          <p:sp>
            <p:nvSpPr>
              <p:cNvPr id="45" name="Rectangle 44"/>
              <p:cNvSpPr/>
              <p:nvPr/>
            </p:nvSpPr>
            <p:spPr bwMode="auto">
              <a:xfrm>
                <a:off x="2496621" y="5023060"/>
                <a:ext cx="152512" cy="390915"/>
              </a:xfrm>
              <a:prstGeom prst="rect">
                <a:avLst/>
              </a:prstGeom>
              <a:solidFill>
                <a:srgbClr val="FFC000"/>
              </a:solidFill>
              <a:ln w="38100" cap="flat" cmpd="sng" algn="ctr">
                <a:solidFill>
                  <a:srgbClr val="333333"/>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914400" eaLnBrk="0" fontAlgn="base" hangingPunct="0">
                  <a:spcBef>
                    <a:spcPct val="0"/>
                  </a:spcBef>
                  <a:spcAft>
                    <a:spcPct val="0"/>
                  </a:spcAft>
                </a:pPr>
                <a:endParaRPr lang="en-US" sz="1200" b="1" dirty="0">
                  <a:latin typeface="Arial Narrow" pitchFamily="34" charset="0"/>
                </a:endParaRPr>
              </a:p>
            </p:txBody>
          </p:sp>
          <p:sp>
            <p:nvSpPr>
              <p:cNvPr id="46" name="Rectangle 45"/>
              <p:cNvSpPr/>
              <p:nvPr/>
            </p:nvSpPr>
            <p:spPr bwMode="auto">
              <a:xfrm>
                <a:off x="2649021" y="5023060"/>
                <a:ext cx="152512" cy="390915"/>
              </a:xfrm>
              <a:prstGeom prst="rect">
                <a:avLst/>
              </a:prstGeom>
              <a:solidFill>
                <a:srgbClr val="FFC000"/>
              </a:solidFill>
              <a:ln w="38100" cap="flat" cmpd="sng" algn="ctr">
                <a:solidFill>
                  <a:srgbClr val="333333"/>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914400" eaLnBrk="0" fontAlgn="base" hangingPunct="0">
                  <a:spcBef>
                    <a:spcPct val="0"/>
                  </a:spcBef>
                  <a:spcAft>
                    <a:spcPct val="0"/>
                  </a:spcAft>
                </a:pPr>
                <a:endParaRPr lang="en-US" sz="1200" b="1" dirty="0">
                  <a:latin typeface="Arial Narrow" pitchFamily="34" charset="0"/>
                </a:endParaRPr>
              </a:p>
            </p:txBody>
          </p:sp>
          <p:sp>
            <p:nvSpPr>
              <p:cNvPr id="47" name="Rectangle 46"/>
              <p:cNvSpPr/>
              <p:nvPr/>
            </p:nvSpPr>
            <p:spPr bwMode="auto">
              <a:xfrm>
                <a:off x="2801421" y="5023060"/>
                <a:ext cx="152512" cy="390915"/>
              </a:xfrm>
              <a:prstGeom prst="rect">
                <a:avLst/>
              </a:prstGeom>
              <a:solidFill>
                <a:srgbClr val="FFC000"/>
              </a:solidFill>
              <a:ln w="38100" cap="flat" cmpd="sng" algn="ctr">
                <a:solidFill>
                  <a:srgbClr val="333333"/>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914400" eaLnBrk="0" fontAlgn="base" hangingPunct="0">
                  <a:spcBef>
                    <a:spcPct val="0"/>
                  </a:spcBef>
                  <a:spcAft>
                    <a:spcPct val="0"/>
                  </a:spcAft>
                </a:pPr>
                <a:endParaRPr lang="en-US" sz="1200" b="1" dirty="0">
                  <a:latin typeface="Arial Narrow" pitchFamily="34" charset="0"/>
                </a:endParaRPr>
              </a:p>
            </p:txBody>
          </p:sp>
          <p:sp>
            <p:nvSpPr>
              <p:cNvPr id="48" name="Rectangle 47"/>
              <p:cNvSpPr/>
              <p:nvPr/>
            </p:nvSpPr>
            <p:spPr bwMode="auto">
              <a:xfrm>
                <a:off x="2953821" y="5023060"/>
                <a:ext cx="152512" cy="390915"/>
              </a:xfrm>
              <a:prstGeom prst="rect">
                <a:avLst/>
              </a:prstGeom>
              <a:solidFill>
                <a:srgbClr val="FFC000"/>
              </a:solidFill>
              <a:ln w="38100" cap="flat" cmpd="sng" algn="ctr">
                <a:solidFill>
                  <a:srgbClr val="333333"/>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914400" eaLnBrk="0" fontAlgn="base" hangingPunct="0">
                  <a:spcBef>
                    <a:spcPct val="0"/>
                  </a:spcBef>
                  <a:spcAft>
                    <a:spcPct val="0"/>
                  </a:spcAft>
                </a:pPr>
                <a:endParaRPr lang="en-US" sz="1200" b="1" dirty="0">
                  <a:latin typeface="Arial Narrow" pitchFamily="34" charset="0"/>
                </a:endParaRPr>
              </a:p>
            </p:txBody>
          </p:sp>
          <p:sp>
            <p:nvSpPr>
              <p:cNvPr id="49" name="Rectangle 48"/>
              <p:cNvSpPr/>
              <p:nvPr/>
            </p:nvSpPr>
            <p:spPr bwMode="auto">
              <a:xfrm>
                <a:off x="3106221" y="5023060"/>
                <a:ext cx="152512" cy="390915"/>
              </a:xfrm>
              <a:prstGeom prst="rect">
                <a:avLst/>
              </a:prstGeom>
              <a:solidFill>
                <a:srgbClr val="FFC000"/>
              </a:solidFill>
              <a:ln w="38100" cap="flat" cmpd="sng" algn="ctr">
                <a:solidFill>
                  <a:srgbClr val="333333"/>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914400" eaLnBrk="0" fontAlgn="base" hangingPunct="0">
                  <a:spcBef>
                    <a:spcPct val="0"/>
                  </a:spcBef>
                  <a:spcAft>
                    <a:spcPct val="0"/>
                  </a:spcAft>
                </a:pPr>
                <a:endParaRPr lang="en-US" sz="1200" b="1" dirty="0">
                  <a:latin typeface="Arial Narrow" pitchFamily="34" charset="0"/>
                </a:endParaRPr>
              </a:p>
            </p:txBody>
          </p:sp>
          <p:sp>
            <p:nvSpPr>
              <p:cNvPr id="50" name="Rectangle 49"/>
              <p:cNvSpPr/>
              <p:nvPr/>
            </p:nvSpPr>
            <p:spPr bwMode="auto">
              <a:xfrm>
                <a:off x="3258621" y="5023060"/>
                <a:ext cx="152512" cy="390915"/>
              </a:xfrm>
              <a:prstGeom prst="rect">
                <a:avLst/>
              </a:prstGeom>
              <a:solidFill>
                <a:srgbClr val="FFC000"/>
              </a:solidFill>
              <a:ln w="38100" cap="flat" cmpd="sng" algn="ctr">
                <a:solidFill>
                  <a:srgbClr val="333333"/>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914400" eaLnBrk="0" fontAlgn="base" hangingPunct="0">
                  <a:spcBef>
                    <a:spcPct val="0"/>
                  </a:spcBef>
                  <a:spcAft>
                    <a:spcPct val="0"/>
                  </a:spcAft>
                </a:pPr>
                <a:endParaRPr lang="en-US" sz="1200" b="1" dirty="0">
                  <a:latin typeface="Arial Narrow" pitchFamily="34" charset="0"/>
                </a:endParaRPr>
              </a:p>
            </p:txBody>
          </p:sp>
        </p:grpSp>
        <p:grpSp>
          <p:nvGrpSpPr>
            <p:cNvPr id="13" name="Group 12"/>
            <p:cNvGrpSpPr/>
            <p:nvPr/>
          </p:nvGrpSpPr>
          <p:grpSpPr>
            <a:xfrm>
              <a:off x="1586872" y="5661507"/>
              <a:ext cx="1828912" cy="390915"/>
              <a:chOff x="1582221" y="5023060"/>
              <a:chExt cx="1828912" cy="390915"/>
            </a:xfrm>
          </p:grpSpPr>
          <p:sp>
            <p:nvSpPr>
              <p:cNvPr id="27" name="Rectangle 26"/>
              <p:cNvSpPr/>
              <p:nvPr/>
            </p:nvSpPr>
            <p:spPr bwMode="auto">
              <a:xfrm>
                <a:off x="1582221" y="5023060"/>
                <a:ext cx="152512" cy="390915"/>
              </a:xfrm>
              <a:prstGeom prst="rect">
                <a:avLst/>
              </a:prstGeom>
              <a:solidFill>
                <a:srgbClr val="FFC000"/>
              </a:solidFill>
              <a:ln w="38100" cap="flat" cmpd="sng" algn="ctr">
                <a:solidFill>
                  <a:srgbClr val="333333"/>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914400" eaLnBrk="0" fontAlgn="base" hangingPunct="0">
                  <a:spcBef>
                    <a:spcPct val="0"/>
                  </a:spcBef>
                  <a:spcAft>
                    <a:spcPct val="0"/>
                  </a:spcAft>
                </a:pPr>
                <a:endParaRPr lang="en-US" sz="1200" b="1" dirty="0">
                  <a:latin typeface="Arial Narrow" pitchFamily="34" charset="0"/>
                </a:endParaRPr>
              </a:p>
            </p:txBody>
          </p:sp>
          <p:sp>
            <p:nvSpPr>
              <p:cNvPr id="28" name="Rectangle 27"/>
              <p:cNvSpPr/>
              <p:nvPr/>
            </p:nvSpPr>
            <p:spPr bwMode="auto">
              <a:xfrm>
                <a:off x="1734621" y="5023060"/>
                <a:ext cx="152512" cy="390915"/>
              </a:xfrm>
              <a:prstGeom prst="rect">
                <a:avLst/>
              </a:prstGeom>
              <a:solidFill>
                <a:srgbClr val="FFC000"/>
              </a:solidFill>
              <a:ln w="38100" cap="flat" cmpd="sng" algn="ctr">
                <a:solidFill>
                  <a:srgbClr val="333333"/>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914400" eaLnBrk="0" fontAlgn="base" hangingPunct="0">
                  <a:spcBef>
                    <a:spcPct val="0"/>
                  </a:spcBef>
                  <a:spcAft>
                    <a:spcPct val="0"/>
                  </a:spcAft>
                </a:pPr>
                <a:endParaRPr lang="en-US" sz="1200" b="1" dirty="0">
                  <a:latin typeface="Arial Narrow" pitchFamily="34" charset="0"/>
                </a:endParaRPr>
              </a:p>
            </p:txBody>
          </p:sp>
          <p:sp>
            <p:nvSpPr>
              <p:cNvPr id="29" name="Rectangle 28"/>
              <p:cNvSpPr/>
              <p:nvPr/>
            </p:nvSpPr>
            <p:spPr bwMode="auto">
              <a:xfrm>
                <a:off x="1887021" y="5023060"/>
                <a:ext cx="152512" cy="390915"/>
              </a:xfrm>
              <a:prstGeom prst="rect">
                <a:avLst/>
              </a:prstGeom>
              <a:solidFill>
                <a:srgbClr val="FFC000"/>
              </a:solidFill>
              <a:ln w="38100" cap="flat" cmpd="sng" algn="ctr">
                <a:solidFill>
                  <a:srgbClr val="333333"/>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914400" eaLnBrk="0" fontAlgn="base" hangingPunct="0">
                  <a:spcBef>
                    <a:spcPct val="0"/>
                  </a:spcBef>
                  <a:spcAft>
                    <a:spcPct val="0"/>
                  </a:spcAft>
                </a:pPr>
                <a:endParaRPr lang="en-US" sz="1200" b="1" dirty="0">
                  <a:latin typeface="Arial Narrow" pitchFamily="34" charset="0"/>
                </a:endParaRPr>
              </a:p>
            </p:txBody>
          </p:sp>
          <p:sp>
            <p:nvSpPr>
              <p:cNvPr id="30" name="Rectangle 29"/>
              <p:cNvSpPr/>
              <p:nvPr/>
            </p:nvSpPr>
            <p:spPr bwMode="auto">
              <a:xfrm>
                <a:off x="2039421" y="5023060"/>
                <a:ext cx="152512" cy="390915"/>
              </a:xfrm>
              <a:prstGeom prst="rect">
                <a:avLst/>
              </a:prstGeom>
              <a:solidFill>
                <a:srgbClr val="FFC000"/>
              </a:solidFill>
              <a:ln w="38100" cap="flat" cmpd="sng" algn="ctr">
                <a:solidFill>
                  <a:srgbClr val="333333"/>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914400" eaLnBrk="0" fontAlgn="base" hangingPunct="0">
                  <a:spcBef>
                    <a:spcPct val="0"/>
                  </a:spcBef>
                  <a:spcAft>
                    <a:spcPct val="0"/>
                  </a:spcAft>
                </a:pPr>
                <a:endParaRPr lang="en-US" sz="1200" b="1" dirty="0">
                  <a:latin typeface="Arial Narrow" pitchFamily="34" charset="0"/>
                </a:endParaRPr>
              </a:p>
            </p:txBody>
          </p:sp>
          <p:sp>
            <p:nvSpPr>
              <p:cNvPr id="31" name="Rectangle 30"/>
              <p:cNvSpPr/>
              <p:nvPr/>
            </p:nvSpPr>
            <p:spPr bwMode="auto">
              <a:xfrm>
                <a:off x="2191821" y="5023060"/>
                <a:ext cx="152512" cy="390915"/>
              </a:xfrm>
              <a:prstGeom prst="rect">
                <a:avLst/>
              </a:prstGeom>
              <a:solidFill>
                <a:srgbClr val="FFC000"/>
              </a:solidFill>
              <a:ln w="38100" cap="flat" cmpd="sng" algn="ctr">
                <a:solidFill>
                  <a:srgbClr val="333333"/>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914400" eaLnBrk="0" fontAlgn="base" hangingPunct="0">
                  <a:spcBef>
                    <a:spcPct val="0"/>
                  </a:spcBef>
                  <a:spcAft>
                    <a:spcPct val="0"/>
                  </a:spcAft>
                </a:pPr>
                <a:endParaRPr lang="en-US" sz="1200" b="1" dirty="0">
                  <a:latin typeface="Arial Narrow" pitchFamily="34" charset="0"/>
                </a:endParaRPr>
              </a:p>
            </p:txBody>
          </p:sp>
          <p:sp>
            <p:nvSpPr>
              <p:cNvPr id="32" name="Rectangle 31"/>
              <p:cNvSpPr/>
              <p:nvPr/>
            </p:nvSpPr>
            <p:spPr bwMode="auto">
              <a:xfrm>
                <a:off x="2344221" y="5023060"/>
                <a:ext cx="152512" cy="390915"/>
              </a:xfrm>
              <a:prstGeom prst="rect">
                <a:avLst/>
              </a:prstGeom>
              <a:solidFill>
                <a:srgbClr val="FFC000"/>
              </a:solidFill>
              <a:ln w="38100" cap="flat" cmpd="sng" algn="ctr">
                <a:solidFill>
                  <a:srgbClr val="333333"/>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914400" eaLnBrk="0" fontAlgn="base" hangingPunct="0">
                  <a:spcBef>
                    <a:spcPct val="0"/>
                  </a:spcBef>
                  <a:spcAft>
                    <a:spcPct val="0"/>
                  </a:spcAft>
                </a:pPr>
                <a:endParaRPr lang="en-US" sz="1200" b="1" dirty="0">
                  <a:latin typeface="Arial Narrow" pitchFamily="34" charset="0"/>
                </a:endParaRPr>
              </a:p>
            </p:txBody>
          </p:sp>
          <p:sp>
            <p:nvSpPr>
              <p:cNvPr id="33" name="Rectangle 32"/>
              <p:cNvSpPr/>
              <p:nvPr/>
            </p:nvSpPr>
            <p:spPr bwMode="auto">
              <a:xfrm>
                <a:off x="2496621" y="5023060"/>
                <a:ext cx="152512" cy="390915"/>
              </a:xfrm>
              <a:prstGeom prst="rect">
                <a:avLst/>
              </a:prstGeom>
              <a:solidFill>
                <a:srgbClr val="FFC000"/>
              </a:solidFill>
              <a:ln w="38100" cap="flat" cmpd="sng" algn="ctr">
                <a:solidFill>
                  <a:srgbClr val="333333"/>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914400" eaLnBrk="0" fontAlgn="base" hangingPunct="0">
                  <a:spcBef>
                    <a:spcPct val="0"/>
                  </a:spcBef>
                  <a:spcAft>
                    <a:spcPct val="0"/>
                  </a:spcAft>
                </a:pPr>
                <a:endParaRPr lang="en-US" sz="1200" b="1" dirty="0">
                  <a:latin typeface="Arial Narrow" pitchFamily="34" charset="0"/>
                </a:endParaRPr>
              </a:p>
            </p:txBody>
          </p:sp>
          <p:sp>
            <p:nvSpPr>
              <p:cNvPr id="34" name="Rectangle 33"/>
              <p:cNvSpPr/>
              <p:nvPr/>
            </p:nvSpPr>
            <p:spPr bwMode="auto">
              <a:xfrm>
                <a:off x="2649021" y="5023060"/>
                <a:ext cx="152512" cy="390915"/>
              </a:xfrm>
              <a:prstGeom prst="rect">
                <a:avLst/>
              </a:prstGeom>
              <a:solidFill>
                <a:srgbClr val="FFC000"/>
              </a:solidFill>
              <a:ln w="38100" cap="flat" cmpd="sng" algn="ctr">
                <a:solidFill>
                  <a:srgbClr val="333333"/>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914400" eaLnBrk="0" fontAlgn="base" hangingPunct="0">
                  <a:spcBef>
                    <a:spcPct val="0"/>
                  </a:spcBef>
                  <a:spcAft>
                    <a:spcPct val="0"/>
                  </a:spcAft>
                </a:pPr>
                <a:endParaRPr lang="en-US" sz="1200" b="1" dirty="0">
                  <a:latin typeface="Arial Narrow" pitchFamily="34" charset="0"/>
                </a:endParaRPr>
              </a:p>
            </p:txBody>
          </p:sp>
          <p:sp>
            <p:nvSpPr>
              <p:cNvPr id="35" name="Rectangle 34"/>
              <p:cNvSpPr/>
              <p:nvPr/>
            </p:nvSpPr>
            <p:spPr bwMode="auto">
              <a:xfrm>
                <a:off x="2801421" y="5023060"/>
                <a:ext cx="152512" cy="390915"/>
              </a:xfrm>
              <a:prstGeom prst="rect">
                <a:avLst/>
              </a:prstGeom>
              <a:solidFill>
                <a:srgbClr val="FFC000"/>
              </a:solidFill>
              <a:ln w="38100" cap="flat" cmpd="sng" algn="ctr">
                <a:solidFill>
                  <a:srgbClr val="333333"/>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914400" eaLnBrk="0" fontAlgn="base" hangingPunct="0">
                  <a:spcBef>
                    <a:spcPct val="0"/>
                  </a:spcBef>
                  <a:spcAft>
                    <a:spcPct val="0"/>
                  </a:spcAft>
                </a:pPr>
                <a:endParaRPr lang="en-US" sz="1200" b="1" dirty="0">
                  <a:latin typeface="Arial Narrow" pitchFamily="34" charset="0"/>
                </a:endParaRPr>
              </a:p>
            </p:txBody>
          </p:sp>
          <p:sp>
            <p:nvSpPr>
              <p:cNvPr id="36" name="Rectangle 35"/>
              <p:cNvSpPr/>
              <p:nvPr/>
            </p:nvSpPr>
            <p:spPr bwMode="auto">
              <a:xfrm>
                <a:off x="2953821" y="5023060"/>
                <a:ext cx="152512" cy="390915"/>
              </a:xfrm>
              <a:prstGeom prst="rect">
                <a:avLst/>
              </a:prstGeom>
              <a:solidFill>
                <a:srgbClr val="FFC000"/>
              </a:solidFill>
              <a:ln w="38100" cap="flat" cmpd="sng" algn="ctr">
                <a:solidFill>
                  <a:srgbClr val="333333"/>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914400" eaLnBrk="0" fontAlgn="base" hangingPunct="0">
                  <a:spcBef>
                    <a:spcPct val="0"/>
                  </a:spcBef>
                  <a:spcAft>
                    <a:spcPct val="0"/>
                  </a:spcAft>
                </a:pPr>
                <a:endParaRPr lang="en-US" sz="1200" b="1" dirty="0">
                  <a:latin typeface="Arial Narrow" pitchFamily="34" charset="0"/>
                </a:endParaRPr>
              </a:p>
            </p:txBody>
          </p:sp>
          <p:sp>
            <p:nvSpPr>
              <p:cNvPr id="37" name="Rectangle 36"/>
              <p:cNvSpPr/>
              <p:nvPr/>
            </p:nvSpPr>
            <p:spPr bwMode="auto">
              <a:xfrm>
                <a:off x="3106221" y="5023060"/>
                <a:ext cx="152512" cy="390915"/>
              </a:xfrm>
              <a:prstGeom prst="rect">
                <a:avLst/>
              </a:prstGeom>
              <a:solidFill>
                <a:srgbClr val="FFC000"/>
              </a:solidFill>
              <a:ln w="38100" cap="flat" cmpd="sng" algn="ctr">
                <a:solidFill>
                  <a:srgbClr val="333333"/>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914400" eaLnBrk="0" fontAlgn="base" hangingPunct="0">
                  <a:spcBef>
                    <a:spcPct val="0"/>
                  </a:spcBef>
                  <a:spcAft>
                    <a:spcPct val="0"/>
                  </a:spcAft>
                </a:pPr>
                <a:endParaRPr lang="en-US" sz="1200" b="1" dirty="0">
                  <a:latin typeface="Arial Narrow" pitchFamily="34" charset="0"/>
                </a:endParaRPr>
              </a:p>
            </p:txBody>
          </p:sp>
          <p:sp>
            <p:nvSpPr>
              <p:cNvPr id="38" name="Rectangle 37"/>
              <p:cNvSpPr/>
              <p:nvPr/>
            </p:nvSpPr>
            <p:spPr bwMode="auto">
              <a:xfrm>
                <a:off x="3258621" y="5023060"/>
                <a:ext cx="152512" cy="390915"/>
              </a:xfrm>
              <a:prstGeom prst="rect">
                <a:avLst/>
              </a:prstGeom>
              <a:solidFill>
                <a:srgbClr val="FFC000"/>
              </a:solidFill>
              <a:ln w="38100" cap="flat" cmpd="sng" algn="ctr">
                <a:solidFill>
                  <a:srgbClr val="333333"/>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914400" eaLnBrk="0" fontAlgn="base" hangingPunct="0">
                  <a:spcBef>
                    <a:spcPct val="0"/>
                  </a:spcBef>
                  <a:spcAft>
                    <a:spcPct val="0"/>
                  </a:spcAft>
                </a:pPr>
                <a:endParaRPr lang="en-US" sz="1200" b="1" dirty="0">
                  <a:latin typeface="Arial Narrow" pitchFamily="34" charset="0"/>
                </a:endParaRPr>
              </a:p>
            </p:txBody>
          </p:sp>
        </p:grpSp>
        <p:grpSp>
          <p:nvGrpSpPr>
            <p:cNvPr id="14" name="Group 13"/>
            <p:cNvGrpSpPr/>
            <p:nvPr/>
          </p:nvGrpSpPr>
          <p:grpSpPr>
            <a:xfrm>
              <a:off x="1587852" y="4333626"/>
              <a:ext cx="1828912" cy="390915"/>
              <a:chOff x="1582221" y="5023060"/>
              <a:chExt cx="1828912" cy="390915"/>
            </a:xfrm>
          </p:grpSpPr>
          <p:sp>
            <p:nvSpPr>
              <p:cNvPr id="15" name="Rectangle 14"/>
              <p:cNvSpPr/>
              <p:nvPr/>
            </p:nvSpPr>
            <p:spPr bwMode="auto">
              <a:xfrm>
                <a:off x="1582221" y="5023060"/>
                <a:ext cx="152512" cy="390915"/>
              </a:xfrm>
              <a:prstGeom prst="rect">
                <a:avLst/>
              </a:prstGeom>
              <a:solidFill>
                <a:srgbClr val="FFC000"/>
              </a:solidFill>
              <a:ln w="38100" cap="flat" cmpd="sng" algn="ctr">
                <a:solidFill>
                  <a:srgbClr val="333333"/>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914400" eaLnBrk="0" fontAlgn="base" hangingPunct="0">
                  <a:spcBef>
                    <a:spcPct val="0"/>
                  </a:spcBef>
                  <a:spcAft>
                    <a:spcPct val="0"/>
                  </a:spcAft>
                </a:pPr>
                <a:endParaRPr lang="en-US" sz="1200" b="1" dirty="0">
                  <a:latin typeface="Arial Narrow" pitchFamily="34" charset="0"/>
                </a:endParaRPr>
              </a:p>
            </p:txBody>
          </p:sp>
          <p:sp>
            <p:nvSpPr>
              <p:cNvPr id="16" name="Rectangle 15"/>
              <p:cNvSpPr/>
              <p:nvPr/>
            </p:nvSpPr>
            <p:spPr bwMode="auto">
              <a:xfrm>
                <a:off x="1734621" y="5023060"/>
                <a:ext cx="152512" cy="390915"/>
              </a:xfrm>
              <a:prstGeom prst="rect">
                <a:avLst/>
              </a:prstGeom>
              <a:solidFill>
                <a:srgbClr val="FFC000"/>
              </a:solidFill>
              <a:ln w="38100" cap="flat" cmpd="sng" algn="ctr">
                <a:solidFill>
                  <a:srgbClr val="333333"/>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914400" eaLnBrk="0" fontAlgn="base" hangingPunct="0">
                  <a:spcBef>
                    <a:spcPct val="0"/>
                  </a:spcBef>
                  <a:spcAft>
                    <a:spcPct val="0"/>
                  </a:spcAft>
                </a:pPr>
                <a:endParaRPr lang="en-US" sz="1200" b="1" dirty="0">
                  <a:latin typeface="Arial Narrow" pitchFamily="34" charset="0"/>
                </a:endParaRPr>
              </a:p>
            </p:txBody>
          </p:sp>
          <p:sp>
            <p:nvSpPr>
              <p:cNvPr id="17" name="Rectangle 16"/>
              <p:cNvSpPr/>
              <p:nvPr/>
            </p:nvSpPr>
            <p:spPr bwMode="auto">
              <a:xfrm>
                <a:off x="1887021" y="5023060"/>
                <a:ext cx="152512" cy="390915"/>
              </a:xfrm>
              <a:prstGeom prst="rect">
                <a:avLst/>
              </a:prstGeom>
              <a:solidFill>
                <a:srgbClr val="FFC000"/>
              </a:solidFill>
              <a:ln w="38100" cap="flat" cmpd="sng" algn="ctr">
                <a:solidFill>
                  <a:srgbClr val="333333"/>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914400" eaLnBrk="0" fontAlgn="base" hangingPunct="0">
                  <a:spcBef>
                    <a:spcPct val="0"/>
                  </a:spcBef>
                  <a:spcAft>
                    <a:spcPct val="0"/>
                  </a:spcAft>
                </a:pPr>
                <a:endParaRPr lang="en-US" sz="1200" b="1" dirty="0">
                  <a:latin typeface="Arial Narrow" pitchFamily="34" charset="0"/>
                </a:endParaRPr>
              </a:p>
            </p:txBody>
          </p:sp>
          <p:sp>
            <p:nvSpPr>
              <p:cNvPr id="18" name="Rectangle 17"/>
              <p:cNvSpPr/>
              <p:nvPr/>
            </p:nvSpPr>
            <p:spPr bwMode="auto">
              <a:xfrm>
                <a:off x="2039421" y="5023060"/>
                <a:ext cx="152512" cy="390915"/>
              </a:xfrm>
              <a:prstGeom prst="rect">
                <a:avLst/>
              </a:prstGeom>
              <a:solidFill>
                <a:srgbClr val="FFC000"/>
              </a:solidFill>
              <a:ln w="38100" cap="flat" cmpd="sng" algn="ctr">
                <a:solidFill>
                  <a:srgbClr val="333333"/>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914400" eaLnBrk="0" fontAlgn="base" hangingPunct="0">
                  <a:spcBef>
                    <a:spcPct val="0"/>
                  </a:spcBef>
                  <a:spcAft>
                    <a:spcPct val="0"/>
                  </a:spcAft>
                </a:pPr>
                <a:endParaRPr lang="en-US" sz="1200" b="1" dirty="0">
                  <a:latin typeface="Arial Narrow" pitchFamily="34" charset="0"/>
                </a:endParaRPr>
              </a:p>
            </p:txBody>
          </p:sp>
          <p:sp>
            <p:nvSpPr>
              <p:cNvPr id="19" name="Rectangle 18"/>
              <p:cNvSpPr/>
              <p:nvPr/>
            </p:nvSpPr>
            <p:spPr bwMode="auto">
              <a:xfrm>
                <a:off x="2191821" y="5023060"/>
                <a:ext cx="152512" cy="390915"/>
              </a:xfrm>
              <a:prstGeom prst="rect">
                <a:avLst/>
              </a:prstGeom>
              <a:solidFill>
                <a:srgbClr val="FFC000"/>
              </a:solidFill>
              <a:ln w="38100" cap="flat" cmpd="sng" algn="ctr">
                <a:solidFill>
                  <a:srgbClr val="333333"/>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914400" eaLnBrk="0" fontAlgn="base" hangingPunct="0">
                  <a:spcBef>
                    <a:spcPct val="0"/>
                  </a:spcBef>
                  <a:spcAft>
                    <a:spcPct val="0"/>
                  </a:spcAft>
                </a:pPr>
                <a:endParaRPr lang="en-US" sz="1200" b="1" dirty="0">
                  <a:latin typeface="Arial Narrow" pitchFamily="34" charset="0"/>
                </a:endParaRPr>
              </a:p>
            </p:txBody>
          </p:sp>
          <p:sp>
            <p:nvSpPr>
              <p:cNvPr id="20" name="Rectangle 19"/>
              <p:cNvSpPr/>
              <p:nvPr/>
            </p:nvSpPr>
            <p:spPr bwMode="auto">
              <a:xfrm>
                <a:off x="2344221" y="5023060"/>
                <a:ext cx="152512" cy="390915"/>
              </a:xfrm>
              <a:prstGeom prst="rect">
                <a:avLst/>
              </a:prstGeom>
              <a:solidFill>
                <a:srgbClr val="FFC000"/>
              </a:solidFill>
              <a:ln w="38100" cap="flat" cmpd="sng" algn="ctr">
                <a:solidFill>
                  <a:srgbClr val="333333"/>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914400" eaLnBrk="0" fontAlgn="base" hangingPunct="0">
                  <a:spcBef>
                    <a:spcPct val="0"/>
                  </a:spcBef>
                  <a:spcAft>
                    <a:spcPct val="0"/>
                  </a:spcAft>
                </a:pPr>
                <a:endParaRPr lang="en-US" sz="1200" b="1" dirty="0">
                  <a:latin typeface="Arial Narrow" pitchFamily="34" charset="0"/>
                </a:endParaRPr>
              </a:p>
            </p:txBody>
          </p:sp>
          <p:sp>
            <p:nvSpPr>
              <p:cNvPr id="21" name="Rectangle 20"/>
              <p:cNvSpPr/>
              <p:nvPr/>
            </p:nvSpPr>
            <p:spPr bwMode="auto">
              <a:xfrm>
                <a:off x="2496621" y="5023060"/>
                <a:ext cx="152512" cy="390915"/>
              </a:xfrm>
              <a:prstGeom prst="rect">
                <a:avLst/>
              </a:prstGeom>
              <a:solidFill>
                <a:srgbClr val="FFC000"/>
              </a:solidFill>
              <a:ln w="38100" cap="flat" cmpd="sng" algn="ctr">
                <a:solidFill>
                  <a:srgbClr val="333333"/>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914400" eaLnBrk="0" fontAlgn="base" hangingPunct="0">
                  <a:spcBef>
                    <a:spcPct val="0"/>
                  </a:spcBef>
                  <a:spcAft>
                    <a:spcPct val="0"/>
                  </a:spcAft>
                </a:pPr>
                <a:endParaRPr lang="en-US" sz="1200" b="1" dirty="0">
                  <a:latin typeface="Arial Narrow" pitchFamily="34" charset="0"/>
                </a:endParaRPr>
              </a:p>
            </p:txBody>
          </p:sp>
          <p:sp>
            <p:nvSpPr>
              <p:cNvPr id="22" name="Rectangle 21"/>
              <p:cNvSpPr/>
              <p:nvPr/>
            </p:nvSpPr>
            <p:spPr bwMode="auto">
              <a:xfrm>
                <a:off x="2649021" y="5023060"/>
                <a:ext cx="152512" cy="390915"/>
              </a:xfrm>
              <a:prstGeom prst="rect">
                <a:avLst/>
              </a:prstGeom>
              <a:solidFill>
                <a:srgbClr val="FFC000"/>
              </a:solidFill>
              <a:ln w="38100" cap="flat" cmpd="sng" algn="ctr">
                <a:solidFill>
                  <a:srgbClr val="333333"/>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914400" eaLnBrk="0" fontAlgn="base" hangingPunct="0">
                  <a:spcBef>
                    <a:spcPct val="0"/>
                  </a:spcBef>
                  <a:spcAft>
                    <a:spcPct val="0"/>
                  </a:spcAft>
                </a:pPr>
                <a:endParaRPr lang="en-US" sz="1200" b="1" dirty="0">
                  <a:latin typeface="Arial Narrow" pitchFamily="34" charset="0"/>
                </a:endParaRPr>
              </a:p>
            </p:txBody>
          </p:sp>
          <p:sp>
            <p:nvSpPr>
              <p:cNvPr id="23" name="Rectangle 22"/>
              <p:cNvSpPr/>
              <p:nvPr/>
            </p:nvSpPr>
            <p:spPr bwMode="auto">
              <a:xfrm>
                <a:off x="2801421" y="5023060"/>
                <a:ext cx="152512" cy="390915"/>
              </a:xfrm>
              <a:prstGeom prst="rect">
                <a:avLst/>
              </a:prstGeom>
              <a:solidFill>
                <a:srgbClr val="FFC000"/>
              </a:solidFill>
              <a:ln w="38100" cap="flat" cmpd="sng" algn="ctr">
                <a:solidFill>
                  <a:srgbClr val="333333"/>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914400" eaLnBrk="0" fontAlgn="base" hangingPunct="0">
                  <a:spcBef>
                    <a:spcPct val="0"/>
                  </a:spcBef>
                  <a:spcAft>
                    <a:spcPct val="0"/>
                  </a:spcAft>
                </a:pPr>
                <a:endParaRPr lang="en-US" sz="1200" b="1" dirty="0">
                  <a:latin typeface="Arial Narrow" pitchFamily="34" charset="0"/>
                </a:endParaRPr>
              </a:p>
            </p:txBody>
          </p:sp>
          <p:sp>
            <p:nvSpPr>
              <p:cNvPr id="24" name="Rectangle 23"/>
              <p:cNvSpPr/>
              <p:nvPr/>
            </p:nvSpPr>
            <p:spPr bwMode="auto">
              <a:xfrm>
                <a:off x="2953821" y="5023060"/>
                <a:ext cx="152512" cy="390915"/>
              </a:xfrm>
              <a:prstGeom prst="rect">
                <a:avLst/>
              </a:prstGeom>
              <a:solidFill>
                <a:srgbClr val="FFC000"/>
              </a:solidFill>
              <a:ln w="38100" cap="flat" cmpd="sng" algn="ctr">
                <a:solidFill>
                  <a:srgbClr val="333333"/>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914400" eaLnBrk="0" fontAlgn="base" hangingPunct="0">
                  <a:spcBef>
                    <a:spcPct val="0"/>
                  </a:spcBef>
                  <a:spcAft>
                    <a:spcPct val="0"/>
                  </a:spcAft>
                </a:pPr>
                <a:endParaRPr lang="en-US" sz="1200" b="1" dirty="0">
                  <a:latin typeface="Arial Narrow" pitchFamily="34" charset="0"/>
                </a:endParaRPr>
              </a:p>
            </p:txBody>
          </p:sp>
          <p:sp>
            <p:nvSpPr>
              <p:cNvPr id="25" name="Rectangle 24"/>
              <p:cNvSpPr/>
              <p:nvPr/>
            </p:nvSpPr>
            <p:spPr bwMode="auto">
              <a:xfrm>
                <a:off x="3106221" y="5023060"/>
                <a:ext cx="152512" cy="390915"/>
              </a:xfrm>
              <a:prstGeom prst="rect">
                <a:avLst/>
              </a:prstGeom>
              <a:solidFill>
                <a:srgbClr val="FFC000"/>
              </a:solidFill>
              <a:ln w="38100" cap="flat" cmpd="sng" algn="ctr">
                <a:solidFill>
                  <a:srgbClr val="333333"/>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914400" eaLnBrk="0" fontAlgn="base" hangingPunct="0">
                  <a:spcBef>
                    <a:spcPct val="0"/>
                  </a:spcBef>
                  <a:spcAft>
                    <a:spcPct val="0"/>
                  </a:spcAft>
                </a:pPr>
                <a:endParaRPr lang="en-US" sz="1200" b="1" dirty="0">
                  <a:latin typeface="Arial Narrow" pitchFamily="34" charset="0"/>
                </a:endParaRPr>
              </a:p>
            </p:txBody>
          </p:sp>
          <p:sp>
            <p:nvSpPr>
              <p:cNvPr id="26" name="Rectangle 25"/>
              <p:cNvSpPr/>
              <p:nvPr/>
            </p:nvSpPr>
            <p:spPr bwMode="auto">
              <a:xfrm>
                <a:off x="3258621" y="5023060"/>
                <a:ext cx="152512" cy="390915"/>
              </a:xfrm>
              <a:prstGeom prst="rect">
                <a:avLst/>
              </a:prstGeom>
              <a:solidFill>
                <a:srgbClr val="FFC000"/>
              </a:solidFill>
              <a:ln w="38100" cap="flat" cmpd="sng" algn="ctr">
                <a:solidFill>
                  <a:srgbClr val="333333"/>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914400" eaLnBrk="0" fontAlgn="base" hangingPunct="0">
                  <a:spcBef>
                    <a:spcPct val="0"/>
                  </a:spcBef>
                  <a:spcAft>
                    <a:spcPct val="0"/>
                  </a:spcAft>
                </a:pPr>
                <a:endParaRPr lang="en-US" sz="1200" b="1" dirty="0">
                  <a:latin typeface="Arial Narrow" pitchFamily="34" charset="0"/>
                </a:endParaRPr>
              </a:p>
            </p:txBody>
          </p:sp>
        </p:grpSp>
      </p:grpSp>
      <p:sp>
        <p:nvSpPr>
          <p:cNvPr id="63" name="Cloud 62"/>
          <p:cNvSpPr/>
          <p:nvPr/>
        </p:nvSpPr>
        <p:spPr bwMode="auto">
          <a:xfrm>
            <a:off x="5539545" y="4838123"/>
            <a:ext cx="1967068" cy="936663"/>
          </a:xfrm>
          <a:prstGeom prst="cloud">
            <a:avLst/>
          </a:prstGeom>
          <a:solidFill>
            <a:schemeClr val="bg1"/>
          </a:solidFill>
          <a:ln w="9525" cap="flat" cmpd="sng" algn="ctr">
            <a:solidFill>
              <a:srgbClr val="333333"/>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914400" eaLnBrk="0" fontAlgn="base" hangingPunct="0">
              <a:spcBef>
                <a:spcPct val="0"/>
              </a:spcBef>
              <a:spcAft>
                <a:spcPct val="0"/>
              </a:spcAft>
            </a:pPr>
            <a:r>
              <a:rPr lang="en-US" sz="1600" b="1" dirty="0">
                <a:latin typeface="Arial Narrow" pitchFamily="34" charset="0"/>
              </a:rPr>
              <a:t>TCP/IP</a:t>
            </a:r>
          </a:p>
        </p:txBody>
      </p:sp>
      <p:cxnSp>
        <p:nvCxnSpPr>
          <p:cNvPr id="64" name="Elbow Connector 63"/>
          <p:cNvCxnSpPr>
            <a:stCxn id="4" idx="1"/>
          </p:cNvCxnSpPr>
          <p:nvPr/>
        </p:nvCxnSpPr>
        <p:spPr bwMode="auto">
          <a:xfrm rot="10800000" flipV="1">
            <a:off x="7144872" y="4838122"/>
            <a:ext cx="1504093" cy="293337"/>
          </a:xfrm>
          <a:prstGeom prst="bentConnector3">
            <a:avLst/>
          </a:prstGeom>
          <a:solidFill>
            <a:schemeClr val="bg1"/>
          </a:solidFill>
          <a:ln w="38100" cap="flat" cmpd="sng" algn="ctr">
            <a:solidFill>
              <a:srgbClr val="333333"/>
            </a:solidFill>
            <a:prstDash val="solid"/>
            <a:round/>
            <a:headEnd type="arrow"/>
            <a:tailEnd type="arrow"/>
          </a:ln>
          <a:effectLst/>
        </p:spPr>
      </p:cxnSp>
      <p:cxnSp>
        <p:nvCxnSpPr>
          <p:cNvPr id="65" name="Elbow Connector 64"/>
          <p:cNvCxnSpPr>
            <a:stCxn id="6" idx="1"/>
          </p:cNvCxnSpPr>
          <p:nvPr/>
        </p:nvCxnSpPr>
        <p:spPr bwMode="auto">
          <a:xfrm rot="10800000">
            <a:off x="7144870" y="5306455"/>
            <a:ext cx="1504092" cy="650569"/>
          </a:xfrm>
          <a:prstGeom prst="bentConnector3">
            <a:avLst/>
          </a:prstGeom>
          <a:solidFill>
            <a:schemeClr val="bg1"/>
          </a:solidFill>
          <a:ln w="38100" cap="flat" cmpd="sng" algn="ctr">
            <a:solidFill>
              <a:srgbClr val="333333"/>
            </a:solidFill>
            <a:prstDash val="solid"/>
            <a:round/>
            <a:headEnd type="arrow"/>
            <a:tailEnd type="arrow"/>
          </a:ln>
          <a:effectLst/>
        </p:spPr>
      </p:cxnSp>
      <p:cxnSp>
        <p:nvCxnSpPr>
          <p:cNvPr id="66" name="Elbow Connector 65"/>
          <p:cNvCxnSpPr/>
          <p:nvPr/>
        </p:nvCxnSpPr>
        <p:spPr bwMode="auto">
          <a:xfrm rot="10800000">
            <a:off x="4717159" y="4379380"/>
            <a:ext cx="1218180" cy="803859"/>
          </a:xfrm>
          <a:prstGeom prst="bentConnector3">
            <a:avLst/>
          </a:prstGeom>
          <a:solidFill>
            <a:schemeClr val="bg1"/>
          </a:solidFill>
          <a:ln w="38100" cap="flat" cmpd="sng" algn="ctr">
            <a:solidFill>
              <a:srgbClr val="333333"/>
            </a:solidFill>
            <a:prstDash val="solid"/>
            <a:round/>
            <a:headEnd type="arrow"/>
            <a:tailEnd type="arrow"/>
          </a:ln>
          <a:effectLst/>
        </p:spPr>
      </p:cxnSp>
      <p:sp>
        <p:nvSpPr>
          <p:cNvPr id="67" name="Text Box 126"/>
          <p:cNvSpPr txBox="1">
            <a:spLocks noChangeArrowheads="1"/>
          </p:cNvSpPr>
          <p:nvPr/>
        </p:nvSpPr>
        <p:spPr bwMode="auto">
          <a:xfrm>
            <a:off x="7464153" y="4482956"/>
            <a:ext cx="1296035" cy="276999"/>
          </a:xfrm>
          <a:prstGeom prst="rect">
            <a:avLst/>
          </a:prstGeom>
          <a:noFill/>
          <a:ln w="9525" algn="ctr">
            <a:noFill/>
            <a:miter lim="800000"/>
            <a:headEnd/>
            <a:tailEnd/>
          </a:ln>
        </p:spPr>
        <p:txBody>
          <a:bodyPr>
            <a:spAutoFit/>
          </a:bodyPr>
          <a:lstStyle/>
          <a:p>
            <a:r>
              <a:rPr lang="en-US" sz="1200" b="1" dirty="0"/>
              <a:t>LUN 1 and 2</a:t>
            </a:r>
          </a:p>
        </p:txBody>
      </p:sp>
      <p:sp>
        <p:nvSpPr>
          <p:cNvPr id="68" name="Text Box 126"/>
          <p:cNvSpPr txBox="1">
            <a:spLocks noChangeArrowheads="1"/>
          </p:cNvSpPr>
          <p:nvPr/>
        </p:nvSpPr>
        <p:spPr bwMode="auto">
          <a:xfrm>
            <a:off x="7464153" y="5991045"/>
            <a:ext cx="1296035" cy="276999"/>
          </a:xfrm>
          <a:prstGeom prst="rect">
            <a:avLst/>
          </a:prstGeom>
          <a:noFill/>
          <a:ln w="9525" algn="ctr">
            <a:noFill/>
            <a:miter lim="800000"/>
            <a:headEnd/>
            <a:tailEnd/>
          </a:ln>
        </p:spPr>
        <p:txBody>
          <a:bodyPr>
            <a:spAutoFit/>
          </a:bodyPr>
          <a:lstStyle/>
          <a:p>
            <a:r>
              <a:rPr lang="en-US" sz="1200" b="1" dirty="0"/>
              <a:t>LUN 1 and 2</a:t>
            </a:r>
          </a:p>
        </p:txBody>
      </p:sp>
      <p:sp>
        <p:nvSpPr>
          <p:cNvPr id="69" name="Text Box 126"/>
          <p:cNvSpPr txBox="1">
            <a:spLocks noChangeArrowheads="1"/>
          </p:cNvSpPr>
          <p:nvPr/>
        </p:nvSpPr>
        <p:spPr bwMode="auto">
          <a:xfrm>
            <a:off x="8483146" y="5378695"/>
            <a:ext cx="1296035" cy="338554"/>
          </a:xfrm>
          <a:prstGeom prst="rect">
            <a:avLst/>
          </a:prstGeom>
          <a:noFill/>
          <a:ln w="9525" algn="ctr">
            <a:noFill/>
            <a:miter lim="800000"/>
            <a:headEnd/>
            <a:tailEnd/>
          </a:ln>
        </p:spPr>
        <p:txBody>
          <a:bodyPr>
            <a:spAutoFit/>
          </a:bodyPr>
          <a:lstStyle/>
          <a:p>
            <a:pPr algn="ctr"/>
            <a:r>
              <a:rPr lang="en-US" sz="1600" b="1" dirty="0"/>
              <a:t>NIC</a:t>
            </a:r>
          </a:p>
        </p:txBody>
      </p:sp>
      <p:sp>
        <p:nvSpPr>
          <p:cNvPr id="70" name="Rectangle 69"/>
          <p:cNvSpPr/>
          <p:nvPr/>
        </p:nvSpPr>
        <p:spPr bwMode="auto">
          <a:xfrm>
            <a:off x="5252150" y="6092360"/>
            <a:ext cx="1148455" cy="216961"/>
          </a:xfrm>
          <a:prstGeom prst="rect">
            <a:avLst/>
          </a:prstGeom>
          <a:solidFill>
            <a:schemeClr val="bg2"/>
          </a:solidFill>
          <a:ln w="38100" cap="flat" cmpd="sng" algn="ctr">
            <a:solidFill>
              <a:srgbClr val="333333"/>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914400" eaLnBrk="0" fontAlgn="base" hangingPunct="0">
              <a:spcBef>
                <a:spcPct val="0"/>
              </a:spcBef>
              <a:spcAft>
                <a:spcPct val="0"/>
              </a:spcAft>
            </a:pPr>
            <a:r>
              <a:rPr lang="en-US" sz="1200" b="1" dirty="0"/>
              <a:t>Other </a:t>
            </a:r>
            <a:r>
              <a:rPr lang="en-US" sz="1200" b="1"/>
              <a:t>SANs</a:t>
            </a:r>
            <a:endParaRPr lang="en-US" sz="1200" b="1" dirty="0"/>
          </a:p>
        </p:txBody>
      </p:sp>
      <p:cxnSp>
        <p:nvCxnSpPr>
          <p:cNvPr id="71" name="Elbow Connector 70"/>
          <p:cNvCxnSpPr>
            <a:endCxn id="70" idx="1"/>
          </p:cNvCxnSpPr>
          <p:nvPr/>
        </p:nvCxnSpPr>
        <p:spPr bwMode="auto">
          <a:xfrm rot="10800000" flipV="1">
            <a:off x="5252149" y="5563360"/>
            <a:ext cx="683190" cy="637480"/>
          </a:xfrm>
          <a:prstGeom prst="bentConnector3">
            <a:avLst>
              <a:gd name="adj1" fmla="val 133461"/>
            </a:avLst>
          </a:prstGeom>
          <a:solidFill>
            <a:schemeClr val="bg1"/>
          </a:solidFill>
          <a:ln w="38100" cap="flat" cmpd="sng" algn="ctr">
            <a:solidFill>
              <a:srgbClr val="333333"/>
            </a:solidFill>
            <a:prstDash val="solid"/>
            <a:round/>
            <a:headEnd type="arrow"/>
            <a:tailEnd type="arrow"/>
          </a:ln>
          <a:effectLst/>
        </p:spPr>
      </p:cxnSp>
      <p:sp>
        <p:nvSpPr>
          <p:cNvPr id="73" name="Text Box 126"/>
          <p:cNvSpPr txBox="1">
            <a:spLocks noChangeArrowheads="1"/>
          </p:cNvSpPr>
          <p:nvPr/>
        </p:nvSpPr>
        <p:spPr bwMode="auto">
          <a:xfrm>
            <a:off x="5935340" y="4241263"/>
            <a:ext cx="1296035" cy="338554"/>
          </a:xfrm>
          <a:prstGeom prst="rect">
            <a:avLst/>
          </a:prstGeom>
          <a:noFill/>
          <a:ln w="9525" algn="ctr">
            <a:noFill/>
            <a:miter lim="800000"/>
            <a:headEnd/>
            <a:tailEnd/>
          </a:ln>
        </p:spPr>
        <p:txBody>
          <a:bodyPr>
            <a:spAutoFit/>
          </a:bodyPr>
          <a:lstStyle/>
          <a:p>
            <a:pPr algn="ctr"/>
            <a:r>
              <a:rPr lang="en-US" sz="1600" b="1" dirty="0"/>
              <a:t>iSCSI</a:t>
            </a:r>
          </a:p>
        </p:txBody>
      </p:sp>
    </p:spTree>
    <p:extLst>
      <p:ext uri="{BB962C8B-B14F-4D97-AF65-F5344CB8AC3E}">
        <p14:creationId xmlns:p14="http://schemas.microsoft.com/office/powerpoint/2010/main" val="33825442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p:txBody>
          <a:bodyPr/>
          <a:lstStyle/>
          <a:p>
            <a:r>
              <a:rPr lang="en-US" dirty="0"/>
              <a:t>A SAN is a network of storage resources</a:t>
            </a:r>
          </a:p>
          <a:p>
            <a:r>
              <a:rPr lang="en-US" dirty="0"/>
              <a:t>A SAN consolidates and shares storage media, using hardware efficiently</a:t>
            </a:r>
          </a:p>
          <a:p>
            <a:r>
              <a:rPr lang="en-US" dirty="0"/>
              <a:t>Computers connect to one or more SANs by using a Host Bus Adapter (HBA) to connect to a FC network</a:t>
            </a:r>
          </a:p>
          <a:p>
            <a:r>
              <a:rPr lang="en-US" dirty="0"/>
              <a:t>FC is a gigabit-speed network technology over fiber-optic cables that is primarily used for network storage</a:t>
            </a:r>
          </a:p>
        </p:txBody>
      </p:sp>
      <p:sp>
        <p:nvSpPr>
          <p:cNvPr id="2" name="Title 1"/>
          <p:cNvSpPr>
            <a:spLocks noGrp="1"/>
          </p:cNvSpPr>
          <p:nvPr>
            <p:ph type="title"/>
          </p:nvPr>
        </p:nvSpPr>
        <p:spPr/>
        <p:txBody>
          <a:bodyPr/>
          <a:lstStyle/>
          <a:p>
            <a:r>
              <a:rPr lang="en-US"/>
              <a:t>SAN and Fibre Channel (FC)</a:t>
            </a:r>
            <a:endParaRPr lang="en-US" dirty="0"/>
          </a:p>
        </p:txBody>
      </p:sp>
      <p:grpSp>
        <p:nvGrpSpPr>
          <p:cNvPr id="6" name="Group 5"/>
          <p:cNvGrpSpPr/>
          <p:nvPr/>
        </p:nvGrpSpPr>
        <p:grpSpPr>
          <a:xfrm>
            <a:off x="2851242" y="4044510"/>
            <a:ext cx="6489519" cy="2156962"/>
            <a:chOff x="1116709" y="3936662"/>
            <a:chExt cx="7138471" cy="2372658"/>
          </a:xfrm>
        </p:grpSpPr>
        <p:pic>
          <p:nvPicPr>
            <p:cNvPr id="4" name="Picture 54"/>
            <p:cNvPicPr>
              <a:picLocks noChangeAspect="1" noChangeArrowheads="1"/>
            </p:cNvPicPr>
            <p:nvPr/>
          </p:nvPicPr>
          <p:blipFill>
            <a:blip r:embed="rId3" cstate="print"/>
            <a:srcRect/>
            <a:stretch>
              <a:fillRect/>
            </a:stretch>
          </p:blipFill>
          <p:spPr bwMode="auto">
            <a:xfrm>
              <a:off x="7124963" y="4544785"/>
              <a:ext cx="847665" cy="586674"/>
            </a:xfrm>
            <a:prstGeom prst="rect">
              <a:avLst/>
            </a:prstGeom>
            <a:noFill/>
            <a:ln w="9525" algn="ctr">
              <a:noFill/>
              <a:miter lim="800000"/>
              <a:headEnd/>
              <a:tailEnd/>
            </a:ln>
          </p:spPr>
        </p:pic>
        <p:sp>
          <p:nvSpPr>
            <p:cNvPr id="5" name="Text Box 126"/>
            <p:cNvSpPr txBox="1">
              <a:spLocks noChangeArrowheads="1"/>
            </p:cNvSpPr>
            <p:nvPr/>
          </p:nvSpPr>
          <p:spPr bwMode="auto">
            <a:xfrm>
              <a:off x="6959145" y="4250100"/>
              <a:ext cx="1296035" cy="372409"/>
            </a:xfrm>
            <a:prstGeom prst="rect">
              <a:avLst/>
            </a:prstGeom>
            <a:noFill/>
            <a:ln w="9525" algn="ctr">
              <a:noFill/>
              <a:miter lim="800000"/>
              <a:headEnd/>
              <a:tailEnd/>
            </a:ln>
          </p:spPr>
          <p:txBody>
            <a:bodyPr>
              <a:spAutoFit/>
            </a:bodyPr>
            <a:lstStyle/>
            <a:p>
              <a:pPr algn="ctr"/>
              <a:r>
                <a:rPr lang="en-US" sz="1600" b="1" dirty="0"/>
                <a:t>HBA</a:t>
              </a:r>
            </a:p>
          </p:txBody>
        </p:sp>
        <p:pic>
          <p:nvPicPr>
            <p:cNvPr id="39" name="Picture 54"/>
            <p:cNvPicPr>
              <a:picLocks noChangeAspect="1" noChangeArrowheads="1"/>
            </p:cNvPicPr>
            <p:nvPr/>
          </p:nvPicPr>
          <p:blipFill>
            <a:blip r:embed="rId3" cstate="print"/>
            <a:srcRect/>
            <a:stretch>
              <a:fillRect/>
            </a:stretch>
          </p:blipFill>
          <p:spPr bwMode="auto">
            <a:xfrm>
              <a:off x="7124962" y="5663685"/>
              <a:ext cx="847665" cy="586674"/>
            </a:xfrm>
            <a:prstGeom prst="rect">
              <a:avLst/>
            </a:prstGeom>
            <a:noFill/>
            <a:ln w="9525" algn="ctr">
              <a:noFill/>
              <a:miter lim="800000"/>
              <a:headEnd/>
              <a:tailEnd/>
            </a:ln>
          </p:spPr>
        </p:pic>
        <p:grpSp>
          <p:nvGrpSpPr>
            <p:cNvPr id="70" name="Group 69"/>
            <p:cNvGrpSpPr/>
            <p:nvPr/>
          </p:nvGrpSpPr>
          <p:grpSpPr>
            <a:xfrm>
              <a:off x="1116709" y="4261169"/>
              <a:ext cx="2076450" cy="2018220"/>
              <a:chOff x="1462200" y="4050010"/>
              <a:chExt cx="2076450" cy="2018220"/>
            </a:xfrm>
          </p:grpSpPr>
          <p:sp>
            <p:nvSpPr>
              <p:cNvPr id="10" name="Rectangle 9"/>
              <p:cNvSpPr/>
              <p:nvPr/>
            </p:nvSpPr>
            <p:spPr bwMode="auto">
              <a:xfrm>
                <a:off x="1581755" y="4059737"/>
                <a:ext cx="1829024" cy="216961"/>
              </a:xfrm>
              <a:prstGeom prst="rect">
                <a:avLst/>
              </a:prstGeom>
              <a:solidFill>
                <a:schemeClr val="bg2"/>
              </a:solidFill>
              <a:ln w="38100" cap="flat" cmpd="sng" algn="ctr">
                <a:solidFill>
                  <a:srgbClr val="333333"/>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914400" eaLnBrk="0" fontAlgn="base" hangingPunct="0">
                  <a:spcBef>
                    <a:spcPct val="0"/>
                  </a:spcBef>
                  <a:spcAft>
                    <a:spcPct val="0"/>
                  </a:spcAft>
                </a:pPr>
                <a:r>
                  <a:rPr lang="en-US" sz="1200" b="1" dirty="0"/>
                  <a:t>SAN Controllers</a:t>
                </a:r>
              </a:p>
            </p:txBody>
          </p:sp>
          <p:grpSp>
            <p:nvGrpSpPr>
              <p:cNvPr id="69" name="Group 68"/>
              <p:cNvGrpSpPr/>
              <p:nvPr/>
            </p:nvGrpSpPr>
            <p:grpSpPr>
              <a:xfrm>
                <a:off x="1587096" y="4776621"/>
                <a:ext cx="1828912" cy="390915"/>
                <a:chOff x="1587096" y="4776621"/>
                <a:chExt cx="1828912" cy="390915"/>
              </a:xfrm>
            </p:grpSpPr>
            <p:sp>
              <p:nvSpPr>
                <p:cNvPr id="11" name="Rectangle 10"/>
                <p:cNvSpPr/>
                <p:nvPr/>
              </p:nvSpPr>
              <p:spPr bwMode="auto">
                <a:xfrm>
                  <a:off x="1587096" y="4776621"/>
                  <a:ext cx="152512" cy="390915"/>
                </a:xfrm>
                <a:prstGeom prst="rect">
                  <a:avLst/>
                </a:prstGeom>
                <a:solidFill>
                  <a:srgbClr val="FFC000"/>
                </a:solidFill>
                <a:ln w="38100" cap="flat" cmpd="sng" algn="ctr">
                  <a:solidFill>
                    <a:srgbClr val="333333"/>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914400" eaLnBrk="0" fontAlgn="base" hangingPunct="0">
                    <a:spcBef>
                      <a:spcPct val="0"/>
                    </a:spcBef>
                    <a:spcAft>
                      <a:spcPct val="0"/>
                    </a:spcAft>
                  </a:pPr>
                  <a:endParaRPr lang="en-US" sz="1200" b="1" dirty="0">
                    <a:latin typeface="Arial Narrow" pitchFamily="34" charset="0"/>
                  </a:endParaRPr>
                </a:p>
              </p:txBody>
            </p:sp>
            <p:sp>
              <p:nvSpPr>
                <p:cNvPr id="12" name="Rectangle 11"/>
                <p:cNvSpPr/>
                <p:nvPr/>
              </p:nvSpPr>
              <p:spPr bwMode="auto">
                <a:xfrm>
                  <a:off x="1739496" y="4776621"/>
                  <a:ext cx="152512" cy="390915"/>
                </a:xfrm>
                <a:prstGeom prst="rect">
                  <a:avLst/>
                </a:prstGeom>
                <a:solidFill>
                  <a:srgbClr val="FFC000"/>
                </a:solidFill>
                <a:ln w="38100" cap="flat" cmpd="sng" algn="ctr">
                  <a:solidFill>
                    <a:srgbClr val="333333"/>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914400" eaLnBrk="0" fontAlgn="base" hangingPunct="0">
                    <a:spcBef>
                      <a:spcPct val="0"/>
                    </a:spcBef>
                    <a:spcAft>
                      <a:spcPct val="0"/>
                    </a:spcAft>
                  </a:pPr>
                  <a:endParaRPr lang="en-US" sz="1200" b="1" dirty="0">
                    <a:latin typeface="Arial Narrow" pitchFamily="34" charset="0"/>
                  </a:endParaRPr>
                </a:p>
              </p:txBody>
            </p:sp>
            <p:sp>
              <p:nvSpPr>
                <p:cNvPr id="13" name="Rectangle 12"/>
                <p:cNvSpPr/>
                <p:nvPr/>
              </p:nvSpPr>
              <p:spPr bwMode="auto">
                <a:xfrm>
                  <a:off x="1891896" y="4776621"/>
                  <a:ext cx="152512" cy="390915"/>
                </a:xfrm>
                <a:prstGeom prst="rect">
                  <a:avLst/>
                </a:prstGeom>
                <a:solidFill>
                  <a:srgbClr val="FFC000"/>
                </a:solidFill>
                <a:ln w="38100" cap="flat" cmpd="sng" algn="ctr">
                  <a:solidFill>
                    <a:srgbClr val="333333"/>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914400" eaLnBrk="0" fontAlgn="base" hangingPunct="0">
                    <a:spcBef>
                      <a:spcPct val="0"/>
                    </a:spcBef>
                    <a:spcAft>
                      <a:spcPct val="0"/>
                    </a:spcAft>
                  </a:pPr>
                  <a:endParaRPr lang="en-US" sz="1200" b="1" dirty="0">
                    <a:latin typeface="Arial Narrow" pitchFamily="34" charset="0"/>
                  </a:endParaRPr>
                </a:p>
              </p:txBody>
            </p:sp>
            <p:sp>
              <p:nvSpPr>
                <p:cNvPr id="14" name="Rectangle 13"/>
                <p:cNvSpPr/>
                <p:nvPr/>
              </p:nvSpPr>
              <p:spPr bwMode="auto">
                <a:xfrm>
                  <a:off x="2044296" y="4776621"/>
                  <a:ext cx="152512" cy="390915"/>
                </a:xfrm>
                <a:prstGeom prst="rect">
                  <a:avLst/>
                </a:prstGeom>
                <a:solidFill>
                  <a:srgbClr val="FFC000"/>
                </a:solidFill>
                <a:ln w="38100" cap="flat" cmpd="sng" algn="ctr">
                  <a:solidFill>
                    <a:srgbClr val="333333"/>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914400" eaLnBrk="0" fontAlgn="base" hangingPunct="0">
                    <a:spcBef>
                      <a:spcPct val="0"/>
                    </a:spcBef>
                    <a:spcAft>
                      <a:spcPct val="0"/>
                    </a:spcAft>
                  </a:pPr>
                  <a:endParaRPr lang="en-US" sz="1200" b="1" dirty="0">
                    <a:latin typeface="Arial Narrow" pitchFamily="34" charset="0"/>
                  </a:endParaRPr>
                </a:p>
              </p:txBody>
            </p:sp>
            <p:sp>
              <p:nvSpPr>
                <p:cNvPr id="15" name="Rectangle 14"/>
                <p:cNvSpPr/>
                <p:nvPr/>
              </p:nvSpPr>
              <p:spPr bwMode="auto">
                <a:xfrm>
                  <a:off x="2196696" y="4776621"/>
                  <a:ext cx="152512" cy="390915"/>
                </a:xfrm>
                <a:prstGeom prst="rect">
                  <a:avLst/>
                </a:prstGeom>
                <a:solidFill>
                  <a:srgbClr val="FFC000"/>
                </a:solidFill>
                <a:ln w="38100" cap="flat" cmpd="sng" algn="ctr">
                  <a:solidFill>
                    <a:srgbClr val="333333"/>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914400" eaLnBrk="0" fontAlgn="base" hangingPunct="0">
                    <a:spcBef>
                      <a:spcPct val="0"/>
                    </a:spcBef>
                    <a:spcAft>
                      <a:spcPct val="0"/>
                    </a:spcAft>
                  </a:pPr>
                  <a:endParaRPr lang="en-US" sz="1200" b="1" dirty="0">
                    <a:latin typeface="Arial Narrow" pitchFamily="34" charset="0"/>
                  </a:endParaRPr>
                </a:p>
              </p:txBody>
            </p:sp>
            <p:sp>
              <p:nvSpPr>
                <p:cNvPr id="16" name="Rectangle 15"/>
                <p:cNvSpPr/>
                <p:nvPr/>
              </p:nvSpPr>
              <p:spPr bwMode="auto">
                <a:xfrm>
                  <a:off x="2349096" y="4776621"/>
                  <a:ext cx="152512" cy="390915"/>
                </a:xfrm>
                <a:prstGeom prst="rect">
                  <a:avLst/>
                </a:prstGeom>
                <a:solidFill>
                  <a:srgbClr val="FFC000"/>
                </a:solidFill>
                <a:ln w="38100" cap="flat" cmpd="sng" algn="ctr">
                  <a:solidFill>
                    <a:srgbClr val="333333"/>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914400" eaLnBrk="0" fontAlgn="base" hangingPunct="0">
                    <a:spcBef>
                      <a:spcPct val="0"/>
                    </a:spcBef>
                    <a:spcAft>
                      <a:spcPct val="0"/>
                    </a:spcAft>
                  </a:pPr>
                  <a:endParaRPr lang="en-US" sz="1200" b="1" dirty="0">
                    <a:latin typeface="Arial Narrow" pitchFamily="34" charset="0"/>
                  </a:endParaRPr>
                </a:p>
              </p:txBody>
            </p:sp>
            <p:sp>
              <p:nvSpPr>
                <p:cNvPr id="17" name="Rectangle 16"/>
                <p:cNvSpPr/>
                <p:nvPr/>
              </p:nvSpPr>
              <p:spPr bwMode="auto">
                <a:xfrm>
                  <a:off x="2501496" y="4776621"/>
                  <a:ext cx="152512" cy="390915"/>
                </a:xfrm>
                <a:prstGeom prst="rect">
                  <a:avLst/>
                </a:prstGeom>
                <a:solidFill>
                  <a:srgbClr val="FFC000"/>
                </a:solidFill>
                <a:ln w="38100" cap="flat" cmpd="sng" algn="ctr">
                  <a:solidFill>
                    <a:srgbClr val="333333"/>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914400" eaLnBrk="0" fontAlgn="base" hangingPunct="0">
                    <a:spcBef>
                      <a:spcPct val="0"/>
                    </a:spcBef>
                    <a:spcAft>
                      <a:spcPct val="0"/>
                    </a:spcAft>
                  </a:pPr>
                  <a:endParaRPr lang="en-US" sz="1200" b="1" dirty="0">
                    <a:latin typeface="Arial Narrow" pitchFamily="34" charset="0"/>
                  </a:endParaRPr>
                </a:p>
              </p:txBody>
            </p:sp>
            <p:sp>
              <p:nvSpPr>
                <p:cNvPr id="18" name="Rectangle 17"/>
                <p:cNvSpPr/>
                <p:nvPr/>
              </p:nvSpPr>
              <p:spPr bwMode="auto">
                <a:xfrm>
                  <a:off x="2653896" y="4776621"/>
                  <a:ext cx="152512" cy="390915"/>
                </a:xfrm>
                <a:prstGeom prst="rect">
                  <a:avLst/>
                </a:prstGeom>
                <a:solidFill>
                  <a:srgbClr val="FFC000"/>
                </a:solidFill>
                <a:ln w="38100" cap="flat" cmpd="sng" algn="ctr">
                  <a:solidFill>
                    <a:srgbClr val="333333"/>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914400" eaLnBrk="0" fontAlgn="base" hangingPunct="0">
                    <a:spcBef>
                      <a:spcPct val="0"/>
                    </a:spcBef>
                    <a:spcAft>
                      <a:spcPct val="0"/>
                    </a:spcAft>
                  </a:pPr>
                  <a:endParaRPr lang="en-US" sz="1200" b="1" dirty="0">
                    <a:latin typeface="Arial Narrow" pitchFamily="34" charset="0"/>
                  </a:endParaRPr>
                </a:p>
              </p:txBody>
            </p:sp>
            <p:sp>
              <p:nvSpPr>
                <p:cNvPr id="19" name="Rectangle 18"/>
                <p:cNvSpPr/>
                <p:nvPr/>
              </p:nvSpPr>
              <p:spPr bwMode="auto">
                <a:xfrm>
                  <a:off x="2806296" y="4776621"/>
                  <a:ext cx="152512" cy="390915"/>
                </a:xfrm>
                <a:prstGeom prst="rect">
                  <a:avLst/>
                </a:prstGeom>
                <a:solidFill>
                  <a:srgbClr val="FFC000"/>
                </a:solidFill>
                <a:ln w="38100" cap="flat" cmpd="sng" algn="ctr">
                  <a:solidFill>
                    <a:srgbClr val="333333"/>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914400" eaLnBrk="0" fontAlgn="base" hangingPunct="0">
                    <a:spcBef>
                      <a:spcPct val="0"/>
                    </a:spcBef>
                    <a:spcAft>
                      <a:spcPct val="0"/>
                    </a:spcAft>
                  </a:pPr>
                  <a:endParaRPr lang="en-US" sz="1200" b="1" dirty="0">
                    <a:latin typeface="Arial Narrow" pitchFamily="34" charset="0"/>
                  </a:endParaRPr>
                </a:p>
              </p:txBody>
            </p:sp>
            <p:sp>
              <p:nvSpPr>
                <p:cNvPr id="20" name="Rectangle 19"/>
                <p:cNvSpPr/>
                <p:nvPr/>
              </p:nvSpPr>
              <p:spPr bwMode="auto">
                <a:xfrm>
                  <a:off x="2958696" y="4776621"/>
                  <a:ext cx="152512" cy="390915"/>
                </a:xfrm>
                <a:prstGeom prst="rect">
                  <a:avLst/>
                </a:prstGeom>
                <a:solidFill>
                  <a:srgbClr val="FFC000"/>
                </a:solidFill>
                <a:ln w="38100" cap="flat" cmpd="sng" algn="ctr">
                  <a:solidFill>
                    <a:srgbClr val="333333"/>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914400" eaLnBrk="0" fontAlgn="base" hangingPunct="0">
                    <a:spcBef>
                      <a:spcPct val="0"/>
                    </a:spcBef>
                    <a:spcAft>
                      <a:spcPct val="0"/>
                    </a:spcAft>
                  </a:pPr>
                  <a:endParaRPr lang="en-US" sz="1200" b="1" dirty="0">
                    <a:latin typeface="Arial Narrow" pitchFamily="34" charset="0"/>
                  </a:endParaRPr>
                </a:p>
              </p:txBody>
            </p:sp>
            <p:sp>
              <p:nvSpPr>
                <p:cNvPr id="21" name="Rectangle 20"/>
                <p:cNvSpPr/>
                <p:nvPr/>
              </p:nvSpPr>
              <p:spPr bwMode="auto">
                <a:xfrm>
                  <a:off x="3111096" y="4776621"/>
                  <a:ext cx="152512" cy="390915"/>
                </a:xfrm>
                <a:prstGeom prst="rect">
                  <a:avLst/>
                </a:prstGeom>
                <a:solidFill>
                  <a:srgbClr val="FFC000"/>
                </a:solidFill>
                <a:ln w="38100" cap="flat" cmpd="sng" algn="ctr">
                  <a:solidFill>
                    <a:srgbClr val="333333"/>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914400" eaLnBrk="0" fontAlgn="base" hangingPunct="0">
                    <a:spcBef>
                      <a:spcPct val="0"/>
                    </a:spcBef>
                    <a:spcAft>
                      <a:spcPct val="0"/>
                    </a:spcAft>
                  </a:pPr>
                  <a:endParaRPr lang="en-US" sz="1200" b="1" dirty="0">
                    <a:latin typeface="Arial Narrow" pitchFamily="34" charset="0"/>
                  </a:endParaRPr>
                </a:p>
              </p:txBody>
            </p:sp>
            <p:sp>
              <p:nvSpPr>
                <p:cNvPr id="22" name="Rectangle 21"/>
                <p:cNvSpPr/>
                <p:nvPr/>
              </p:nvSpPr>
              <p:spPr bwMode="auto">
                <a:xfrm>
                  <a:off x="3263496" y="4776621"/>
                  <a:ext cx="152512" cy="390915"/>
                </a:xfrm>
                <a:prstGeom prst="rect">
                  <a:avLst/>
                </a:prstGeom>
                <a:solidFill>
                  <a:srgbClr val="FFC000"/>
                </a:solidFill>
                <a:ln w="38100" cap="flat" cmpd="sng" algn="ctr">
                  <a:solidFill>
                    <a:srgbClr val="333333"/>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914400" eaLnBrk="0" fontAlgn="base" hangingPunct="0">
                    <a:spcBef>
                      <a:spcPct val="0"/>
                    </a:spcBef>
                    <a:spcAft>
                      <a:spcPct val="0"/>
                    </a:spcAft>
                  </a:pPr>
                  <a:endParaRPr lang="en-US" sz="1200" b="1" dirty="0">
                    <a:latin typeface="Arial Narrow" pitchFamily="34" charset="0"/>
                  </a:endParaRPr>
                </a:p>
              </p:txBody>
            </p:sp>
          </p:grpSp>
          <p:sp>
            <p:nvSpPr>
              <p:cNvPr id="23" name="Rectangle 22"/>
              <p:cNvSpPr/>
              <p:nvPr/>
            </p:nvSpPr>
            <p:spPr bwMode="auto">
              <a:xfrm>
                <a:off x="1462200" y="4050010"/>
                <a:ext cx="66675" cy="2018220"/>
              </a:xfrm>
              <a:prstGeom prst="rect">
                <a:avLst/>
              </a:prstGeom>
              <a:solidFill>
                <a:schemeClr val="bg1"/>
              </a:solidFill>
              <a:ln w="38100" cap="flat" cmpd="sng" algn="ctr">
                <a:solidFill>
                  <a:srgbClr val="333333"/>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914400" eaLnBrk="0" fontAlgn="base" hangingPunct="0">
                  <a:spcBef>
                    <a:spcPct val="0"/>
                  </a:spcBef>
                  <a:spcAft>
                    <a:spcPct val="0"/>
                  </a:spcAft>
                </a:pPr>
                <a:endParaRPr lang="en-US" sz="1200" b="1" dirty="0">
                  <a:latin typeface="Arial Narrow" pitchFamily="34" charset="0"/>
                </a:endParaRPr>
              </a:p>
            </p:txBody>
          </p:sp>
          <p:sp>
            <p:nvSpPr>
              <p:cNvPr id="24" name="Rectangle 23"/>
              <p:cNvSpPr/>
              <p:nvPr/>
            </p:nvSpPr>
            <p:spPr bwMode="auto">
              <a:xfrm>
                <a:off x="3471975" y="4050010"/>
                <a:ext cx="66675" cy="2018220"/>
              </a:xfrm>
              <a:prstGeom prst="rect">
                <a:avLst/>
              </a:prstGeom>
              <a:solidFill>
                <a:schemeClr val="bg1"/>
              </a:solidFill>
              <a:ln w="38100" cap="flat" cmpd="sng" algn="ctr">
                <a:solidFill>
                  <a:srgbClr val="333333"/>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914400" eaLnBrk="0" fontAlgn="base" hangingPunct="0">
                  <a:spcBef>
                    <a:spcPct val="0"/>
                  </a:spcBef>
                  <a:spcAft>
                    <a:spcPct val="0"/>
                  </a:spcAft>
                </a:pPr>
                <a:endParaRPr lang="en-US" sz="1200" b="1" dirty="0">
                  <a:latin typeface="Arial Narrow" pitchFamily="34" charset="0"/>
                </a:endParaRPr>
              </a:p>
            </p:txBody>
          </p:sp>
          <p:grpSp>
            <p:nvGrpSpPr>
              <p:cNvPr id="25" name="Group 24"/>
              <p:cNvGrpSpPr/>
              <p:nvPr/>
            </p:nvGrpSpPr>
            <p:grpSpPr>
              <a:xfrm>
                <a:off x="1586984" y="5223086"/>
                <a:ext cx="1828912" cy="390915"/>
                <a:chOff x="1582221" y="5023060"/>
                <a:chExt cx="1828912" cy="390915"/>
              </a:xfrm>
            </p:grpSpPr>
            <p:sp>
              <p:nvSpPr>
                <p:cNvPr id="26" name="Rectangle 25"/>
                <p:cNvSpPr/>
                <p:nvPr/>
              </p:nvSpPr>
              <p:spPr bwMode="auto">
                <a:xfrm>
                  <a:off x="1582221" y="5023060"/>
                  <a:ext cx="152512" cy="390915"/>
                </a:xfrm>
                <a:prstGeom prst="rect">
                  <a:avLst/>
                </a:prstGeom>
                <a:solidFill>
                  <a:srgbClr val="FFC000"/>
                </a:solidFill>
                <a:ln w="38100" cap="flat" cmpd="sng" algn="ctr">
                  <a:solidFill>
                    <a:srgbClr val="333333"/>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914400" eaLnBrk="0" fontAlgn="base" hangingPunct="0">
                    <a:spcBef>
                      <a:spcPct val="0"/>
                    </a:spcBef>
                    <a:spcAft>
                      <a:spcPct val="0"/>
                    </a:spcAft>
                  </a:pPr>
                  <a:endParaRPr lang="en-US" sz="1200" b="1" dirty="0">
                    <a:latin typeface="Arial Narrow" pitchFamily="34" charset="0"/>
                  </a:endParaRPr>
                </a:p>
              </p:txBody>
            </p:sp>
            <p:sp>
              <p:nvSpPr>
                <p:cNvPr id="27" name="Rectangle 26"/>
                <p:cNvSpPr/>
                <p:nvPr/>
              </p:nvSpPr>
              <p:spPr bwMode="auto">
                <a:xfrm>
                  <a:off x="1734621" y="5023060"/>
                  <a:ext cx="152512" cy="390915"/>
                </a:xfrm>
                <a:prstGeom prst="rect">
                  <a:avLst/>
                </a:prstGeom>
                <a:solidFill>
                  <a:srgbClr val="FFC000"/>
                </a:solidFill>
                <a:ln w="38100" cap="flat" cmpd="sng" algn="ctr">
                  <a:solidFill>
                    <a:srgbClr val="333333"/>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914400" eaLnBrk="0" fontAlgn="base" hangingPunct="0">
                    <a:spcBef>
                      <a:spcPct val="0"/>
                    </a:spcBef>
                    <a:spcAft>
                      <a:spcPct val="0"/>
                    </a:spcAft>
                  </a:pPr>
                  <a:endParaRPr lang="en-US" sz="1200" b="1" dirty="0">
                    <a:latin typeface="Arial Narrow" pitchFamily="34" charset="0"/>
                  </a:endParaRPr>
                </a:p>
              </p:txBody>
            </p:sp>
            <p:sp>
              <p:nvSpPr>
                <p:cNvPr id="28" name="Rectangle 27"/>
                <p:cNvSpPr/>
                <p:nvPr/>
              </p:nvSpPr>
              <p:spPr bwMode="auto">
                <a:xfrm>
                  <a:off x="1887021" y="5023060"/>
                  <a:ext cx="152512" cy="390915"/>
                </a:xfrm>
                <a:prstGeom prst="rect">
                  <a:avLst/>
                </a:prstGeom>
                <a:solidFill>
                  <a:srgbClr val="FFC000"/>
                </a:solidFill>
                <a:ln w="38100" cap="flat" cmpd="sng" algn="ctr">
                  <a:solidFill>
                    <a:srgbClr val="333333"/>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914400" eaLnBrk="0" fontAlgn="base" hangingPunct="0">
                    <a:spcBef>
                      <a:spcPct val="0"/>
                    </a:spcBef>
                    <a:spcAft>
                      <a:spcPct val="0"/>
                    </a:spcAft>
                  </a:pPr>
                  <a:endParaRPr lang="en-US" sz="1200" b="1" dirty="0">
                    <a:latin typeface="Arial Narrow" pitchFamily="34" charset="0"/>
                  </a:endParaRPr>
                </a:p>
              </p:txBody>
            </p:sp>
            <p:sp>
              <p:nvSpPr>
                <p:cNvPr id="29" name="Rectangle 28"/>
                <p:cNvSpPr/>
                <p:nvPr/>
              </p:nvSpPr>
              <p:spPr bwMode="auto">
                <a:xfrm>
                  <a:off x="2039421" y="5023060"/>
                  <a:ext cx="152512" cy="390915"/>
                </a:xfrm>
                <a:prstGeom prst="rect">
                  <a:avLst/>
                </a:prstGeom>
                <a:solidFill>
                  <a:srgbClr val="FFC000"/>
                </a:solidFill>
                <a:ln w="38100" cap="flat" cmpd="sng" algn="ctr">
                  <a:solidFill>
                    <a:srgbClr val="333333"/>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914400" eaLnBrk="0" fontAlgn="base" hangingPunct="0">
                    <a:spcBef>
                      <a:spcPct val="0"/>
                    </a:spcBef>
                    <a:spcAft>
                      <a:spcPct val="0"/>
                    </a:spcAft>
                  </a:pPr>
                  <a:endParaRPr lang="en-US" sz="1200" b="1" dirty="0">
                    <a:latin typeface="Arial Narrow" pitchFamily="34" charset="0"/>
                  </a:endParaRPr>
                </a:p>
              </p:txBody>
            </p:sp>
            <p:sp>
              <p:nvSpPr>
                <p:cNvPr id="30" name="Rectangle 29"/>
                <p:cNvSpPr/>
                <p:nvPr/>
              </p:nvSpPr>
              <p:spPr bwMode="auto">
                <a:xfrm>
                  <a:off x="2191821" y="5023060"/>
                  <a:ext cx="152512" cy="390915"/>
                </a:xfrm>
                <a:prstGeom prst="rect">
                  <a:avLst/>
                </a:prstGeom>
                <a:solidFill>
                  <a:srgbClr val="FFC000"/>
                </a:solidFill>
                <a:ln w="38100" cap="flat" cmpd="sng" algn="ctr">
                  <a:solidFill>
                    <a:srgbClr val="333333"/>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914400" eaLnBrk="0" fontAlgn="base" hangingPunct="0">
                    <a:spcBef>
                      <a:spcPct val="0"/>
                    </a:spcBef>
                    <a:spcAft>
                      <a:spcPct val="0"/>
                    </a:spcAft>
                  </a:pPr>
                  <a:endParaRPr lang="en-US" sz="1200" b="1" dirty="0">
                    <a:latin typeface="Arial Narrow" pitchFamily="34" charset="0"/>
                  </a:endParaRPr>
                </a:p>
              </p:txBody>
            </p:sp>
            <p:sp>
              <p:nvSpPr>
                <p:cNvPr id="31" name="Rectangle 30"/>
                <p:cNvSpPr/>
                <p:nvPr/>
              </p:nvSpPr>
              <p:spPr bwMode="auto">
                <a:xfrm>
                  <a:off x="2344221" y="5023060"/>
                  <a:ext cx="152512" cy="390915"/>
                </a:xfrm>
                <a:prstGeom prst="rect">
                  <a:avLst/>
                </a:prstGeom>
                <a:solidFill>
                  <a:srgbClr val="FFC000"/>
                </a:solidFill>
                <a:ln w="38100" cap="flat" cmpd="sng" algn="ctr">
                  <a:solidFill>
                    <a:srgbClr val="333333"/>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914400" eaLnBrk="0" fontAlgn="base" hangingPunct="0">
                    <a:spcBef>
                      <a:spcPct val="0"/>
                    </a:spcBef>
                    <a:spcAft>
                      <a:spcPct val="0"/>
                    </a:spcAft>
                  </a:pPr>
                  <a:endParaRPr lang="en-US" sz="1200" b="1" dirty="0">
                    <a:latin typeface="Arial Narrow" pitchFamily="34" charset="0"/>
                  </a:endParaRPr>
                </a:p>
              </p:txBody>
            </p:sp>
            <p:sp>
              <p:nvSpPr>
                <p:cNvPr id="32" name="Rectangle 31"/>
                <p:cNvSpPr/>
                <p:nvPr/>
              </p:nvSpPr>
              <p:spPr bwMode="auto">
                <a:xfrm>
                  <a:off x="2496621" y="5023060"/>
                  <a:ext cx="152512" cy="390915"/>
                </a:xfrm>
                <a:prstGeom prst="rect">
                  <a:avLst/>
                </a:prstGeom>
                <a:solidFill>
                  <a:srgbClr val="FFC000"/>
                </a:solidFill>
                <a:ln w="38100" cap="flat" cmpd="sng" algn="ctr">
                  <a:solidFill>
                    <a:srgbClr val="333333"/>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914400" eaLnBrk="0" fontAlgn="base" hangingPunct="0">
                    <a:spcBef>
                      <a:spcPct val="0"/>
                    </a:spcBef>
                    <a:spcAft>
                      <a:spcPct val="0"/>
                    </a:spcAft>
                  </a:pPr>
                  <a:endParaRPr lang="en-US" sz="1200" b="1" dirty="0">
                    <a:latin typeface="Arial Narrow" pitchFamily="34" charset="0"/>
                  </a:endParaRPr>
                </a:p>
              </p:txBody>
            </p:sp>
            <p:sp>
              <p:nvSpPr>
                <p:cNvPr id="33" name="Rectangle 32"/>
                <p:cNvSpPr/>
                <p:nvPr/>
              </p:nvSpPr>
              <p:spPr bwMode="auto">
                <a:xfrm>
                  <a:off x="2649021" y="5023060"/>
                  <a:ext cx="152512" cy="390915"/>
                </a:xfrm>
                <a:prstGeom prst="rect">
                  <a:avLst/>
                </a:prstGeom>
                <a:solidFill>
                  <a:srgbClr val="FFC000"/>
                </a:solidFill>
                <a:ln w="38100" cap="flat" cmpd="sng" algn="ctr">
                  <a:solidFill>
                    <a:srgbClr val="333333"/>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914400" eaLnBrk="0" fontAlgn="base" hangingPunct="0">
                    <a:spcBef>
                      <a:spcPct val="0"/>
                    </a:spcBef>
                    <a:spcAft>
                      <a:spcPct val="0"/>
                    </a:spcAft>
                  </a:pPr>
                  <a:endParaRPr lang="en-US" sz="1200" b="1" dirty="0">
                    <a:latin typeface="Arial Narrow" pitchFamily="34" charset="0"/>
                  </a:endParaRPr>
                </a:p>
              </p:txBody>
            </p:sp>
            <p:sp>
              <p:nvSpPr>
                <p:cNvPr id="34" name="Rectangle 33"/>
                <p:cNvSpPr/>
                <p:nvPr/>
              </p:nvSpPr>
              <p:spPr bwMode="auto">
                <a:xfrm>
                  <a:off x="2801421" y="5023060"/>
                  <a:ext cx="152512" cy="390915"/>
                </a:xfrm>
                <a:prstGeom prst="rect">
                  <a:avLst/>
                </a:prstGeom>
                <a:solidFill>
                  <a:srgbClr val="FFC000"/>
                </a:solidFill>
                <a:ln w="38100" cap="flat" cmpd="sng" algn="ctr">
                  <a:solidFill>
                    <a:srgbClr val="333333"/>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914400" eaLnBrk="0" fontAlgn="base" hangingPunct="0">
                    <a:spcBef>
                      <a:spcPct val="0"/>
                    </a:spcBef>
                    <a:spcAft>
                      <a:spcPct val="0"/>
                    </a:spcAft>
                  </a:pPr>
                  <a:endParaRPr lang="en-US" sz="1200" b="1" dirty="0">
                    <a:latin typeface="Arial Narrow" pitchFamily="34" charset="0"/>
                  </a:endParaRPr>
                </a:p>
              </p:txBody>
            </p:sp>
            <p:sp>
              <p:nvSpPr>
                <p:cNvPr id="35" name="Rectangle 34"/>
                <p:cNvSpPr/>
                <p:nvPr/>
              </p:nvSpPr>
              <p:spPr bwMode="auto">
                <a:xfrm>
                  <a:off x="2953821" y="5023060"/>
                  <a:ext cx="152512" cy="390915"/>
                </a:xfrm>
                <a:prstGeom prst="rect">
                  <a:avLst/>
                </a:prstGeom>
                <a:solidFill>
                  <a:srgbClr val="FFC000"/>
                </a:solidFill>
                <a:ln w="38100" cap="flat" cmpd="sng" algn="ctr">
                  <a:solidFill>
                    <a:srgbClr val="333333"/>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914400" eaLnBrk="0" fontAlgn="base" hangingPunct="0">
                    <a:spcBef>
                      <a:spcPct val="0"/>
                    </a:spcBef>
                    <a:spcAft>
                      <a:spcPct val="0"/>
                    </a:spcAft>
                  </a:pPr>
                  <a:endParaRPr lang="en-US" sz="1200" b="1" dirty="0">
                    <a:latin typeface="Arial Narrow" pitchFamily="34" charset="0"/>
                  </a:endParaRPr>
                </a:p>
              </p:txBody>
            </p:sp>
            <p:sp>
              <p:nvSpPr>
                <p:cNvPr id="36" name="Rectangle 35"/>
                <p:cNvSpPr/>
                <p:nvPr/>
              </p:nvSpPr>
              <p:spPr bwMode="auto">
                <a:xfrm>
                  <a:off x="3106221" y="5023060"/>
                  <a:ext cx="152512" cy="390915"/>
                </a:xfrm>
                <a:prstGeom prst="rect">
                  <a:avLst/>
                </a:prstGeom>
                <a:solidFill>
                  <a:srgbClr val="FFC000"/>
                </a:solidFill>
                <a:ln w="38100" cap="flat" cmpd="sng" algn="ctr">
                  <a:solidFill>
                    <a:srgbClr val="333333"/>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914400" eaLnBrk="0" fontAlgn="base" hangingPunct="0">
                    <a:spcBef>
                      <a:spcPct val="0"/>
                    </a:spcBef>
                    <a:spcAft>
                      <a:spcPct val="0"/>
                    </a:spcAft>
                  </a:pPr>
                  <a:endParaRPr lang="en-US" sz="1200" b="1" dirty="0">
                    <a:latin typeface="Arial Narrow" pitchFamily="34" charset="0"/>
                  </a:endParaRPr>
                </a:p>
              </p:txBody>
            </p:sp>
            <p:sp>
              <p:nvSpPr>
                <p:cNvPr id="37" name="Rectangle 36"/>
                <p:cNvSpPr/>
                <p:nvPr/>
              </p:nvSpPr>
              <p:spPr bwMode="auto">
                <a:xfrm>
                  <a:off x="3258621" y="5023060"/>
                  <a:ext cx="152512" cy="390915"/>
                </a:xfrm>
                <a:prstGeom prst="rect">
                  <a:avLst/>
                </a:prstGeom>
                <a:solidFill>
                  <a:srgbClr val="FFC000"/>
                </a:solidFill>
                <a:ln w="38100" cap="flat" cmpd="sng" algn="ctr">
                  <a:solidFill>
                    <a:srgbClr val="333333"/>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914400" eaLnBrk="0" fontAlgn="base" hangingPunct="0">
                    <a:spcBef>
                      <a:spcPct val="0"/>
                    </a:spcBef>
                    <a:spcAft>
                      <a:spcPct val="0"/>
                    </a:spcAft>
                  </a:pPr>
                  <a:endParaRPr lang="en-US" sz="1200" b="1" dirty="0">
                    <a:latin typeface="Arial Narrow" pitchFamily="34" charset="0"/>
                  </a:endParaRPr>
                </a:p>
              </p:txBody>
            </p:sp>
          </p:grpSp>
          <p:grpSp>
            <p:nvGrpSpPr>
              <p:cNvPr id="43" name="Group 42"/>
              <p:cNvGrpSpPr/>
              <p:nvPr/>
            </p:nvGrpSpPr>
            <p:grpSpPr>
              <a:xfrm>
                <a:off x="1586872" y="5661507"/>
                <a:ext cx="1828912" cy="390915"/>
                <a:chOff x="1582221" y="5023060"/>
                <a:chExt cx="1828912" cy="390915"/>
              </a:xfrm>
            </p:grpSpPr>
            <p:sp>
              <p:nvSpPr>
                <p:cNvPr id="44" name="Rectangle 43"/>
                <p:cNvSpPr/>
                <p:nvPr/>
              </p:nvSpPr>
              <p:spPr bwMode="auto">
                <a:xfrm>
                  <a:off x="1582221" y="5023060"/>
                  <a:ext cx="152512" cy="390915"/>
                </a:xfrm>
                <a:prstGeom prst="rect">
                  <a:avLst/>
                </a:prstGeom>
                <a:solidFill>
                  <a:srgbClr val="FFC000"/>
                </a:solidFill>
                <a:ln w="38100" cap="flat" cmpd="sng" algn="ctr">
                  <a:solidFill>
                    <a:srgbClr val="333333"/>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914400" eaLnBrk="0" fontAlgn="base" hangingPunct="0">
                    <a:spcBef>
                      <a:spcPct val="0"/>
                    </a:spcBef>
                    <a:spcAft>
                      <a:spcPct val="0"/>
                    </a:spcAft>
                  </a:pPr>
                  <a:endParaRPr lang="en-US" sz="1200" b="1" dirty="0">
                    <a:latin typeface="Arial Narrow" pitchFamily="34" charset="0"/>
                  </a:endParaRPr>
                </a:p>
              </p:txBody>
            </p:sp>
            <p:sp>
              <p:nvSpPr>
                <p:cNvPr id="45" name="Rectangle 44"/>
                <p:cNvSpPr/>
                <p:nvPr/>
              </p:nvSpPr>
              <p:spPr bwMode="auto">
                <a:xfrm>
                  <a:off x="1734621" y="5023060"/>
                  <a:ext cx="152512" cy="390915"/>
                </a:xfrm>
                <a:prstGeom prst="rect">
                  <a:avLst/>
                </a:prstGeom>
                <a:solidFill>
                  <a:srgbClr val="FFC000"/>
                </a:solidFill>
                <a:ln w="38100" cap="flat" cmpd="sng" algn="ctr">
                  <a:solidFill>
                    <a:srgbClr val="333333"/>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914400" eaLnBrk="0" fontAlgn="base" hangingPunct="0">
                    <a:spcBef>
                      <a:spcPct val="0"/>
                    </a:spcBef>
                    <a:spcAft>
                      <a:spcPct val="0"/>
                    </a:spcAft>
                  </a:pPr>
                  <a:endParaRPr lang="en-US" sz="1200" b="1" dirty="0">
                    <a:latin typeface="Arial Narrow" pitchFamily="34" charset="0"/>
                  </a:endParaRPr>
                </a:p>
              </p:txBody>
            </p:sp>
            <p:sp>
              <p:nvSpPr>
                <p:cNvPr id="46" name="Rectangle 45"/>
                <p:cNvSpPr/>
                <p:nvPr/>
              </p:nvSpPr>
              <p:spPr bwMode="auto">
                <a:xfrm>
                  <a:off x="1887021" y="5023060"/>
                  <a:ext cx="152512" cy="390915"/>
                </a:xfrm>
                <a:prstGeom prst="rect">
                  <a:avLst/>
                </a:prstGeom>
                <a:solidFill>
                  <a:srgbClr val="FFC000"/>
                </a:solidFill>
                <a:ln w="38100" cap="flat" cmpd="sng" algn="ctr">
                  <a:solidFill>
                    <a:srgbClr val="333333"/>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914400" eaLnBrk="0" fontAlgn="base" hangingPunct="0">
                    <a:spcBef>
                      <a:spcPct val="0"/>
                    </a:spcBef>
                    <a:spcAft>
                      <a:spcPct val="0"/>
                    </a:spcAft>
                  </a:pPr>
                  <a:endParaRPr lang="en-US" sz="1200" b="1" dirty="0">
                    <a:latin typeface="Arial Narrow" pitchFamily="34" charset="0"/>
                  </a:endParaRPr>
                </a:p>
              </p:txBody>
            </p:sp>
            <p:sp>
              <p:nvSpPr>
                <p:cNvPr id="47" name="Rectangle 46"/>
                <p:cNvSpPr/>
                <p:nvPr/>
              </p:nvSpPr>
              <p:spPr bwMode="auto">
                <a:xfrm>
                  <a:off x="2039421" y="5023060"/>
                  <a:ext cx="152512" cy="390915"/>
                </a:xfrm>
                <a:prstGeom prst="rect">
                  <a:avLst/>
                </a:prstGeom>
                <a:solidFill>
                  <a:srgbClr val="FFC000"/>
                </a:solidFill>
                <a:ln w="38100" cap="flat" cmpd="sng" algn="ctr">
                  <a:solidFill>
                    <a:srgbClr val="333333"/>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914400" eaLnBrk="0" fontAlgn="base" hangingPunct="0">
                    <a:spcBef>
                      <a:spcPct val="0"/>
                    </a:spcBef>
                    <a:spcAft>
                      <a:spcPct val="0"/>
                    </a:spcAft>
                  </a:pPr>
                  <a:endParaRPr lang="en-US" sz="1200" b="1" dirty="0">
                    <a:latin typeface="Arial Narrow" pitchFamily="34" charset="0"/>
                  </a:endParaRPr>
                </a:p>
              </p:txBody>
            </p:sp>
            <p:sp>
              <p:nvSpPr>
                <p:cNvPr id="48" name="Rectangle 47"/>
                <p:cNvSpPr/>
                <p:nvPr/>
              </p:nvSpPr>
              <p:spPr bwMode="auto">
                <a:xfrm>
                  <a:off x="2191821" y="5023060"/>
                  <a:ext cx="152512" cy="390915"/>
                </a:xfrm>
                <a:prstGeom prst="rect">
                  <a:avLst/>
                </a:prstGeom>
                <a:solidFill>
                  <a:srgbClr val="FFC000"/>
                </a:solidFill>
                <a:ln w="38100" cap="flat" cmpd="sng" algn="ctr">
                  <a:solidFill>
                    <a:srgbClr val="333333"/>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914400" eaLnBrk="0" fontAlgn="base" hangingPunct="0">
                    <a:spcBef>
                      <a:spcPct val="0"/>
                    </a:spcBef>
                    <a:spcAft>
                      <a:spcPct val="0"/>
                    </a:spcAft>
                  </a:pPr>
                  <a:endParaRPr lang="en-US" sz="1200" b="1" dirty="0">
                    <a:latin typeface="Arial Narrow" pitchFamily="34" charset="0"/>
                  </a:endParaRPr>
                </a:p>
              </p:txBody>
            </p:sp>
            <p:sp>
              <p:nvSpPr>
                <p:cNvPr id="49" name="Rectangle 48"/>
                <p:cNvSpPr/>
                <p:nvPr/>
              </p:nvSpPr>
              <p:spPr bwMode="auto">
                <a:xfrm>
                  <a:off x="2344221" y="5023060"/>
                  <a:ext cx="152512" cy="390915"/>
                </a:xfrm>
                <a:prstGeom prst="rect">
                  <a:avLst/>
                </a:prstGeom>
                <a:solidFill>
                  <a:srgbClr val="FFC000"/>
                </a:solidFill>
                <a:ln w="38100" cap="flat" cmpd="sng" algn="ctr">
                  <a:solidFill>
                    <a:srgbClr val="333333"/>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914400" eaLnBrk="0" fontAlgn="base" hangingPunct="0">
                    <a:spcBef>
                      <a:spcPct val="0"/>
                    </a:spcBef>
                    <a:spcAft>
                      <a:spcPct val="0"/>
                    </a:spcAft>
                  </a:pPr>
                  <a:endParaRPr lang="en-US" sz="1200" b="1" dirty="0">
                    <a:latin typeface="Arial Narrow" pitchFamily="34" charset="0"/>
                  </a:endParaRPr>
                </a:p>
              </p:txBody>
            </p:sp>
            <p:sp>
              <p:nvSpPr>
                <p:cNvPr id="50" name="Rectangle 49"/>
                <p:cNvSpPr/>
                <p:nvPr/>
              </p:nvSpPr>
              <p:spPr bwMode="auto">
                <a:xfrm>
                  <a:off x="2496621" y="5023060"/>
                  <a:ext cx="152512" cy="390915"/>
                </a:xfrm>
                <a:prstGeom prst="rect">
                  <a:avLst/>
                </a:prstGeom>
                <a:solidFill>
                  <a:srgbClr val="FFC000"/>
                </a:solidFill>
                <a:ln w="38100" cap="flat" cmpd="sng" algn="ctr">
                  <a:solidFill>
                    <a:srgbClr val="333333"/>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914400" eaLnBrk="0" fontAlgn="base" hangingPunct="0">
                    <a:spcBef>
                      <a:spcPct val="0"/>
                    </a:spcBef>
                    <a:spcAft>
                      <a:spcPct val="0"/>
                    </a:spcAft>
                  </a:pPr>
                  <a:endParaRPr lang="en-US" sz="1200" b="1" dirty="0">
                    <a:latin typeface="Arial Narrow" pitchFamily="34" charset="0"/>
                  </a:endParaRPr>
                </a:p>
              </p:txBody>
            </p:sp>
            <p:sp>
              <p:nvSpPr>
                <p:cNvPr id="51" name="Rectangle 50"/>
                <p:cNvSpPr/>
                <p:nvPr/>
              </p:nvSpPr>
              <p:spPr bwMode="auto">
                <a:xfrm>
                  <a:off x="2649021" y="5023060"/>
                  <a:ext cx="152512" cy="390915"/>
                </a:xfrm>
                <a:prstGeom prst="rect">
                  <a:avLst/>
                </a:prstGeom>
                <a:solidFill>
                  <a:srgbClr val="FFC000"/>
                </a:solidFill>
                <a:ln w="38100" cap="flat" cmpd="sng" algn="ctr">
                  <a:solidFill>
                    <a:srgbClr val="333333"/>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914400" eaLnBrk="0" fontAlgn="base" hangingPunct="0">
                    <a:spcBef>
                      <a:spcPct val="0"/>
                    </a:spcBef>
                    <a:spcAft>
                      <a:spcPct val="0"/>
                    </a:spcAft>
                  </a:pPr>
                  <a:endParaRPr lang="en-US" sz="1200" b="1" dirty="0">
                    <a:latin typeface="Arial Narrow" pitchFamily="34" charset="0"/>
                  </a:endParaRPr>
                </a:p>
              </p:txBody>
            </p:sp>
            <p:sp>
              <p:nvSpPr>
                <p:cNvPr id="52" name="Rectangle 51"/>
                <p:cNvSpPr/>
                <p:nvPr/>
              </p:nvSpPr>
              <p:spPr bwMode="auto">
                <a:xfrm>
                  <a:off x="2801421" y="5023060"/>
                  <a:ext cx="152512" cy="390915"/>
                </a:xfrm>
                <a:prstGeom prst="rect">
                  <a:avLst/>
                </a:prstGeom>
                <a:solidFill>
                  <a:srgbClr val="FFC000"/>
                </a:solidFill>
                <a:ln w="38100" cap="flat" cmpd="sng" algn="ctr">
                  <a:solidFill>
                    <a:srgbClr val="333333"/>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914400" eaLnBrk="0" fontAlgn="base" hangingPunct="0">
                    <a:spcBef>
                      <a:spcPct val="0"/>
                    </a:spcBef>
                    <a:spcAft>
                      <a:spcPct val="0"/>
                    </a:spcAft>
                  </a:pPr>
                  <a:endParaRPr lang="en-US" sz="1200" b="1" dirty="0">
                    <a:latin typeface="Arial Narrow" pitchFamily="34" charset="0"/>
                  </a:endParaRPr>
                </a:p>
              </p:txBody>
            </p:sp>
            <p:sp>
              <p:nvSpPr>
                <p:cNvPr id="53" name="Rectangle 52"/>
                <p:cNvSpPr/>
                <p:nvPr/>
              </p:nvSpPr>
              <p:spPr bwMode="auto">
                <a:xfrm>
                  <a:off x="2953821" y="5023060"/>
                  <a:ext cx="152512" cy="390915"/>
                </a:xfrm>
                <a:prstGeom prst="rect">
                  <a:avLst/>
                </a:prstGeom>
                <a:solidFill>
                  <a:srgbClr val="FFC000"/>
                </a:solidFill>
                <a:ln w="38100" cap="flat" cmpd="sng" algn="ctr">
                  <a:solidFill>
                    <a:srgbClr val="333333"/>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914400" eaLnBrk="0" fontAlgn="base" hangingPunct="0">
                    <a:spcBef>
                      <a:spcPct val="0"/>
                    </a:spcBef>
                    <a:spcAft>
                      <a:spcPct val="0"/>
                    </a:spcAft>
                  </a:pPr>
                  <a:endParaRPr lang="en-US" sz="1200" b="1" dirty="0">
                    <a:latin typeface="Arial Narrow" pitchFamily="34" charset="0"/>
                  </a:endParaRPr>
                </a:p>
              </p:txBody>
            </p:sp>
            <p:sp>
              <p:nvSpPr>
                <p:cNvPr id="54" name="Rectangle 53"/>
                <p:cNvSpPr/>
                <p:nvPr/>
              </p:nvSpPr>
              <p:spPr bwMode="auto">
                <a:xfrm>
                  <a:off x="3106221" y="5023060"/>
                  <a:ext cx="152512" cy="390915"/>
                </a:xfrm>
                <a:prstGeom prst="rect">
                  <a:avLst/>
                </a:prstGeom>
                <a:solidFill>
                  <a:srgbClr val="FFC000"/>
                </a:solidFill>
                <a:ln w="38100" cap="flat" cmpd="sng" algn="ctr">
                  <a:solidFill>
                    <a:srgbClr val="333333"/>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914400" eaLnBrk="0" fontAlgn="base" hangingPunct="0">
                    <a:spcBef>
                      <a:spcPct val="0"/>
                    </a:spcBef>
                    <a:spcAft>
                      <a:spcPct val="0"/>
                    </a:spcAft>
                  </a:pPr>
                  <a:endParaRPr lang="en-US" sz="1200" b="1" dirty="0">
                    <a:latin typeface="Arial Narrow" pitchFamily="34" charset="0"/>
                  </a:endParaRPr>
                </a:p>
              </p:txBody>
            </p:sp>
            <p:sp>
              <p:nvSpPr>
                <p:cNvPr id="55" name="Rectangle 54"/>
                <p:cNvSpPr/>
                <p:nvPr/>
              </p:nvSpPr>
              <p:spPr bwMode="auto">
                <a:xfrm>
                  <a:off x="3258621" y="5023060"/>
                  <a:ext cx="152512" cy="390915"/>
                </a:xfrm>
                <a:prstGeom prst="rect">
                  <a:avLst/>
                </a:prstGeom>
                <a:solidFill>
                  <a:srgbClr val="FFC000"/>
                </a:solidFill>
                <a:ln w="38100" cap="flat" cmpd="sng" algn="ctr">
                  <a:solidFill>
                    <a:srgbClr val="333333"/>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914400" eaLnBrk="0" fontAlgn="base" hangingPunct="0">
                    <a:spcBef>
                      <a:spcPct val="0"/>
                    </a:spcBef>
                    <a:spcAft>
                      <a:spcPct val="0"/>
                    </a:spcAft>
                  </a:pPr>
                  <a:endParaRPr lang="en-US" sz="1200" b="1" dirty="0">
                    <a:latin typeface="Arial Narrow" pitchFamily="34" charset="0"/>
                  </a:endParaRPr>
                </a:p>
              </p:txBody>
            </p:sp>
          </p:grpSp>
          <p:grpSp>
            <p:nvGrpSpPr>
              <p:cNvPr id="56" name="Group 55"/>
              <p:cNvGrpSpPr/>
              <p:nvPr/>
            </p:nvGrpSpPr>
            <p:grpSpPr>
              <a:xfrm>
                <a:off x="1587852" y="4333626"/>
                <a:ext cx="1828912" cy="390915"/>
                <a:chOff x="1582221" y="5023060"/>
                <a:chExt cx="1828912" cy="390915"/>
              </a:xfrm>
            </p:grpSpPr>
            <p:sp>
              <p:nvSpPr>
                <p:cNvPr id="57" name="Rectangle 56"/>
                <p:cNvSpPr/>
                <p:nvPr/>
              </p:nvSpPr>
              <p:spPr bwMode="auto">
                <a:xfrm>
                  <a:off x="1582221" y="5023060"/>
                  <a:ext cx="152512" cy="390915"/>
                </a:xfrm>
                <a:prstGeom prst="rect">
                  <a:avLst/>
                </a:prstGeom>
                <a:solidFill>
                  <a:srgbClr val="FFC000"/>
                </a:solidFill>
                <a:ln w="38100" cap="flat" cmpd="sng" algn="ctr">
                  <a:solidFill>
                    <a:srgbClr val="333333"/>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914400" eaLnBrk="0" fontAlgn="base" hangingPunct="0">
                    <a:spcBef>
                      <a:spcPct val="0"/>
                    </a:spcBef>
                    <a:spcAft>
                      <a:spcPct val="0"/>
                    </a:spcAft>
                  </a:pPr>
                  <a:endParaRPr lang="en-US" sz="1200" b="1" dirty="0">
                    <a:latin typeface="Arial Narrow" pitchFamily="34" charset="0"/>
                  </a:endParaRPr>
                </a:p>
              </p:txBody>
            </p:sp>
            <p:sp>
              <p:nvSpPr>
                <p:cNvPr id="58" name="Rectangle 57"/>
                <p:cNvSpPr/>
                <p:nvPr/>
              </p:nvSpPr>
              <p:spPr bwMode="auto">
                <a:xfrm>
                  <a:off x="1734621" y="5023060"/>
                  <a:ext cx="152512" cy="390915"/>
                </a:xfrm>
                <a:prstGeom prst="rect">
                  <a:avLst/>
                </a:prstGeom>
                <a:solidFill>
                  <a:srgbClr val="FFC000"/>
                </a:solidFill>
                <a:ln w="38100" cap="flat" cmpd="sng" algn="ctr">
                  <a:solidFill>
                    <a:srgbClr val="333333"/>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914400" eaLnBrk="0" fontAlgn="base" hangingPunct="0">
                    <a:spcBef>
                      <a:spcPct val="0"/>
                    </a:spcBef>
                    <a:spcAft>
                      <a:spcPct val="0"/>
                    </a:spcAft>
                  </a:pPr>
                  <a:endParaRPr lang="en-US" sz="1200" b="1" dirty="0">
                    <a:latin typeface="Arial Narrow" pitchFamily="34" charset="0"/>
                  </a:endParaRPr>
                </a:p>
              </p:txBody>
            </p:sp>
            <p:sp>
              <p:nvSpPr>
                <p:cNvPr id="59" name="Rectangle 58"/>
                <p:cNvSpPr/>
                <p:nvPr/>
              </p:nvSpPr>
              <p:spPr bwMode="auto">
                <a:xfrm>
                  <a:off x="1887021" y="5023060"/>
                  <a:ext cx="152512" cy="390915"/>
                </a:xfrm>
                <a:prstGeom prst="rect">
                  <a:avLst/>
                </a:prstGeom>
                <a:solidFill>
                  <a:srgbClr val="FFC000"/>
                </a:solidFill>
                <a:ln w="38100" cap="flat" cmpd="sng" algn="ctr">
                  <a:solidFill>
                    <a:srgbClr val="333333"/>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914400" eaLnBrk="0" fontAlgn="base" hangingPunct="0">
                    <a:spcBef>
                      <a:spcPct val="0"/>
                    </a:spcBef>
                    <a:spcAft>
                      <a:spcPct val="0"/>
                    </a:spcAft>
                  </a:pPr>
                  <a:endParaRPr lang="en-US" sz="1200" b="1" dirty="0">
                    <a:latin typeface="Arial Narrow" pitchFamily="34" charset="0"/>
                  </a:endParaRPr>
                </a:p>
              </p:txBody>
            </p:sp>
            <p:sp>
              <p:nvSpPr>
                <p:cNvPr id="60" name="Rectangle 59"/>
                <p:cNvSpPr/>
                <p:nvPr/>
              </p:nvSpPr>
              <p:spPr bwMode="auto">
                <a:xfrm>
                  <a:off x="2039421" y="5023060"/>
                  <a:ext cx="152512" cy="390915"/>
                </a:xfrm>
                <a:prstGeom prst="rect">
                  <a:avLst/>
                </a:prstGeom>
                <a:solidFill>
                  <a:srgbClr val="FFC000"/>
                </a:solidFill>
                <a:ln w="38100" cap="flat" cmpd="sng" algn="ctr">
                  <a:solidFill>
                    <a:srgbClr val="333333"/>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914400" eaLnBrk="0" fontAlgn="base" hangingPunct="0">
                    <a:spcBef>
                      <a:spcPct val="0"/>
                    </a:spcBef>
                    <a:spcAft>
                      <a:spcPct val="0"/>
                    </a:spcAft>
                  </a:pPr>
                  <a:endParaRPr lang="en-US" sz="1200" b="1" dirty="0">
                    <a:latin typeface="Arial Narrow" pitchFamily="34" charset="0"/>
                  </a:endParaRPr>
                </a:p>
              </p:txBody>
            </p:sp>
            <p:sp>
              <p:nvSpPr>
                <p:cNvPr id="61" name="Rectangle 60"/>
                <p:cNvSpPr/>
                <p:nvPr/>
              </p:nvSpPr>
              <p:spPr bwMode="auto">
                <a:xfrm>
                  <a:off x="2191821" y="5023060"/>
                  <a:ext cx="152512" cy="390915"/>
                </a:xfrm>
                <a:prstGeom prst="rect">
                  <a:avLst/>
                </a:prstGeom>
                <a:solidFill>
                  <a:srgbClr val="FFC000"/>
                </a:solidFill>
                <a:ln w="38100" cap="flat" cmpd="sng" algn="ctr">
                  <a:solidFill>
                    <a:srgbClr val="333333"/>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914400" eaLnBrk="0" fontAlgn="base" hangingPunct="0">
                    <a:spcBef>
                      <a:spcPct val="0"/>
                    </a:spcBef>
                    <a:spcAft>
                      <a:spcPct val="0"/>
                    </a:spcAft>
                  </a:pPr>
                  <a:endParaRPr lang="en-US" sz="1200" b="1" dirty="0">
                    <a:latin typeface="Arial Narrow" pitchFamily="34" charset="0"/>
                  </a:endParaRPr>
                </a:p>
              </p:txBody>
            </p:sp>
            <p:sp>
              <p:nvSpPr>
                <p:cNvPr id="62" name="Rectangle 61"/>
                <p:cNvSpPr/>
                <p:nvPr/>
              </p:nvSpPr>
              <p:spPr bwMode="auto">
                <a:xfrm>
                  <a:off x="2344221" y="5023060"/>
                  <a:ext cx="152512" cy="390915"/>
                </a:xfrm>
                <a:prstGeom prst="rect">
                  <a:avLst/>
                </a:prstGeom>
                <a:solidFill>
                  <a:srgbClr val="FFC000"/>
                </a:solidFill>
                <a:ln w="38100" cap="flat" cmpd="sng" algn="ctr">
                  <a:solidFill>
                    <a:srgbClr val="333333"/>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914400" eaLnBrk="0" fontAlgn="base" hangingPunct="0">
                    <a:spcBef>
                      <a:spcPct val="0"/>
                    </a:spcBef>
                    <a:spcAft>
                      <a:spcPct val="0"/>
                    </a:spcAft>
                  </a:pPr>
                  <a:endParaRPr lang="en-US" sz="1200" b="1" dirty="0">
                    <a:latin typeface="Arial Narrow" pitchFamily="34" charset="0"/>
                  </a:endParaRPr>
                </a:p>
              </p:txBody>
            </p:sp>
            <p:sp>
              <p:nvSpPr>
                <p:cNvPr id="63" name="Rectangle 62"/>
                <p:cNvSpPr/>
                <p:nvPr/>
              </p:nvSpPr>
              <p:spPr bwMode="auto">
                <a:xfrm>
                  <a:off x="2496621" y="5023060"/>
                  <a:ext cx="152512" cy="390915"/>
                </a:xfrm>
                <a:prstGeom prst="rect">
                  <a:avLst/>
                </a:prstGeom>
                <a:solidFill>
                  <a:srgbClr val="FFC000"/>
                </a:solidFill>
                <a:ln w="38100" cap="flat" cmpd="sng" algn="ctr">
                  <a:solidFill>
                    <a:srgbClr val="333333"/>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914400" eaLnBrk="0" fontAlgn="base" hangingPunct="0">
                    <a:spcBef>
                      <a:spcPct val="0"/>
                    </a:spcBef>
                    <a:spcAft>
                      <a:spcPct val="0"/>
                    </a:spcAft>
                  </a:pPr>
                  <a:endParaRPr lang="en-US" sz="1200" b="1" dirty="0">
                    <a:latin typeface="Arial Narrow" pitchFamily="34" charset="0"/>
                  </a:endParaRPr>
                </a:p>
              </p:txBody>
            </p:sp>
            <p:sp>
              <p:nvSpPr>
                <p:cNvPr id="64" name="Rectangle 63"/>
                <p:cNvSpPr/>
                <p:nvPr/>
              </p:nvSpPr>
              <p:spPr bwMode="auto">
                <a:xfrm>
                  <a:off x="2649021" y="5023060"/>
                  <a:ext cx="152512" cy="390915"/>
                </a:xfrm>
                <a:prstGeom prst="rect">
                  <a:avLst/>
                </a:prstGeom>
                <a:solidFill>
                  <a:srgbClr val="FFC000"/>
                </a:solidFill>
                <a:ln w="38100" cap="flat" cmpd="sng" algn="ctr">
                  <a:solidFill>
                    <a:srgbClr val="333333"/>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914400" eaLnBrk="0" fontAlgn="base" hangingPunct="0">
                    <a:spcBef>
                      <a:spcPct val="0"/>
                    </a:spcBef>
                    <a:spcAft>
                      <a:spcPct val="0"/>
                    </a:spcAft>
                  </a:pPr>
                  <a:endParaRPr lang="en-US" sz="1200" b="1" dirty="0">
                    <a:latin typeface="Arial Narrow" pitchFamily="34" charset="0"/>
                  </a:endParaRPr>
                </a:p>
              </p:txBody>
            </p:sp>
            <p:sp>
              <p:nvSpPr>
                <p:cNvPr id="65" name="Rectangle 64"/>
                <p:cNvSpPr/>
                <p:nvPr/>
              </p:nvSpPr>
              <p:spPr bwMode="auto">
                <a:xfrm>
                  <a:off x="2801421" y="5023060"/>
                  <a:ext cx="152512" cy="390915"/>
                </a:xfrm>
                <a:prstGeom prst="rect">
                  <a:avLst/>
                </a:prstGeom>
                <a:solidFill>
                  <a:srgbClr val="FFC000"/>
                </a:solidFill>
                <a:ln w="38100" cap="flat" cmpd="sng" algn="ctr">
                  <a:solidFill>
                    <a:srgbClr val="333333"/>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914400" eaLnBrk="0" fontAlgn="base" hangingPunct="0">
                    <a:spcBef>
                      <a:spcPct val="0"/>
                    </a:spcBef>
                    <a:spcAft>
                      <a:spcPct val="0"/>
                    </a:spcAft>
                  </a:pPr>
                  <a:endParaRPr lang="en-US" sz="1200" b="1" dirty="0">
                    <a:latin typeface="Arial Narrow" pitchFamily="34" charset="0"/>
                  </a:endParaRPr>
                </a:p>
              </p:txBody>
            </p:sp>
            <p:sp>
              <p:nvSpPr>
                <p:cNvPr id="66" name="Rectangle 65"/>
                <p:cNvSpPr/>
                <p:nvPr/>
              </p:nvSpPr>
              <p:spPr bwMode="auto">
                <a:xfrm>
                  <a:off x="2953821" y="5023060"/>
                  <a:ext cx="152512" cy="390915"/>
                </a:xfrm>
                <a:prstGeom prst="rect">
                  <a:avLst/>
                </a:prstGeom>
                <a:solidFill>
                  <a:srgbClr val="FFC000"/>
                </a:solidFill>
                <a:ln w="38100" cap="flat" cmpd="sng" algn="ctr">
                  <a:solidFill>
                    <a:srgbClr val="333333"/>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914400" eaLnBrk="0" fontAlgn="base" hangingPunct="0">
                    <a:spcBef>
                      <a:spcPct val="0"/>
                    </a:spcBef>
                    <a:spcAft>
                      <a:spcPct val="0"/>
                    </a:spcAft>
                  </a:pPr>
                  <a:endParaRPr lang="en-US" sz="1200" b="1" dirty="0">
                    <a:latin typeface="Arial Narrow" pitchFamily="34" charset="0"/>
                  </a:endParaRPr>
                </a:p>
              </p:txBody>
            </p:sp>
            <p:sp>
              <p:nvSpPr>
                <p:cNvPr id="67" name="Rectangle 66"/>
                <p:cNvSpPr/>
                <p:nvPr/>
              </p:nvSpPr>
              <p:spPr bwMode="auto">
                <a:xfrm>
                  <a:off x="3106221" y="5023060"/>
                  <a:ext cx="152512" cy="390915"/>
                </a:xfrm>
                <a:prstGeom prst="rect">
                  <a:avLst/>
                </a:prstGeom>
                <a:solidFill>
                  <a:srgbClr val="FFC000"/>
                </a:solidFill>
                <a:ln w="38100" cap="flat" cmpd="sng" algn="ctr">
                  <a:solidFill>
                    <a:srgbClr val="333333"/>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914400" eaLnBrk="0" fontAlgn="base" hangingPunct="0">
                    <a:spcBef>
                      <a:spcPct val="0"/>
                    </a:spcBef>
                    <a:spcAft>
                      <a:spcPct val="0"/>
                    </a:spcAft>
                  </a:pPr>
                  <a:endParaRPr lang="en-US" sz="1200" b="1" dirty="0">
                    <a:latin typeface="Arial Narrow" pitchFamily="34" charset="0"/>
                  </a:endParaRPr>
                </a:p>
              </p:txBody>
            </p:sp>
            <p:sp>
              <p:nvSpPr>
                <p:cNvPr id="68" name="Rectangle 67"/>
                <p:cNvSpPr/>
                <p:nvPr/>
              </p:nvSpPr>
              <p:spPr bwMode="auto">
                <a:xfrm>
                  <a:off x="3258621" y="5023060"/>
                  <a:ext cx="152512" cy="390915"/>
                </a:xfrm>
                <a:prstGeom prst="rect">
                  <a:avLst/>
                </a:prstGeom>
                <a:solidFill>
                  <a:srgbClr val="FFC000"/>
                </a:solidFill>
                <a:ln w="38100" cap="flat" cmpd="sng" algn="ctr">
                  <a:solidFill>
                    <a:srgbClr val="333333"/>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914400" eaLnBrk="0" fontAlgn="base" hangingPunct="0">
                    <a:spcBef>
                      <a:spcPct val="0"/>
                    </a:spcBef>
                    <a:spcAft>
                      <a:spcPct val="0"/>
                    </a:spcAft>
                  </a:pPr>
                  <a:endParaRPr lang="en-US" sz="1200" b="1" dirty="0">
                    <a:latin typeface="Arial Narrow" pitchFamily="34" charset="0"/>
                  </a:endParaRPr>
                </a:p>
              </p:txBody>
            </p:sp>
          </p:grpSp>
        </p:grpSp>
        <p:sp>
          <p:nvSpPr>
            <p:cNvPr id="75" name="Cloud 74"/>
            <p:cNvSpPr/>
            <p:nvPr/>
          </p:nvSpPr>
          <p:spPr bwMode="auto">
            <a:xfrm>
              <a:off x="3522937" y="4613661"/>
              <a:ext cx="3054485" cy="1454461"/>
            </a:xfrm>
            <a:prstGeom prst="cloud">
              <a:avLst/>
            </a:prstGeom>
            <a:solidFill>
              <a:schemeClr val="bg1"/>
            </a:solidFill>
            <a:ln w="9525" cap="flat" cmpd="sng" algn="ctr">
              <a:solidFill>
                <a:srgbClr val="333333"/>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914400" eaLnBrk="0" fontAlgn="base" hangingPunct="0">
                <a:spcBef>
                  <a:spcPct val="0"/>
                </a:spcBef>
                <a:spcAft>
                  <a:spcPct val="0"/>
                </a:spcAft>
              </a:pPr>
              <a:endParaRPr lang="en-US" sz="1800" b="1" dirty="0">
                <a:latin typeface="Arial Narrow" pitchFamily="34" charset="0"/>
              </a:endParaRPr>
            </a:p>
          </p:txBody>
        </p:sp>
        <p:sp>
          <p:nvSpPr>
            <p:cNvPr id="76" name="Rectangle 75"/>
            <p:cNvSpPr/>
            <p:nvPr/>
          </p:nvSpPr>
          <p:spPr bwMode="auto">
            <a:xfrm>
              <a:off x="4392983" y="4995426"/>
              <a:ext cx="1314391" cy="690929"/>
            </a:xfrm>
            <a:prstGeom prst="rect">
              <a:avLst/>
            </a:prstGeom>
            <a:solidFill>
              <a:schemeClr val="bg2"/>
            </a:solidFill>
            <a:ln w="38100" cap="flat" cmpd="sng" algn="ctr">
              <a:solidFill>
                <a:srgbClr val="333333"/>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914400" eaLnBrk="0" fontAlgn="base" hangingPunct="0">
                <a:spcBef>
                  <a:spcPct val="0"/>
                </a:spcBef>
                <a:spcAft>
                  <a:spcPct val="0"/>
                </a:spcAft>
              </a:pPr>
              <a:r>
                <a:rPr lang="en-US" sz="1400" b="1" dirty="0"/>
                <a:t>Fibre Channel</a:t>
              </a:r>
            </a:p>
            <a:p>
              <a:pPr algn="ctr" defTabSz="914400" eaLnBrk="0" fontAlgn="base" hangingPunct="0">
                <a:spcBef>
                  <a:spcPct val="0"/>
                </a:spcBef>
                <a:spcAft>
                  <a:spcPct val="0"/>
                </a:spcAft>
              </a:pPr>
              <a:r>
                <a:rPr lang="en-US" sz="1400" b="1" dirty="0"/>
                <a:t>switch</a:t>
              </a:r>
              <a:endParaRPr lang="en-US" sz="1400" b="1" dirty="0">
                <a:latin typeface="Arial Narrow" pitchFamily="34" charset="0"/>
              </a:endParaRPr>
            </a:p>
          </p:txBody>
        </p:sp>
        <p:cxnSp>
          <p:nvCxnSpPr>
            <p:cNvPr id="78" name="Elbow Connector 77"/>
            <p:cNvCxnSpPr>
              <a:stCxn id="4" idx="1"/>
            </p:cNvCxnSpPr>
            <p:nvPr/>
          </p:nvCxnSpPr>
          <p:spPr bwMode="auto">
            <a:xfrm rot="10800000" flipV="1">
              <a:off x="5707375" y="4838121"/>
              <a:ext cx="1417589" cy="293337"/>
            </a:xfrm>
            <a:prstGeom prst="bentConnector3">
              <a:avLst/>
            </a:prstGeom>
            <a:solidFill>
              <a:schemeClr val="bg1"/>
            </a:solidFill>
            <a:ln w="38100" cap="flat" cmpd="sng" algn="ctr">
              <a:solidFill>
                <a:srgbClr val="333333"/>
              </a:solidFill>
              <a:prstDash val="solid"/>
              <a:round/>
              <a:headEnd type="arrow"/>
              <a:tailEnd type="arrow"/>
            </a:ln>
            <a:effectLst/>
          </p:spPr>
        </p:cxnSp>
        <p:sp>
          <p:nvSpPr>
            <p:cNvPr id="79" name="Text Box 126"/>
            <p:cNvSpPr txBox="1">
              <a:spLocks noChangeArrowheads="1"/>
            </p:cNvSpPr>
            <p:nvPr/>
          </p:nvSpPr>
          <p:spPr bwMode="auto">
            <a:xfrm>
              <a:off x="3989997" y="4004749"/>
              <a:ext cx="2231510" cy="643252"/>
            </a:xfrm>
            <a:prstGeom prst="rect">
              <a:avLst/>
            </a:prstGeom>
            <a:noFill/>
            <a:ln w="9525" algn="ctr">
              <a:noFill/>
              <a:miter lim="800000"/>
              <a:headEnd/>
              <a:tailEnd/>
            </a:ln>
          </p:spPr>
          <p:txBody>
            <a:bodyPr wrap="square">
              <a:spAutoFit/>
            </a:bodyPr>
            <a:lstStyle/>
            <a:p>
              <a:r>
                <a:rPr lang="en-US" sz="1600" b="1" dirty="0"/>
                <a:t>Fibre Channel or</a:t>
              </a:r>
            </a:p>
            <a:p>
              <a:r>
                <a:rPr lang="en-US" sz="1600" b="1" dirty="0"/>
                <a:t>SAN fabric</a:t>
              </a:r>
            </a:p>
          </p:txBody>
        </p:sp>
        <p:cxnSp>
          <p:nvCxnSpPr>
            <p:cNvPr id="81" name="Elbow Connector 80"/>
            <p:cNvCxnSpPr>
              <a:stCxn id="39" idx="1"/>
            </p:cNvCxnSpPr>
            <p:nvPr/>
          </p:nvCxnSpPr>
          <p:spPr bwMode="auto">
            <a:xfrm rot="10800000">
              <a:off x="5707374" y="5434246"/>
              <a:ext cx="1417588" cy="522777"/>
            </a:xfrm>
            <a:prstGeom prst="bentConnector3">
              <a:avLst/>
            </a:prstGeom>
            <a:solidFill>
              <a:schemeClr val="bg1"/>
            </a:solidFill>
            <a:ln w="38100" cap="flat" cmpd="sng" algn="ctr">
              <a:solidFill>
                <a:srgbClr val="333333"/>
              </a:solidFill>
              <a:prstDash val="solid"/>
              <a:round/>
              <a:headEnd type="arrow"/>
              <a:tailEnd type="arrow"/>
            </a:ln>
            <a:effectLst/>
          </p:spPr>
        </p:cxnSp>
        <p:cxnSp>
          <p:nvCxnSpPr>
            <p:cNvPr id="88" name="Elbow Connector 87"/>
            <p:cNvCxnSpPr>
              <a:stCxn id="76" idx="1"/>
            </p:cNvCxnSpPr>
            <p:nvPr/>
          </p:nvCxnSpPr>
          <p:spPr bwMode="auto">
            <a:xfrm rot="10800000">
              <a:off x="3193159" y="4379377"/>
              <a:ext cx="1199824" cy="961515"/>
            </a:xfrm>
            <a:prstGeom prst="bentConnector3">
              <a:avLst/>
            </a:prstGeom>
            <a:solidFill>
              <a:schemeClr val="bg1"/>
            </a:solidFill>
            <a:ln w="38100" cap="flat" cmpd="sng" algn="ctr">
              <a:solidFill>
                <a:srgbClr val="333333"/>
              </a:solidFill>
              <a:prstDash val="solid"/>
              <a:round/>
              <a:headEnd type="arrow"/>
              <a:tailEnd type="arrow"/>
            </a:ln>
            <a:effectLst/>
          </p:spPr>
        </p:cxnSp>
        <p:sp>
          <p:nvSpPr>
            <p:cNvPr id="91" name="Text Box 126"/>
            <p:cNvSpPr txBox="1">
              <a:spLocks noChangeArrowheads="1"/>
            </p:cNvSpPr>
            <p:nvPr/>
          </p:nvSpPr>
          <p:spPr bwMode="auto">
            <a:xfrm>
              <a:off x="5940152" y="4365104"/>
              <a:ext cx="1296035" cy="304699"/>
            </a:xfrm>
            <a:prstGeom prst="rect">
              <a:avLst/>
            </a:prstGeom>
            <a:noFill/>
            <a:ln w="9525" algn="ctr">
              <a:noFill/>
              <a:miter lim="800000"/>
              <a:headEnd/>
              <a:tailEnd/>
            </a:ln>
          </p:spPr>
          <p:txBody>
            <a:bodyPr>
              <a:spAutoFit/>
            </a:bodyPr>
            <a:lstStyle/>
            <a:p>
              <a:r>
                <a:rPr lang="en-US" sz="1200" b="1" dirty="0"/>
                <a:t>LUN 1 and 2</a:t>
              </a:r>
            </a:p>
          </p:txBody>
        </p:sp>
        <p:sp>
          <p:nvSpPr>
            <p:cNvPr id="94" name="Text Box 126"/>
            <p:cNvSpPr txBox="1">
              <a:spLocks noChangeArrowheads="1"/>
            </p:cNvSpPr>
            <p:nvPr/>
          </p:nvSpPr>
          <p:spPr bwMode="auto">
            <a:xfrm>
              <a:off x="6012269" y="5991044"/>
              <a:ext cx="1296035" cy="304699"/>
            </a:xfrm>
            <a:prstGeom prst="rect">
              <a:avLst/>
            </a:prstGeom>
            <a:noFill/>
            <a:ln w="9525" algn="ctr">
              <a:noFill/>
              <a:miter lim="800000"/>
              <a:headEnd/>
              <a:tailEnd/>
            </a:ln>
          </p:spPr>
          <p:txBody>
            <a:bodyPr>
              <a:spAutoFit/>
            </a:bodyPr>
            <a:lstStyle/>
            <a:p>
              <a:r>
                <a:rPr lang="en-US" sz="1200" b="1" dirty="0"/>
                <a:t>LUN 1 and 2</a:t>
              </a:r>
            </a:p>
          </p:txBody>
        </p:sp>
        <p:sp>
          <p:nvSpPr>
            <p:cNvPr id="95" name="Text Box 126"/>
            <p:cNvSpPr txBox="1">
              <a:spLocks noChangeArrowheads="1"/>
            </p:cNvSpPr>
            <p:nvPr/>
          </p:nvSpPr>
          <p:spPr bwMode="auto">
            <a:xfrm>
              <a:off x="6959145" y="5378695"/>
              <a:ext cx="1296035" cy="372409"/>
            </a:xfrm>
            <a:prstGeom prst="rect">
              <a:avLst/>
            </a:prstGeom>
            <a:noFill/>
            <a:ln w="9525" algn="ctr">
              <a:noFill/>
              <a:miter lim="800000"/>
              <a:headEnd/>
              <a:tailEnd/>
            </a:ln>
          </p:spPr>
          <p:txBody>
            <a:bodyPr>
              <a:spAutoFit/>
            </a:bodyPr>
            <a:lstStyle/>
            <a:p>
              <a:pPr algn="ctr"/>
              <a:r>
                <a:rPr lang="en-US" sz="1600" b="1" dirty="0"/>
                <a:t>HBA</a:t>
              </a:r>
            </a:p>
          </p:txBody>
        </p:sp>
        <p:sp>
          <p:nvSpPr>
            <p:cNvPr id="96" name="Rectangle 95"/>
            <p:cNvSpPr/>
            <p:nvPr/>
          </p:nvSpPr>
          <p:spPr bwMode="auto">
            <a:xfrm>
              <a:off x="3728149" y="6092359"/>
              <a:ext cx="1148455" cy="216961"/>
            </a:xfrm>
            <a:prstGeom prst="rect">
              <a:avLst/>
            </a:prstGeom>
            <a:solidFill>
              <a:schemeClr val="bg2"/>
            </a:solidFill>
            <a:ln w="38100" cap="flat" cmpd="sng" algn="ctr">
              <a:solidFill>
                <a:srgbClr val="333333"/>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914400" eaLnBrk="0" fontAlgn="base" hangingPunct="0">
                <a:spcBef>
                  <a:spcPct val="0"/>
                </a:spcBef>
                <a:spcAft>
                  <a:spcPct val="0"/>
                </a:spcAft>
              </a:pPr>
              <a:r>
                <a:rPr lang="en-US" sz="1200" b="1" dirty="0"/>
                <a:t>Other SANs</a:t>
              </a:r>
            </a:p>
          </p:txBody>
        </p:sp>
        <p:cxnSp>
          <p:nvCxnSpPr>
            <p:cNvPr id="97" name="Elbow Connector 96"/>
            <p:cNvCxnSpPr>
              <a:endCxn id="96" idx="1"/>
            </p:cNvCxnSpPr>
            <p:nvPr/>
          </p:nvCxnSpPr>
          <p:spPr bwMode="auto">
            <a:xfrm rot="10800000" flipV="1">
              <a:off x="3728149" y="5563360"/>
              <a:ext cx="664834" cy="637479"/>
            </a:xfrm>
            <a:prstGeom prst="bentConnector3">
              <a:avLst>
                <a:gd name="adj1" fmla="val 134385"/>
              </a:avLst>
            </a:prstGeom>
            <a:solidFill>
              <a:schemeClr val="bg1"/>
            </a:solidFill>
            <a:ln w="38100" cap="flat" cmpd="sng" algn="ctr">
              <a:solidFill>
                <a:srgbClr val="333333"/>
              </a:solidFill>
              <a:prstDash val="solid"/>
              <a:round/>
              <a:headEnd type="arrow"/>
              <a:tailEnd type="arrow"/>
            </a:ln>
            <a:effectLst/>
          </p:spPr>
        </p:cxnSp>
        <p:sp>
          <p:nvSpPr>
            <p:cNvPr id="100" name="Text Box 126"/>
            <p:cNvSpPr txBox="1">
              <a:spLocks noChangeArrowheads="1"/>
            </p:cNvSpPr>
            <p:nvPr/>
          </p:nvSpPr>
          <p:spPr bwMode="auto">
            <a:xfrm>
              <a:off x="1432599" y="3936662"/>
              <a:ext cx="1296035" cy="372409"/>
            </a:xfrm>
            <a:prstGeom prst="rect">
              <a:avLst/>
            </a:prstGeom>
            <a:noFill/>
            <a:ln w="9525" algn="ctr">
              <a:noFill/>
              <a:miter lim="800000"/>
              <a:headEnd/>
              <a:tailEnd/>
            </a:ln>
          </p:spPr>
          <p:txBody>
            <a:bodyPr>
              <a:spAutoFit/>
            </a:bodyPr>
            <a:lstStyle/>
            <a:p>
              <a:pPr algn="ctr"/>
              <a:r>
                <a:rPr lang="en-US" sz="1600" b="1" dirty="0"/>
                <a:t>SAN</a:t>
              </a:r>
            </a:p>
          </p:txBody>
        </p:sp>
      </p:grpSp>
    </p:spTree>
    <p:extLst>
      <p:ext uri="{BB962C8B-B14F-4D97-AF65-F5344CB8AC3E}">
        <p14:creationId xmlns:p14="http://schemas.microsoft.com/office/powerpoint/2010/main" val="2759474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name="HIDDEN - Slide31">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55F4707-2382-4D2B-8385-1E54F39F514C}"/>
              </a:ext>
            </a:extLst>
          </p:cNvPr>
          <p:cNvSpPr>
            <a:spLocks noGrp="1"/>
          </p:cNvSpPr>
          <p:nvPr>
            <p:ph type="body" sz="quarter" idx="10"/>
          </p:nvPr>
        </p:nvSpPr>
        <p:spPr>
          <a:xfrm>
            <a:off x="269239" y="1189177"/>
            <a:ext cx="11653523" cy="1520416"/>
          </a:xfrm>
        </p:spPr>
        <p:txBody>
          <a:bodyPr numCol="1"/>
          <a:lstStyle/>
          <a:p>
            <a:r>
              <a:rPr lang="en-US"/>
              <a:t>Physical Disk Hardware
Virtual Storage
Introducing Disk Performance counters &amp; Concepts</a:t>
            </a:r>
            <a:endParaRPr lang="en-US" dirty="0"/>
          </a:p>
        </p:txBody>
      </p:sp>
      <p:sp>
        <p:nvSpPr>
          <p:cNvPr id="2" name="Title 1">
            <a:extLst>
              <a:ext uri="{FF2B5EF4-FFF2-40B4-BE49-F238E27FC236}">
                <a16:creationId xmlns:a16="http://schemas.microsoft.com/office/drawing/2014/main" id="{0D571322-9F37-477D-9B5B-EBF49D8B1DE4}"/>
              </a:ext>
            </a:extLst>
          </p:cNvPr>
          <p:cNvSpPr>
            <a:spLocks noGrp="1"/>
          </p:cNvSpPr>
          <p:nvPr>
            <p:ph type="title"/>
          </p:nvPr>
        </p:nvSpPr>
        <p:spPr/>
        <p:txBody>
          <a:bodyPr/>
          <a:lstStyle/>
          <a:p>
            <a:r>
              <a:rPr lang="en-US"/>
              <a:t>Learning Units covered in this Module</a:t>
            </a:r>
            <a:endParaRPr lang="en-US" dirty="0"/>
          </a:p>
        </p:txBody>
      </p:sp>
    </p:spTree>
    <p:extLst>
      <p:ext uri="{BB962C8B-B14F-4D97-AF65-F5344CB8AC3E}">
        <p14:creationId xmlns:p14="http://schemas.microsoft.com/office/powerpoint/2010/main" val="3410434506"/>
      </p:ext>
    </p:extLst>
  </p:cSld>
  <p:clrMapOvr>
    <a:masterClrMapping/>
  </p:clrMapOvr>
  <mc:AlternateContent xmlns:mc="http://schemas.openxmlformats.org/markup-compatibility/2006">
    <mc:Choice xmlns:p14="http://schemas.microsoft.com/office/powerpoint/2010/main" Requires="p14">
      <p:transition p14:dur="10">
        <p:fade/>
      </p:transition>
    </mc:Choice>
    <mc:Fallback>
      <p:transition>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name="HIDDEN - Slide193">
    <p:spTree>
      <p:nvGrpSpPr>
        <p:cNvPr id="1" name=""/>
        <p:cNvGrpSpPr/>
        <p:nvPr/>
      </p:nvGrpSpPr>
      <p:grpSpPr>
        <a:xfrm>
          <a:off x="0" y="0"/>
          <a:ext cx="0" cy="0"/>
          <a:chOff x="0" y="0"/>
          <a:chExt cx="0" cy="0"/>
        </a:xfrm>
      </p:grpSpPr>
    </p:spTree>
    <p:extLst>
      <p:ext uri="{BB962C8B-B14F-4D97-AF65-F5344CB8AC3E}">
        <p14:creationId xmlns:p14="http://schemas.microsoft.com/office/powerpoint/2010/main" val="1974816390"/>
      </p:ext>
    </p:extLst>
  </p:cSld>
  <p:clrMapOvr>
    <a:masterClrMapping/>
  </p:clrMapOvr>
  <mc:AlternateContent xmlns:mc="http://schemas.openxmlformats.org/markup-compatibility/2006">
    <mc:Choice xmlns:p14="http://schemas.microsoft.com/office/powerpoint/2010/main" Requires="p14">
      <p:transition p14:dur="10">
        <p:fade/>
      </p:transition>
    </mc:Choice>
    <mc:Fallback>
      <p:transition>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name="HIDDEN - Slide194">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CBC6F63-616D-478D-A91D-8B071350BF64}"/>
              </a:ext>
            </a:extLst>
          </p:cNvPr>
          <p:cNvSpPr>
            <a:spLocks noGrp="1"/>
          </p:cNvSpPr>
          <p:nvPr>
            <p:ph type="title"/>
          </p:nvPr>
        </p:nvSpPr>
        <p:spPr/>
        <p:txBody>
          <a:bodyPr/>
          <a:lstStyle/>
          <a:p>
            <a:r>
              <a:rPr lang="en-US"/>
              <a:t>Physical and Logical Disks</a:t>
            </a:r>
            <a:endParaRPr lang="en-US" dirty="0"/>
          </a:p>
        </p:txBody>
      </p:sp>
    </p:spTree>
    <p:extLst>
      <p:ext uri="{BB962C8B-B14F-4D97-AF65-F5344CB8AC3E}">
        <p14:creationId xmlns:p14="http://schemas.microsoft.com/office/powerpoint/2010/main" val="511801936"/>
      </p:ext>
    </p:extLst>
  </p:cSld>
  <p:clrMapOvr>
    <a:masterClrMapping/>
  </p:clrMapOvr>
  <mc:AlternateContent xmlns:mc="http://schemas.openxmlformats.org/markup-compatibility/2006">
    <mc:Choice xmlns:p14="http://schemas.microsoft.com/office/powerpoint/2010/main" Requires="p14">
      <p:transition p14:dur="10">
        <p:fade/>
      </p:transition>
    </mc:Choice>
    <mc:Fallback>
      <p:transition>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Deep dive into virtual Storage</a:t>
            </a:r>
          </a:p>
        </p:txBody>
      </p:sp>
      <p:pic>
        <p:nvPicPr>
          <p:cNvPr id="7" name="Picture 2" descr="C:\VitalSigns\Vital Signs Advanced\Module03\EMC_DMX_4.jpg">
            <a:extLst>
              <a:ext uri="{FF2B5EF4-FFF2-40B4-BE49-F238E27FC236}">
                <a16:creationId xmlns:a16="http://schemas.microsoft.com/office/drawing/2014/main" id="{5C1582B2-9A03-4F58-8941-730E66E81F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19400" y="1295400"/>
            <a:ext cx="6770712" cy="50780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59783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p:txBody>
          <a:bodyPr/>
          <a:lstStyle/>
          <a:p>
            <a:r>
              <a:rPr lang="en-US" dirty="0"/>
              <a:t>Physical disk:</a:t>
            </a:r>
          </a:p>
          <a:p>
            <a:pPr lvl="1"/>
            <a:r>
              <a:rPr lang="en-US" dirty="0"/>
              <a:t>An “device” that is presented to the Operating System (OS)</a:t>
            </a:r>
          </a:p>
          <a:p>
            <a:pPr lvl="1"/>
            <a:r>
              <a:rPr lang="en-US" dirty="0"/>
              <a:t>Unknown hardware behind the LUN—unknown spindle(s)</a:t>
            </a:r>
          </a:p>
          <a:p>
            <a:pPr marL="457200" lvl="1" indent="0">
              <a:buNone/>
            </a:pPr>
            <a:endParaRPr lang="en-US" dirty="0"/>
          </a:p>
          <a:p>
            <a:r>
              <a:rPr lang="en-US" dirty="0"/>
              <a:t>Logical disk:</a:t>
            </a:r>
          </a:p>
          <a:p>
            <a:pPr lvl="1"/>
            <a:r>
              <a:rPr lang="en-US" dirty="0"/>
              <a:t>Used to create a partition and install a file system onto it (like c:\)</a:t>
            </a:r>
          </a:p>
          <a:p>
            <a:pPr lvl="1"/>
            <a:r>
              <a:rPr lang="en-US" dirty="0"/>
              <a:t>Multiple logical disks can exist on a physical disk, and vice versa</a:t>
            </a:r>
          </a:p>
          <a:p>
            <a:pPr lvl="1"/>
            <a:r>
              <a:rPr lang="de-DE" dirty="0"/>
              <a:t>M</a:t>
            </a:r>
            <a:r>
              <a:rPr lang="en-US" dirty="0" err="1"/>
              <a:t>ount</a:t>
            </a:r>
            <a:r>
              <a:rPr lang="en-US" dirty="0"/>
              <a:t> points (c:\</a:t>
            </a:r>
            <a:r>
              <a:rPr lang="en-US" dirty="0" err="1"/>
              <a:t>clusterstorage</a:t>
            </a:r>
            <a:r>
              <a:rPr lang="en-US" dirty="0"/>
              <a:t>) </a:t>
            </a:r>
            <a:endParaRPr lang="de-DE" dirty="0"/>
          </a:p>
          <a:p>
            <a:pPr marL="457200" lvl="1" indent="0">
              <a:buNone/>
            </a:pPr>
            <a:endParaRPr lang="de-DE" dirty="0"/>
          </a:p>
          <a:p>
            <a:pPr marL="457200" lvl="1" indent="0">
              <a:buNone/>
            </a:pPr>
            <a:r>
              <a:rPr lang="de-DE" dirty="0"/>
              <a:t>Physical disk		Logical disk </a:t>
            </a:r>
          </a:p>
          <a:p>
            <a:pPr marL="457200" lvl="1" indent="0">
              <a:buNone/>
            </a:pPr>
            <a:endParaRPr lang="de-DE" dirty="0"/>
          </a:p>
          <a:p>
            <a:pPr marL="457200" lvl="1" indent="0">
              <a:buNone/>
            </a:pPr>
            <a:endParaRPr lang="de-DE" dirty="0"/>
          </a:p>
        </p:txBody>
      </p:sp>
      <p:sp>
        <p:nvSpPr>
          <p:cNvPr id="2" name="Title 1"/>
          <p:cNvSpPr>
            <a:spLocks noGrp="1"/>
          </p:cNvSpPr>
          <p:nvPr>
            <p:ph type="title"/>
          </p:nvPr>
        </p:nvSpPr>
        <p:spPr/>
        <p:txBody>
          <a:bodyPr/>
          <a:lstStyle/>
          <a:p>
            <a:r>
              <a:rPr lang="en-US" dirty="0"/>
              <a:t>Physical Disks and Logical Disks</a:t>
            </a:r>
          </a:p>
        </p:txBody>
      </p:sp>
      <p:pic>
        <p:nvPicPr>
          <p:cNvPr id="4" name="Picture 3">
            <a:extLst>
              <a:ext uri="{FF2B5EF4-FFF2-40B4-BE49-F238E27FC236}">
                <a16:creationId xmlns:a16="http://schemas.microsoft.com/office/drawing/2014/main" id="{7FE46231-A8EA-445C-9B40-A3B6429B4029}"/>
              </a:ext>
            </a:extLst>
          </p:cNvPr>
          <p:cNvPicPr>
            <a:picLocks noChangeAspect="1"/>
          </p:cNvPicPr>
          <p:nvPr/>
        </p:nvPicPr>
        <p:blipFill>
          <a:blip r:embed="rId3"/>
          <a:stretch>
            <a:fillRect/>
          </a:stretch>
        </p:blipFill>
        <p:spPr>
          <a:xfrm>
            <a:off x="2523173" y="5434663"/>
            <a:ext cx="6962775" cy="914400"/>
          </a:xfrm>
          <a:prstGeom prst="rect">
            <a:avLst/>
          </a:prstGeom>
        </p:spPr>
      </p:pic>
      <p:cxnSp>
        <p:nvCxnSpPr>
          <p:cNvPr id="6" name="Straight Arrow Connector 5">
            <a:extLst>
              <a:ext uri="{FF2B5EF4-FFF2-40B4-BE49-F238E27FC236}">
                <a16:creationId xmlns:a16="http://schemas.microsoft.com/office/drawing/2014/main" id="{B09040F9-71CC-4653-9D00-5F7B569E847C}"/>
              </a:ext>
            </a:extLst>
          </p:cNvPr>
          <p:cNvCxnSpPr/>
          <p:nvPr/>
        </p:nvCxnSpPr>
        <p:spPr>
          <a:xfrm>
            <a:off x="2999656" y="5013176"/>
            <a:ext cx="0" cy="3600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55C482A1-CED9-48F7-A377-77D5DB00B8FF}"/>
              </a:ext>
            </a:extLst>
          </p:cNvPr>
          <p:cNvCxnSpPr>
            <a:cxnSpLocks/>
          </p:cNvCxnSpPr>
          <p:nvPr/>
        </p:nvCxnSpPr>
        <p:spPr>
          <a:xfrm flipH="1">
            <a:off x="5519936" y="5013177"/>
            <a:ext cx="432048" cy="7500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877FBAB-4425-4EE8-81AD-28BE22C83371}"/>
              </a:ext>
            </a:extLst>
          </p:cNvPr>
          <p:cNvCxnSpPr>
            <a:cxnSpLocks/>
          </p:cNvCxnSpPr>
          <p:nvPr/>
        </p:nvCxnSpPr>
        <p:spPr>
          <a:xfrm>
            <a:off x="6621137" y="5013177"/>
            <a:ext cx="1522716" cy="7500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3385856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p:txBody>
          <a:bodyPr/>
          <a:lstStyle/>
          <a:p>
            <a:r>
              <a:rPr lang="en-US" dirty="0"/>
              <a:t>SAN, NAS, and ISCSI usually express connection speeds in Gigabits per second (Gb/s), whereas hard drives typically express speed in Megabytes per second (</a:t>
            </a:r>
            <a:r>
              <a:rPr lang="en-US" dirty="0" err="1"/>
              <a:t>MiB</a:t>
            </a:r>
            <a:r>
              <a:rPr lang="en-US" dirty="0"/>
              <a:t>/s)</a:t>
            </a:r>
          </a:p>
          <a:p>
            <a:pPr marL="0" indent="0">
              <a:buNone/>
            </a:pPr>
            <a:endParaRPr lang="en-US" dirty="0"/>
          </a:p>
          <a:p>
            <a:r>
              <a:rPr lang="en-US" dirty="0"/>
              <a:t>Gigabits to Megabytes conversion</a:t>
            </a:r>
            <a:r>
              <a:rPr lang="en-US" b="1" dirty="0"/>
              <a:t>*</a:t>
            </a:r>
            <a:r>
              <a:rPr lang="en-US" dirty="0"/>
              <a:t>:</a:t>
            </a:r>
          </a:p>
          <a:p>
            <a:pPr lvl="1">
              <a:lnSpc>
                <a:spcPct val="114000"/>
              </a:lnSpc>
            </a:pPr>
            <a:r>
              <a:rPr lang="en-US" sz="1600" dirty="0"/>
              <a:t>GB/sec / 8 = </a:t>
            </a:r>
            <a:r>
              <a:rPr lang="en-US" sz="1600" dirty="0" err="1"/>
              <a:t>MiB</a:t>
            </a:r>
            <a:r>
              <a:rPr lang="en-US" sz="1600" dirty="0"/>
              <a:t> / Second </a:t>
            </a:r>
          </a:p>
          <a:p>
            <a:pPr lvl="1"/>
            <a:endParaRPr lang="en-US" sz="1600" dirty="0">
              <a:hlinkClick r:id=""/>
            </a:endParaRPr>
          </a:p>
          <a:p>
            <a:pPr lvl="1"/>
            <a:endParaRPr lang="en-US" sz="1600" dirty="0">
              <a:hlinkClick r:id=""/>
            </a:endParaRPr>
          </a:p>
          <a:p>
            <a:pPr lvl="1"/>
            <a:endParaRPr lang="en-US" sz="1600" dirty="0">
              <a:hlinkClick r:id=""/>
            </a:endParaRPr>
          </a:p>
          <a:p>
            <a:pPr marL="457200" lvl="1" indent="0">
              <a:buNone/>
            </a:pPr>
            <a:endParaRPr lang="en-US" sz="1600" dirty="0">
              <a:hlinkClick r:id=""/>
            </a:endParaRPr>
          </a:p>
        </p:txBody>
      </p:sp>
      <p:sp>
        <p:nvSpPr>
          <p:cNvPr id="2" name="Title 1"/>
          <p:cNvSpPr>
            <a:spLocks noGrp="1"/>
          </p:cNvSpPr>
          <p:nvPr>
            <p:ph type="title"/>
          </p:nvPr>
        </p:nvSpPr>
        <p:spPr/>
        <p:txBody>
          <a:bodyPr/>
          <a:lstStyle/>
          <a:p>
            <a:r>
              <a:rPr lang="en-US" dirty="0"/>
              <a:t>Typical Storage Speed Expressions</a:t>
            </a:r>
          </a:p>
        </p:txBody>
      </p:sp>
      <p:graphicFrame>
        <p:nvGraphicFramePr>
          <p:cNvPr id="4" name="Table 3">
            <a:extLst>
              <a:ext uri="{FF2B5EF4-FFF2-40B4-BE49-F238E27FC236}">
                <a16:creationId xmlns:a16="http://schemas.microsoft.com/office/drawing/2014/main" id="{18D299F8-79D6-42AD-95C3-58097BCE3011}"/>
              </a:ext>
            </a:extLst>
          </p:cNvPr>
          <p:cNvGraphicFramePr>
            <a:graphicFrameLocks noGrp="1"/>
          </p:cNvGraphicFramePr>
          <p:nvPr>
            <p:extLst/>
          </p:nvPr>
        </p:nvGraphicFramePr>
        <p:xfrm>
          <a:off x="2351584" y="3784501"/>
          <a:ext cx="7632850" cy="741680"/>
        </p:xfrm>
        <a:graphic>
          <a:graphicData uri="http://schemas.openxmlformats.org/drawingml/2006/table">
            <a:tbl>
              <a:tblPr firstRow="1" bandRow="1">
                <a:tableStyleId>{5C22544A-7EE6-4342-B048-85BDC9FD1C3A}</a:tableStyleId>
              </a:tblPr>
              <a:tblGrid>
                <a:gridCol w="1221256">
                  <a:extLst>
                    <a:ext uri="{9D8B030D-6E8A-4147-A177-3AD203B41FA5}">
                      <a16:colId xmlns:a16="http://schemas.microsoft.com/office/drawing/2014/main" val="1449204609"/>
                    </a:ext>
                  </a:extLst>
                </a:gridCol>
                <a:gridCol w="1831884">
                  <a:extLst>
                    <a:ext uri="{9D8B030D-6E8A-4147-A177-3AD203B41FA5}">
                      <a16:colId xmlns:a16="http://schemas.microsoft.com/office/drawing/2014/main" val="3579862432"/>
                    </a:ext>
                  </a:extLst>
                </a:gridCol>
                <a:gridCol w="1526570">
                  <a:extLst>
                    <a:ext uri="{9D8B030D-6E8A-4147-A177-3AD203B41FA5}">
                      <a16:colId xmlns:a16="http://schemas.microsoft.com/office/drawing/2014/main" val="2485324575"/>
                    </a:ext>
                  </a:extLst>
                </a:gridCol>
                <a:gridCol w="1526570">
                  <a:extLst>
                    <a:ext uri="{9D8B030D-6E8A-4147-A177-3AD203B41FA5}">
                      <a16:colId xmlns:a16="http://schemas.microsoft.com/office/drawing/2014/main" val="2520958069"/>
                    </a:ext>
                  </a:extLst>
                </a:gridCol>
                <a:gridCol w="1526570">
                  <a:extLst>
                    <a:ext uri="{9D8B030D-6E8A-4147-A177-3AD203B41FA5}">
                      <a16:colId xmlns:a16="http://schemas.microsoft.com/office/drawing/2014/main" val="1551348521"/>
                    </a:ext>
                  </a:extLst>
                </a:gridCol>
              </a:tblGrid>
              <a:tr h="370840">
                <a:tc>
                  <a:txBody>
                    <a:bodyPr/>
                    <a:lstStyle/>
                    <a:p>
                      <a:r>
                        <a:rPr lang="de-DE" dirty="0"/>
                        <a:t>GB/sec</a:t>
                      </a:r>
                      <a:endParaRPr lang="en-US" dirty="0"/>
                    </a:p>
                  </a:txBody>
                  <a:tcPr/>
                </a:tc>
                <a:tc>
                  <a:txBody>
                    <a:bodyPr/>
                    <a:lstStyle/>
                    <a:p>
                      <a:pPr algn="ctr"/>
                      <a:r>
                        <a:rPr lang="de-DE" dirty="0"/>
                        <a:t>10 GB/sec</a:t>
                      </a:r>
                      <a:endParaRPr lang="en-US" dirty="0"/>
                    </a:p>
                  </a:txBody>
                  <a:tcPr/>
                </a:tc>
                <a:tc>
                  <a:txBody>
                    <a:bodyPr/>
                    <a:lstStyle/>
                    <a:p>
                      <a:pPr algn="ctr"/>
                      <a:r>
                        <a:rPr lang="de-DE" dirty="0"/>
                        <a:t>1 GB/Sec</a:t>
                      </a:r>
                      <a:endParaRPr lang="en-US" dirty="0"/>
                    </a:p>
                  </a:txBody>
                  <a:tcPr/>
                </a:tc>
                <a:tc>
                  <a:txBody>
                    <a:bodyPr/>
                    <a:lstStyle/>
                    <a:p>
                      <a:pPr algn="ctr"/>
                      <a:r>
                        <a:rPr lang="de-DE" dirty="0"/>
                        <a:t>100Mbit</a:t>
                      </a:r>
                      <a:endParaRPr lang="en-US" dirty="0"/>
                    </a:p>
                  </a:txBody>
                  <a:tcPr/>
                </a:tc>
                <a:tc>
                  <a:txBody>
                    <a:bodyPr/>
                    <a:lstStyle/>
                    <a:p>
                      <a:pPr algn="ctr"/>
                      <a:r>
                        <a:rPr lang="de-DE" dirty="0"/>
                        <a:t>10Mbit</a:t>
                      </a:r>
                      <a:endParaRPr lang="en-US" dirty="0"/>
                    </a:p>
                  </a:txBody>
                  <a:tcPr/>
                </a:tc>
                <a:extLst>
                  <a:ext uri="{0D108BD9-81ED-4DB2-BD59-A6C34878D82A}">
                    <a16:rowId xmlns:a16="http://schemas.microsoft.com/office/drawing/2014/main" val="3032941991"/>
                  </a:ext>
                </a:extLst>
              </a:tr>
              <a:tr h="370840">
                <a:tc>
                  <a:txBody>
                    <a:bodyPr/>
                    <a:lstStyle/>
                    <a:p>
                      <a:r>
                        <a:rPr lang="de-DE" dirty="0"/>
                        <a:t>MiB/Sec</a:t>
                      </a:r>
                      <a:endParaRPr lang="en-US" dirty="0"/>
                    </a:p>
                  </a:txBody>
                  <a:tcPr/>
                </a:tc>
                <a:tc>
                  <a:txBody>
                    <a:bodyPr/>
                    <a:lstStyle/>
                    <a:p>
                      <a:pPr algn="ctr"/>
                      <a:r>
                        <a:rPr lang="de-DE" dirty="0"/>
                        <a:t>1 220 MiB/sec</a:t>
                      </a:r>
                      <a:endParaRPr lang="en-US" dirty="0"/>
                    </a:p>
                  </a:txBody>
                  <a:tcPr/>
                </a:tc>
                <a:tc>
                  <a:txBody>
                    <a:bodyPr/>
                    <a:lstStyle/>
                    <a:p>
                      <a:pPr algn="ctr"/>
                      <a:r>
                        <a:rPr lang="de-DE" dirty="0"/>
                        <a:t>122 Mib/Sec</a:t>
                      </a:r>
                      <a:endParaRPr lang="en-US" dirty="0"/>
                    </a:p>
                  </a:txBody>
                  <a:tcPr/>
                </a:tc>
                <a:tc>
                  <a:txBody>
                    <a:bodyPr/>
                    <a:lstStyle/>
                    <a:p>
                      <a:pPr algn="ctr"/>
                      <a:r>
                        <a:rPr lang="de-DE" dirty="0"/>
                        <a:t>12.2 MiB/sec</a:t>
                      </a:r>
                      <a:endParaRPr lang="en-US" dirty="0"/>
                    </a:p>
                  </a:txBody>
                  <a:tcPr/>
                </a:tc>
                <a:tc>
                  <a:txBody>
                    <a:bodyPr/>
                    <a:lstStyle/>
                    <a:p>
                      <a:pPr algn="ctr"/>
                      <a:r>
                        <a:rPr lang="de-DE" dirty="0"/>
                        <a:t>1.22</a:t>
                      </a:r>
                      <a:endParaRPr lang="en-US" dirty="0"/>
                    </a:p>
                  </a:txBody>
                  <a:tcPr/>
                </a:tc>
                <a:extLst>
                  <a:ext uri="{0D108BD9-81ED-4DB2-BD59-A6C34878D82A}">
                    <a16:rowId xmlns:a16="http://schemas.microsoft.com/office/drawing/2014/main" val="952194414"/>
                  </a:ext>
                </a:extLst>
              </a:tr>
            </a:tbl>
          </a:graphicData>
        </a:graphic>
      </p:graphicFrame>
    </p:spTree>
    <p:extLst>
      <p:ext uri="{BB962C8B-B14F-4D97-AF65-F5344CB8AC3E}">
        <p14:creationId xmlns:p14="http://schemas.microsoft.com/office/powerpoint/2010/main" val="42464425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p:txBody>
          <a:bodyPr/>
          <a:lstStyle/>
          <a:p>
            <a:r>
              <a:rPr lang="de-DE" dirty="0"/>
              <a:t>Latency describe the time passed of an IO-Request send to the disk and the confirmation is received</a:t>
            </a:r>
            <a:endParaRPr lang="en-US" dirty="0"/>
          </a:p>
          <a:p>
            <a:r>
              <a:rPr lang="en-US" dirty="0"/>
              <a:t>Latency occurs because there are multiple places where bottlenecks can occur between the physical hard drive and the application requesting the data</a:t>
            </a:r>
          </a:p>
          <a:p>
            <a:r>
              <a:rPr lang="en-US" dirty="0"/>
              <a:t>Where LP represents a typical Latency Point:</a:t>
            </a:r>
          </a:p>
          <a:p>
            <a:pPr lvl="1"/>
            <a:r>
              <a:rPr lang="en-US" dirty="0"/>
              <a:t>LP0+LP1+LP2+LP3+LP4 = 50 </a:t>
            </a:r>
            <a:r>
              <a:rPr lang="en-US" dirty="0" err="1"/>
              <a:t>ms</a:t>
            </a:r>
            <a:r>
              <a:rPr lang="en-US" dirty="0"/>
              <a:t> of total latency in this example</a:t>
            </a:r>
          </a:p>
        </p:txBody>
      </p:sp>
      <p:sp>
        <p:nvSpPr>
          <p:cNvPr id="2" name="Title 1"/>
          <p:cNvSpPr>
            <a:spLocks noGrp="1"/>
          </p:cNvSpPr>
          <p:nvPr>
            <p:ph type="title"/>
          </p:nvPr>
        </p:nvSpPr>
        <p:spPr/>
        <p:txBody>
          <a:bodyPr/>
          <a:lstStyle/>
          <a:p>
            <a:r>
              <a:rPr lang="en-US" dirty="0"/>
              <a:t>What is Latency in virtualized storage? </a:t>
            </a:r>
          </a:p>
        </p:txBody>
      </p:sp>
      <p:pic>
        <p:nvPicPr>
          <p:cNvPr id="4" name="Picture 3">
            <a:extLst>
              <a:ext uri="{FF2B5EF4-FFF2-40B4-BE49-F238E27FC236}">
                <a16:creationId xmlns:a16="http://schemas.microsoft.com/office/drawing/2014/main" id="{0D89BC0F-F806-4E4D-9699-A96541581F10}"/>
              </a:ext>
            </a:extLst>
          </p:cNvPr>
          <p:cNvPicPr>
            <a:picLocks noChangeAspect="1"/>
          </p:cNvPicPr>
          <p:nvPr/>
        </p:nvPicPr>
        <p:blipFill>
          <a:blip r:embed="rId3"/>
          <a:stretch>
            <a:fillRect/>
          </a:stretch>
        </p:blipFill>
        <p:spPr>
          <a:xfrm>
            <a:off x="3239641" y="4228995"/>
            <a:ext cx="5712718" cy="2339494"/>
          </a:xfrm>
          <a:prstGeom prst="rect">
            <a:avLst/>
          </a:prstGeom>
        </p:spPr>
      </p:pic>
    </p:spTree>
    <p:extLst>
      <p:ext uri="{BB962C8B-B14F-4D97-AF65-F5344CB8AC3E}">
        <p14:creationId xmlns:p14="http://schemas.microsoft.com/office/powerpoint/2010/main" val="30590216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type="body" sz="quarter" idx="10"/>
          </p:nvPr>
        </p:nvSpPr>
        <p:spPr/>
        <p:txBody>
          <a:bodyPr>
            <a:noAutofit/>
          </a:bodyPr>
          <a:lstStyle/>
          <a:p>
            <a:r>
              <a:rPr lang="en-US" sz="1800" i="1" dirty="0">
                <a:latin typeface="+mn-lt"/>
              </a:rPr>
              <a:t>The HBA may need its Queue Depth adjusted</a:t>
            </a:r>
          </a:p>
          <a:p>
            <a:r>
              <a:rPr lang="en-US" sz="1800" i="1" dirty="0">
                <a:latin typeface="+mn-lt"/>
              </a:rPr>
              <a:t>The Switch Fabric may be oversubscribed (congestion)</a:t>
            </a:r>
          </a:p>
          <a:p>
            <a:r>
              <a:rPr lang="de-DE" sz="1800" i="1" dirty="0"/>
              <a:t>H</a:t>
            </a:r>
            <a:r>
              <a:rPr lang="en-US" sz="1800" i="1" dirty="0"/>
              <a:t>BA cache settings might be incorrect</a:t>
            </a:r>
          </a:p>
          <a:p>
            <a:r>
              <a:rPr lang="en-US" sz="1800" i="1" dirty="0">
                <a:latin typeface="+mn-lt"/>
              </a:rPr>
              <a:t>The FA ports may be public and may not be able to handle the peak load of this server and other servers using the same fiber adapter port (congestion)</a:t>
            </a:r>
          </a:p>
          <a:p>
            <a:r>
              <a:rPr lang="en-US" sz="1800" i="1" dirty="0">
                <a:latin typeface="+mn-lt"/>
              </a:rPr>
              <a:t>The RAID group in the SAN may not have sufficient </a:t>
            </a:r>
            <a:r>
              <a:rPr lang="en-US" sz="1800" i="1" dirty="0" err="1">
                <a:latin typeface="+mn-lt"/>
              </a:rPr>
              <a:t>Iops</a:t>
            </a:r>
            <a:r>
              <a:rPr lang="en-US" sz="1800" i="1" dirty="0">
                <a:latin typeface="+mn-lt"/>
              </a:rPr>
              <a:t> to handle the load with acceptable latency</a:t>
            </a:r>
          </a:p>
        </p:txBody>
      </p:sp>
      <p:sp>
        <p:nvSpPr>
          <p:cNvPr id="2" name="Title 1"/>
          <p:cNvSpPr>
            <a:spLocks noGrp="1"/>
          </p:cNvSpPr>
          <p:nvPr>
            <p:ph type="title"/>
          </p:nvPr>
        </p:nvSpPr>
        <p:spPr/>
        <p:txBody>
          <a:bodyPr>
            <a:normAutofit/>
          </a:bodyPr>
          <a:lstStyle/>
          <a:p>
            <a:r>
              <a:rPr lang="en-US" dirty="0"/>
              <a:t>Typical Bottlenecks in SAN as example</a:t>
            </a:r>
          </a:p>
        </p:txBody>
      </p:sp>
      <p:sp>
        <p:nvSpPr>
          <p:cNvPr id="9" name="Round Diagonal Corner Rectangle 8"/>
          <p:cNvSpPr/>
          <p:nvPr/>
        </p:nvSpPr>
        <p:spPr>
          <a:xfrm>
            <a:off x="2472680" y="4765351"/>
            <a:ext cx="914400" cy="381000"/>
          </a:xfrm>
          <a:prstGeom prst="round2DiagRect">
            <a:avLst/>
          </a:prstGeom>
          <a:gradFill>
            <a:gsLst>
              <a:gs pos="0">
                <a:srgbClr val="003300"/>
              </a:gs>
              <a:gs pos="100000">
                <a:schemeClr val="accent2">
                  <a:lumMod val="50000"/>
                </a:schemeClr>
              </a:gs>
            </a:gsLst>
            <a:lin ang="5400000" scaled="0"/>
          </a:gradFill>
          <a:ln>
            <a:solidFill>
              <a:schemeClr val="tx1"/>
            </a:solidFill>
          </a:ln>
          <a:effectLst>
            <a:outerShdw blurRad="50800" dist="50800" dir="5400000" algn="ctr" rotWithShape="0">
              <a:schemeClr val="bg1">
                <a:lumMod val="50000"/>
              </a:schemeClr>
            </a:outerShd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b="1" dirty="0">
                <a:solidFill>
                  <a:schemeClr val="bg1"/>
                </a:solidFill>
              </a:rPr>
              <a:t>HBA</a:t>
            </a:r>
          </a:p>
        </p:txBody>
      </p:sp>
      <p:sp>
        <p:nvSpPr>
          <p:cNvPr id="10" name="Round Diagonal Corner Rectangle 9"/>
          <p:cNvSpPr/>
          <p:nvPr/>
        </p:nvSpPr>
        <p:spPr>
          <a:xfrm>
            <a:off x="3834755" y="4751063"/>
            <a:ext cx="1524000" cy="409576"/>
          </a:xfrm>
          <a:prstGeom prst="round2DiagRect">
            <a:avLst/>
          </a:prstGeom>
          <a:gradFill>
            <a:gsLst>
              <a:gs pos="0">
                <a:srgbClr val="FF9900"/>
              </a:gs>
              <a:gs pos="100000">
                <a:schemeClr val="accent1">
                  <a:lumMod val="60000"/>
                  <a:lumOff val="40000"/>
                </a:schemeClr>
              </a:gs>
            </a:gsLst>
            <a:lin ang="5400000" scaled="0"/>
          </a:gradFill>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b="1" dirty="0">
                <a:solidFill>
                  <a:sysClr val="windowText" lastClr="000000"/>
                </a:solidFill>
              </a:rPr>
              <a:t>Switch Fabric</a:t>
            </a:r>
          </a:p>
        </p:txBody>
      </p:sp>
      <p:sp>
        <p:nvSpPr>
          <p:cNvPr id="11" name="Round Diagonal Corner Rectangle 10"/>
          <p:cNvSpPr/>
          <p:nvPr/>
        </p:nvSpPr>
        <p:spPr>
          <a:xfrm>
            <a:off x="5787380" y="4222426"/>
            <a:ext cx="457200" cy="1905000"/>
          </a:xfrm>
          <a:prstGeom prst="round2DiagRect">
            <a:avLst/>
          </a:prstGeom>
          <a:gradFill>
            <a:gsLst>
              <a:gs pos="0">
                <a:schemeClr val="tx2">
                  <a:lumMod val="50000"/>
                </a:schemeClr>
              </a:gs>
              <a:gs pos="100000">
                <a:schemeClr val="bg1">
                  <a:lumMod val="50000"/>
                </a:schemeClr>
              </a:gs>
            </a:gsLst>
            <a:lin ang="5400000" scaled="0"/>
          </a:gradFill>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vert="vert270" rtlCol="0" anchor="ctr"/>
          <a:lstStyle/>
          <a:p>
            <a:pPr algn="ctr"/>
            <a:r>
              <a:rPr lang="en-US" sz="1400" b="1" dirty="0">
                <a:solidFill>
                  <a:schemeClr val="bg1"/>
                </a:solidFill>
              </a:rPr>
              <a:t>Fiber Adapter Ports</a:t>
            </a:r>
          </a:p>
        </p:txBody>
      </p:sp>
      <p:sp>
        <p:nvSpPr>
          <p:cNvPr id="12" name="Round Diagonal Corner Rectangle 11"/>
          <p:cNvSpPr/>
          <p:nvPr/>
        </p:nvSpPr>
        <p:spPr>
          <a:xfrm>
            <a:off x="6701780" y="4193851"/>
            <a:ext cx="457200" cy="1905000"/>
          </a:xfrm>
          <a:prstGeom prst="round2DiagRect">
            <a:avLst/>
          </a:prstGeom>
          <a:gradFill>
            <a:gsLst>
              <a:gs pos="0">
                <a:srgbClr val="7030A0"/>
              </a:gs>
              <a:gs pos="100000">
                <a:srgbClr val="9966FF"/>
              </a:gs>
            </a:gsLst>
            <a:lin ang="5400000" scaled="0"/>
          </a:gradFill>
          <a:ln>
            <a:solidFill>
              <a:srgbClr val="0000FF"/>
            </a:solidFill>
          </a:ln>
        </p:spPr>
        <p:style>
          <a:lnRef idx="2">
            <a:schemeClr val="accent4">
              <a:shade val="50000"/>
            </a:schemeClr>
          </a:lnRef>
          <a:fillRef idx="1">
            <a:schemeClr val="accent4"/>
          </a:fillRef>
          <a:effectRef idx="0">
            <a:schemeClr val="accent4"/>
          </a:effectRef>
          <a:fontRef idx="minor">
            <a:schemeClr val="lt1"/>
          </a:fontRef>
        </p:style>
        <p:txBody>
          <a:bodyPr vert="vert270" rtlCol="0" anchor="ctr"/>
          <a:lstStyle/>
          <a:p>
            <a:pPr algn="ctr"/>
            <a:r>
              <a:rPr lang="en-US" sz="1400" b="1" dirty="0">
                <a:solidFill>
                  <a:sysClr val="windowText" lastClr="000000"/>
                </a:solidFill>
              </a:rPr>
              <a:t>Global SAN cache</a:t>
            </a:r>
          </a:p>
        </p:txBody>
      </p:sp>
      <p:sp>
        <p:nvSpPr>
          <p:cNvPr id="13" name="Flowchart: Magnetic Disk 12"/>
          <p:cNvSpPr/>
          <p:nvPr/>
        </p:nvSpPr>
        <p:spPr>
          <a:xfrm>
            <a:off x="7949555" y="4555802"/>
            <a:ext cx="1295400" cy="381000"/>
          </a:xfrm>
          <a:prstGeom prst="flowChartMagneticDisk">
            <a:avLst/>
          </a:prstGeom>
          <a:gradFill>
            <a:gsLst>
              <a:gs pos="0">
                <a:srgbClr val="0000FF"/>
              </a:gs>
              <a:gs pos="100000">
                <a:srgbClr val="0066FF"/>
              </a:gs>
            </a:gsLst>
            <a:lin ang="5400000" scaled="0"/>
          </a:gradFill>
          <a:ln>
            <a:solidFill>
              <a:srgbClr val="FF0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b="1" dirty="0">
                <a:solidFill>
                  <a:sysClr val="windowText" lastClr="000000"/>
                </a:solidFill>
              </a:rPr>
              <a:t>RAID Groups</a:t>
            </a:r>
          </a:p>
        </p:txBody>
      </p:sp>
      <p:sp>
        <p:nvSpPr>
          <p:cNvPr id="14" name="Flowchart: Magnetic Disk 13"/>
          <p:cNvSpPr/>
          <p:nvPr/>
        </p:nvSpPr>
        <p:spPr>
          <a:xfrm>
            <a:off x="7959080" y="4936802"/>
            <a:ext cx="1295400" cy="381000"/>
          </a:xfrm>
          <a:prstGeom prst="flowChartMagneticDisk">
            <a:avLst/>
          </a:prstGeom>
          <a:gradFill>
            <a:gsLst>
              <a:gs pos="0">
                <a:srgbClr val="0000FF"/>
              </a:gs>
              <a:gs pos="100000">
                <a:srgbClr val="0066FF"/>
              </a:gs>
            </a:gsLst>
            <a:lin ang="5400000" scaled="0"/>
          </a:gradFill>
          <a:ln>
            <a:solidFill>
              <a:srgbClr val="FF0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b="1" dirty="0">
                <a:solidFill>
                  <a:sysClr val="windowText" lastClr="000000"/>
                </a:solidFill>
              </a:rPr>
              <a:t>RAID Groups</a:t>
            </a:r>
          </a:p>
        </p:txBody>
      </p:sp>
      <p:sp>
        <p:nvSpPr>
          <p:cNvPr id="15" name="Flowchart: Magnetic Disk 14"/>
          <p:cNvSpPr/>
          <p:nvPr/>
        </p:nvSpPr>
        <p:spPr>
          <a:xfrm>
            <a:off x="7949555" y="5327327"/>
            <a:ext cx="1295400" cy="381000"/>
          </a:xfrm>
          <a:prstGeom prst="flowChartMagneticDisk">
            <a:avLst/>
          </a:prstGeom>
          <a:gradFill>
            <a:gsLst>
              <a:gs pos="0">
                <a:srgbClr val="0000FF"/>
              </a:gs>
              <a:gs pos="100000">
                <a:srgbClr val="0066FF"/>
              </a:gs>
            </a:gsLst>
            <a:lin ang="5400000" scaled="0"/>
          </a:gradFill>
          <a:ln>
            <a:solidFill>
              <a:srgbClr val="FF0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b="1" dirty="0">
                <a:solidFill>
                  <a:sysClr val="windowText" lastClr="000000"/>
                </a:solidFill>
              </a:rPr>
              <a:t>RAID Groups</a:t>
            </a:r>
          </a:p>
        </p:txBody>
      </p:sp>
      <p:sp>
        <p:nvSpPr>
          <p:cNvPr id="16" name="Flowchart: Magnetic Disk 15"/>
          <p:cNvSpPr/>
          <p:nvPr/>
        </p:nvSpPr>
        <p:spPr>
          <a:xfrm>
            <a:off x="7949555" y="5727377"/>
            <a:ext cx="1295400" cy="381000"/>
          </a:xfrm>
          <a:prstGeom prst="flowChartMagneticDisk">
            <a:avLst/>
          </a:prstGeom>
          <a:gradFill>
            <a:gsLst>
              <a:gs pos="0">
                <a:srgbClr val="0000FF"/>
              </a:gs>
              <a:gs pos="100000">
                <a:srgbClr val="0066FF"/>
              </a:gs>
            </a:gsLst>
            <a:lin ang="5400000" scaled="0"/>
          </a:gradFill>
          <a:ln>
            <a:solidFill>
              <a:srgbClr val="FF0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b="1" dirty="0">
                <a:solidFill>
                  <a:sysClr val="windowText" lastClr="000000"/>
                </a:solidFill>
              </a:rPr>
              <a:t>RAID Groups</a:t>
            </a:r>
          </a:p>
        </p:txBody>
      </p:sp>
      <p:sp>
        <p:nvSpPr>
          <p:cNvPr id="17" name="Flowchart: Magnetic Disk 16"/>
          <p:cNvSpPr/>
          <p:nvPr/>
        </p:nvSpPr>
        <p:spPr>
          <a:xfrm>
            <a:off x="7949555" y="4203377"/>
            <a:ext cx="1295400" cy="381000"/>
          </a:xfrm>
          <a:prstGeom prst="flowChartMagneticDisk">
            <a:avLst/>
          </a:prstGeom>
          <a:gradFill>
            <a:gsLst>
              <a:gs pos="0">
                <a:srgbClr val="0000FF"/>
              </a:gs>
              <a:gs pos="100000">
                <a:srgbClr val="0066FF"/>
              </a:gs>
            </a:gsLst>
            <a:lin ang="5400000" scaled="0"/>
          </a:gradFill>
          <a:ln>
            <a:solidFill>
              <a:srgbClr val="FF0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b="1" dirty="0">
                <a:solidFill>
                  <a:sysClr val="windowText" lastClr="000000"/>
                </a:solidFill>
              </a:rPr>
              <a:t>RAID Groups</a:t>
            </a:r>
          </a:p>
        </p:txBody>
      </p:sp>
      <p:cxnSp>
        <p:nvCxnSpPr>
          <p:cNvPr id="19" name="Straight Arrow Connector 18"/>
          <p:cNvCxnSpPr/>
          <p:nvPr/>
        </p:nvCxnSpPr>
        <p:spPr>
          <a:xfrm>
            <a:off x="3415655" y="4889177"/>
            <a:ext cx="419100" cy="0"/>
          </a:xfrm>
          <a:prstGeom prst="straightConnector1">
            <a:avLst/>
          </a:prstGeom>
          <a:ln w="19050">
            <a:solidFill>
              <a:srgbClr val="0000FF"/>
            </a:solidFill>
            <a:tailEnd type="arrow"/>
          </a:ln>
          <a:effectLst>
            <a:outerShdw blurRad="50800" dist="50800" dir="5400000" algn="ctr" rotWithShape="0">
              <a:schemeClr val="bg1">
                <a:lumMod val="50000"/>
              </a:schemeClr>
            </a:outerShdw>
          </a:effectLst>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H="1">
            <a:off x="3434705" y="5041577"/>
            <a:ext cx="400050" cy="0"/>
          </a:xfrm>
          <a:prstGeom prst="straightConnector1">
            <a:avLst/>
          </a:prstGeom>
          <a:ln w="19050">
            <a:solidFill>
              <a:srgbClr val="0000FF"/>
            </a:solidFill>
            <a:tailEnd type="arrow"/>
          </a:ln>
          <a:effectLst>
            <a:outerShdw blurRad="50800" dist="50800" dir="5400000" algn="ctr" rotWithShape="0">
              <a:schemeClr val="bg1">
                <a:lumMod val="50000"/>
              </a:schemeClr>
            </a:outerShdw>
          </a:effectLst>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5339705" y="4898702"/>
            <a:ext cx="419100" cy="0"/>
          </a:xfrm>
          <a:prstGeom prst="straightConnector1">
            <a:avLst/>
          </a:prstGeom>
          <a:ln w="19050">
            <a:solidFill>
              <a:srgbClr val="0000FF"/>
            </a:solidFill>
            <a:tailEnd type="arrow"/>
          </a:ln>
          <a:effectLst>
            <a:outerShdw blurRad="50800" dist="50800" dir="5400000" algn="ctr" rotWithShape="0">
              <a:schemeClr val="bg1">
                <a:lumMod val="50000"/>
              </a:schemeClr>
            </a:outerShdw>
          </a:effectLst>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5358756" y="5041578"/>
            <a:ext cx="428625" cy="9525"/>
          </a:xfrm>
          <a:prstGeom prst="straightConnector1">
            <a:avLst/>
          </a:prstGeom>
          <a:ln w="19050">
            <a:solidFill>
              <a:srgbClr val="0000FF"/>
            </a:solidFill>
            <a:tailEnd type="arrow"/>
          </a:ln>
          <a:effectLst>
            <a:outerShdw blurRad="50800" dist="50800" dir="5400000" algn="ctr" rotWithShape="0">
              <a:schemeClr val="bg1">
                <a:lumMod val="50000"/>
              </a:schemeClr>
            </a:outerShdw>
          </a:effectLst>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6282680" y="4889177"/>
            <a:ext cx="419100" cy="0"/>
          </a:xfrm>
          <a:prstGeom prst="straightConnector1">
            <a:avLst/>
          </a:prstGeom>
          <a:ln w="19050">
            <a:solidFill>
              <a:srgbClr val="0000FF"/>
            </a:solidFill>
            <a:tailEnd type="arrow"/>
          </a:ln>
          <a:effectLst>
            <a:outerShdw blurRad="50800" dist="50800" dir="5400000" algn="ctr" rotWithShape="0">
              <a:schemeClr val="bg1">
                <a:lumMod val="50000"/>
              </a:schemeClr>
            </a:outerShdw>
          </a:effectLst>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flipH="1">
            <a:off x="6301730" y="5032053"/>
            <a:ext cx="400050" cy="9525"/>
          </a:xfrm>
          <a:prstGeom prst="straightConnector1">
            <a:avLst/>
          </a:prstGeom>
          <a:ln w="19050">
            <a:solidFill>
              <a:srgbClr val="0000FF"/>
            </a:solidFill>
            <a:tailEnd type="arrow"/>
          </a:ln>
          <a:effectLst>
            <a:outerShdw blurRad="50800" dist="50800" dir="5400000" algn="ctr" rotWithShape="0">
              <a:schemeClr val="bg1">
                <a:lumMod val="50000"/>
              </a:schemeClr>
            </a:outerShdw>
          </a:effectLst>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a:off x="7244705" y="4898702"/>
            <a:ext cx="628650" cy="0"/>
          </a:xfrm>
          <a:prstGeom prst="straightConnector1">
            <a:avLst/>
          </a:prstGeom>
          <a:ln w="19050">
            <a:solidFill>
              <a:srgbClr val="0000FF"/>
            </a:solidFill>
            <a:tailEnd type="arrow"/>
          </a:ln>
          <a:effectLst>
            <a:outerShdw blurRad="50800" dist="50800" dir="5400000" algn="ctr" rotWithShape="0">
              <a:schemeClr val="bg1">
                <a:lumMod val="50000"/>
              </a:schemeClr>
            </a:outerShdw>
          </a:effectLst>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flipH="1">
            <a:off x="7263755" y="5032052"/>
            <a:ext cx="609600" cy="19050"/>
          </a:xfrm>
          <a:prstGeom prst="straightConnector1">
            <a:avLst/>
          </a:prstGeom>
          <a:ln w="19050">
            <a:solidFill>
              <a:srgbClr val="0000FF"/>
            </a:solidFill>
            <a:tailEnd type="arrow"/>
          </a:ln>
          <a:effectLst>
            <a:outerShdw blurRad="50800" dist="50800" dir="5400000" algn="ctr" rotWithShape="0">
              <a:schemeClr val="bg1">
                <a:lumMod val="50000"/>
              </a:schemeClr>
            </a:outerShdw>
          </a:effectLst>
        </p:spPr>
        <p:style>
          <a:lnRef idx="1">
            <a:schemeClr val="accent1"/>
          </a:lnRef>
          <a:fillRef idx="0">
            <a:schemeClr val="accent1"/>
          </a:fillRef>
          <a:effectRef idx="0">
            <a:schemeClr val="accent1"/>
          </a:effectRef>
          <a:fontRef idx="minor">
            <a:schemeClr val="tx1"/>
          </a:fontRef>
        </p:style>
      </p:cxnSp>
      <p:sp>
        <p:nvSpPr>
          <p:cNvPr id="37" name="Down Arrow 36"/>
          <p:cNvSpPr/>
          <p:nvPr/>
        </p:nvSpPr>
        <p:spPr>
          <a:xfrm>
            <a:off x="2863205" y="4279577"/>
            <a:ext cx="228600" cy="371474"/>
          </a:xfrm>
          <a:prstGeom prst="downArrow">
            <a:avLst/>
          </a:prstGeom>
          <a:solidFill>
            <a:srgbClr val="FF0000"/>
          </a:solidFill>
          <a:ln>
            <a:solidFill>
              <a:srgbClr val="FF0000"/>
            </a:solidFill>
          </a:ln>
          <a:effectLst>
            <a:innerShdw blurRad="63500" dist="50800" dir="13500000">
              <a:prstClr val="black">
                <a:alpha val="50000"/>
              </a:prstClr>
            </a:innerShd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228600" indent="-228600" algn="ctr">
              <a:buBlip>
                <a:blip r:embed="rId3"/>
              </a:buBlip>
            </a:pPr>
            <a:endParaRPr lang="en-US" dirty="0" err="1">
              <a:solidFill>
                <a:sysClr val="windowText" lastClr="000000"/>
              </a:solidFill>
            </a:endParaRPr>
          </a:p>
        </p:txBody>
      </p:sp>
      <p:sp>
        <p:nvSpPr>
          <p:cNvPr id="38" name="Down Arrow 37"/>
          <p:cNvSpPr/>
          <p:nvPr/>
        </p:nvSpPr>
        <p:spPr>
          <a:xfrm>
            <a:off x="4482455" y="4279577"/>
            <a:ext cx="228600" cy="371474"/>
          </a:xfrm>
          <a:prstGeom prst="downArrow">
            <a:avLst/>
          </a:prstGeom>
          <a:solidFill>
            <a:srgbClr val="FF0000"/>
          </a:solidFill>
          <a:ln>
            <a:solidFill>
              <a:srgbClr val="FF0000"/>
            </a:solidFill>
          </a:ln>
          <a:effectLst>
            <a:innerShdw blurRad="63500" dist="50800" dir="13500000">
              <a:prstClr val="black">
                <a:alpha val="50000"/>
              </a:prstClr>
            </a:innerShd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228600" indent="-228600" algn="ctr">
              <a:buBlip>
                <a:blip r:embed="rId3"/>
              </a:buBlip>
            </a:pPr>
            <a:endParaRPr lang="en-US" dirty="0" err="1">
              <a:solidFill>
                <a:sysClr val="windowText" lastClr="000000"/>
              </a:solidFill>
            </a:endParaRPr>
          </a:p>
        </p:txBody>
      </p:sp>
      <p:sp>
        <p:nvSpPr>
          <p:cNvPr id="39" name="Down Arrow 38"/>
          <p:cNvSpPr/>
          <p:nvPr/>
        </p:nvSpPr>
        <p:spPr>
          <a:xfrm>
            <a:off x="5901680" y="3789040"/>
            <a:ext cx="228600" cy="371474"/>
          </a:xfrm>
          <a:prstGeom prst="downArrow">
            <a:avLst/>
          </a:prstGeom>
          <a:solidFill>
            <a:srgbClr val="FF0000"/>
          </a:solidFill>
          <a:ln>
            <a:solidFill>
              <a:srgbClr val="FF0000"/>
            </a:solidFill>
          </a:ln>
          <a:effectLst>
            <a:innerShdw blurRad="63500" dist="50800" dir="13500000">
              <a:prstClr val="black">
                <a:alpha val="50000"/>
              </a:prstClr>
            </a:innerShd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228600" indent="-228600" algn="ctr">
              <a:buBlip>
                <a:blip r:embed="rId3"/>
              </a:buBlip>
            </a:pPr>
            <a:endParaRPr lang="en-US" dirty="0" err="1">
              <a:solidFill>
                <a:sysClr val="windowText" lastClr="000000"/>
              </a:solidFill>
            </a:endParaRPr>
          </a:p>
        </p:txBody>
      </p:sp>
      <p:sp>
        <p:nvSpPr>
          <p:cNvPr id="40" name="Down Arrow 39"/>
          <p:cNvSpPr/>
          <p:nvPr/>
        </p:nvSpPr>
        <p:spPr>
          <a:xfrm>
            <a:off x="6816080" y="3789040"/>
            <a:ext cx="228600" cy="371474"/>
          </a:xfrm>
          <a:prstGeom prst="downArrow">
            <a:avLst/>
          </a:prstGeom>
          <a:solidFill>
            <a:srgbClr val="FF0000"/>
          </a:solidFill>
          <a:ln>
            <a:solidFill>
              <a:srgbClr val="FF0000"/>
            </a:solidFill>
          </a:ln>
          <a:effectLst>
            <a:innerShdw blurRad="63500" dist="50800" dir="13500000">
              <a:prstClr val="black">
                <a:alpha val="50000"/>
              </a:prstClr>
            </a:innerShd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228600" indent="-228600" algn="ctr">
              <a:buBlip>
                <a:blip r:embed="rId3"/>
              </a:buBlip>
            </a:pPr>
            <a:endParaRPr lang="en-US" dirty="0" err="1">
              <a:solidFill>
                <a:sysClr val="windowText" lastClr="000000"/>
              </a:solidFill>
            </a:endParaRPr>
          </a:p>
        </p:txBody>
      </p:sp>
      <p:sp>
        <p:nvSpPr>
          <p:cNvPr id="41" name="Down Arrow 40"/>
          <p:cNvSpPr/>
          <p:nvPr/>
        </p:nvSpPr>
        <p:spPr>
          <a:xfrm>
            <a:off x="8482955" y="3789040"/>
            <a:ext cx="228600" cy="371474"/>
          </a:xfrm>
          <a:prstGeom prst="downArrow">
            <a:avLst/>
          </a:prstGeom>
          <a:solidFill>
            <a:srgbClr val="FF0000"/>
          </a:solidFill>
          <a:ln>
            <a:solidFill>
              <a:srgbClr val="FF0000"/>
            </a:solidFill>
          </a:ln>
          <a:effectLst>
            <a:innerShdw blurRad="63500" dist="50800" dir="13500000">
              <a:prstClr val="black">
                <a:alpha val="50000"/>
              </a:prstClr>
            </a:innerShd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228600" indent="-228600" algn="ctr">
              <a:buBlip>
                <a:blip r:embed="rId3"/>
              </a:buBlip>
            </a:pPr>
            <a:endParaRPr lang="en-US" dirty="0" err="1">
              <a:solidFill>
                <a:sysClr val="windowText" lastClr="000000"/>
              </a:solidFill>
            </a:endParaRPr>
          </a:p>
        </p:txBody>
      </p:sp>
    </p:spTree>
    <p:extLst>
      <p:ext uri="{BB962C8B-B14F-4D97-AF65-F5344CB8AC3E}">
        <p14:creationId xmlns:p14="http://schemas.microsoft.com/office/powerpoint/2010/main" val="3997698844"/>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p:txBody>
          <a:bodyPr/>
          <a:lstStyle/>
          <a:p>
            <a:r>
              <a:rPr lang="de-DE" dirty="0"/>
              <a:t>U</a:t>
            </a:r>
            <a:r>
              <a:rPr lang="en-US" dirty="0" err="1"/>
              <a:t>sed</a:t>
            </a:r>
            <a:r>
              <a:rPr lang="en-US" dirty="0"/>
              <a:t> mainly to bring down storage costs as not every server require high performance storage</a:t>
            </a:r>
          </a:p>
          <a:p>
            <a:r>
              <a:rPr lang="de-DE" dirty="0"/>
              <a:t>I</a:t>
            </a:r>
            <a:r>
              <a:rPr lang="en-US" dirty="0" err="1"/>
              <a:t>ncreases</a:t>
            </a:r>
            <a:r>
              <a:rPr lang="en-US" dirty="0"/>
              <a:t> utilization of the storage</a:t>
            </a:r>
          </a:p>
          <a:p>
            <a:r>
              <a:rPr lang="en-US" dirty="0"/>
              <a:t>Physical spindles that are used by or shared with other computers</a:t>
            </a:r>
          </a:p>
          <a:p>
            <a:pPr lvl="1"/>
            <a:r>
              <a:rPr lang="en-US" dirty="0"/>
              <a:t>Higher potential for unreliable or inconsistent IOPS and response times than dedicated spindles</a:t>
            </a:r>
          </a:p>
          <a:p>
            <a:pPr lvl="1"/>
            <a:r>
              <a:rPr lang="en-US" dirty="0"/>
              <a:t>Spindles (and potentially controllers) are pooled together and share the load</a:t>
            </a:r>
          </a:p>
          <a:p>
            <a:pPr lvl="2"/>
            <a:r>
              <a:rPr lang="en-US" dirty="0"/>
              <a:t>Less likely to have idle spindles compared to a dedicated spindle model</a:t>
            </a:r>
          </a:p>
          <a:p>
            <a:pPr lvl="2"/>
            <a:r>
              <a:rPr lang="en-US" dirty="0"/>
              <a:t>Some servers might have better or worse disk performance</a:t>
            </a:r>
          </a:p>
          <a:p>
            <a:pPr lvl="1"/>
            <a:r>
              <a:rPr lang="en-US" dirty="0"/>
              <a:t>Good or poor performance can affect multiple servers</a:t>
            </a:r>
          </a:p>
        </p:txBody>
      </p:sp>
      <p:sp>
        <p:nvSpPr>
          <p:cNvPr id="2" name="Title 1"/>
          <p:cNvSpPr>
            <a:spLocks noGrp="1"/>
          </p:cNvSpPr>
          <p:nvPr>
            <p:ph type="title"/>
          </p:nvPr>
        </p:nvSpPr>
        <p:spPr/>
        <p:txBody>
          <a:bodyPr/>
          <a:lstStyle/>
          <a:p>
            <a:r>
              <a:rPr lang="en-US" dirty="0"/>
              <a:t>Shared </a:t>
            </a:r>
            <a:r>
              <a:rPr lang="en-US" dirty="0" err="1"/>
              <a:t>Harddisk</a:t>
            </a:r>
            <a:r>
              <a:rPr lang="en-US" dirty="0"/>
              <a:t> / Spindles</a:t>
            </a:r>
          </a:p>
        </p:txBody>
      </p:sp>
    </p:spTree>
    <p:extLst>
      <p:ext uri="{BB962C8B-B14F-4D97-AF65-F5344CB8AC3E}">
        <p14:creationId xmlns:p14="http://schemas.microsoft.com/office/powerpoint/2010/main" val="14907703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p:txBody>
          <a:bodyPr/>
          <a:lstStyle/>
          <a:p>
            <a:r>
              <a:rPr lang="en-US" dirty="0"/>
              <a:t>A LUN is usually made of portions of multiple disks that are loosely grouped together to create a virtual hard drive for a server</a:t>
            </a:r>
          </a:p>
          <a:p>
            <a:r>
              <a:rPr lang="en-US" dirty="0"/>
              <a:t>Each         represents a hard drive that has its total space divided into 4 parts (example: 250 GB of a 1 TB hard drive)</a:t>
            </a:r>
          </a:p>
        </p:txBody>
      </p:sp>
      <p:sp>
        <p:nvSpPr>
          <p:cNvPr id="2" name="Title 1"/>
          <p:cNvSpPr>
            <a:spLocks noGrp="1"/>
          </p:cNvSpPr>
          <p:nvPr>
            <p:ph type="title"/>
          </p:nvPr>
        </p:nvSpPr>
        <p:spPr/>
        <p:txBody>
          <a:bodyPr/>
          <a:lstStyle/>
          <a:p>
            <a:r>
              <a:rPr lang="en-US" dirty="0"/>
              <a:t>How LUNs are Made in a typical SAN</a:t>
            </a:r>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0200" y="2106556"/>
            <a:ext cx="601376" cy="39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89189" y="3451572"/>
            <a:ext cx="7413625" cy="2425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270744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name="HIDDEN - Slide195">
    <p:spTree>
      <p:nvGrpSpPr>
        <p:cNvPr id="1" name=""/>
        <p:cNvGrpSpPr/>
        <p:nvPr/>
      </p:nvGrpSpPr>
      <p:grpSpPr>
        <a:xfrm>
          <a:off x="0" y="0"/>
          <a:ext cx="0" cy="0"/>
          <a:chOff x="0" y="0"/>
          <a:chExt cx="0" cy="0"/>
        </a:xfrm>
      </p:grpSpPr>
    </p:spTree>
    <p:extLst>
      <p:ext uri="{BB962C8B-B14F-4D97-AF65-F5344CB8AC3E}">
        <p14:creationId xmlns:p14="http://schemas.microsoft.com/office/powerpoint/2010/main" val="2240218149"/>
      </p:ext>
    </p:extLst>
  </p:cSld>
  <p:clrMapOvr>
    <a:masterClrMapping/>
  </p:clrMapOvr>
  <mc:AlternateContent xmlns:mc="http://schemas.openxmlformats.org/markup-compatibility/2006">
    <mc:Choice xmlns:p14="http://schemas.microsoft.com/office/powerpoint/2010/main" Requires="p14">
      <p:transition p14:dur="10">
        <p:fade/>
      </p:transition>
    </mc:Choice>
    <mc:Fallback>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name="HIDDEN - Slide6">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7132E6D-A6EE-402B-895A-D0B053AB702A}"/>
              </a:ext>
            </a:extLst>
          </p:cNvPr>
          <p:cNvSpPr>
            <a:spLocks noGrp="1"/>
          </p:cNvSpPr>
          <p:nvPr>
            <p:ph type="title"/>
          </p:nvPr>
        </p:nvSpPr>
        <p:spPr/>
        <p:txBody>
          <a:bodyPr wrap="square"/>
          <a:lstStyle/>
          <a:p>
            <a:r>
              <a:rPr lang="en-US"/>
              <a:t>Physical Disk Hardware</a:t>
            </a:r>
            <a:endParaRPr lang="en-US" dirty="0"/>
          </a:p>
        </p:txBody>
      </p:sp>
    </p:spTree>
    <p:extLst>
      <p:ext uri="{BB962C8B-B14F-4D97-AF65-F5344CB8AC3E}">
        <p14:creationId xmlns:p14="http://schemas.microsoft.com/office/powerpoint/2010/main" val="197215111"/>
      </p:ext>
    </p:extLst>
  </p:cSld>
  <p:clrMapOvr>
    <a:masterClrMapping/>
  </p:clrMapOvr>
  <mc:AlternateContent xmlns:mc="http://schemas.openxmlformats.org/markup-compatibility/2006">
    <mc:Choice xmlns:p14="http://schemas.microsoft.com/office/powerpoint/2010/main" Requires="p14">
      <p:transition p14:dur="10">
        <p:fade/>
      </p:transition>
    </mc:Choice>
    <mc:Fallback>
      <p:transition>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name="HIDDEN - Slide196">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CBC6F63-616D-478D-A91D-8B071350BF64}"/>
              </a:ext>
            </a:extLst>
          </p:cNvPr>
          <p:cNvSpPr>
            <a:spLocks noGrp="1"/>
          </p:cNvSpPr>
          <p:nvPr>
            <p:ph type="title"/>
          </p:nvPr>
        </p:nvSpPr>
        <p:spPr/>
        <p:txBody>
          <a:bodyPr/>
          <a:lstStyle/>
          <a:p>
            <a:r>
              <a:rPr lang="en-US"/>
              <a:t>Storage Spaces</a:t>
            </a:r>
            <a:endParaRPr lang="en-US" dirty="0"/>
          </a:p>
        </p:txBody>
      </p:sp>
    </p:spTree>
    <p:extLst>
      <p:ext uri="{BB962C8B-B14F-4D97-AF65-F5344CB8AC3E}">
        <p14:creationId xmlns:p14="http://schemas.microsoft.com/office/powerpoint/2010/main" val="1600801024"/>
      </p:ext>
    </p:extLst>
  </p:cSld>
  <p:clrMapOvr>
    <a:masterClrMapping/>
  </p:clrMapOvr>
  <mc:AlternateContent xmlns:mc="http://schemas.openxmlformats.org/markup-compatibility/2006">
    <mc:Choice xmlns:p14="http://schemas.microsoft.com/office/powerpoint/2010/main" Requires="p14">
      <p:transition p14:dur="10">
        <p:fade/>
      </p:transition>
    </mc:Choice>
    <mc:Fallback>
      <p:transition>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1A383F1-8C1B-4E4B-8728-E613F963E0E4}"/>
              </a:ext>
            </a:extLst>
          </p:cNvPr>
          <p:cNvSpPr>
            <a:spLocks noGrp="1"/>
          </p:cNvSpPr>
          <p:nvPr>
            <p:ph type="body" sz="quarter" idx="10"/>
          </p:nvPr>
        </p:nvSpPr>
        <p:spPr/>
        <p:txBody>
          <a:bodyPr/>
          <a:lstStyle/>
          <a:p>
            <a:r>
              <a:rPr lang="de-DE" dirty="0"/>
              <a:t>Software based SAN running on Windows </a:t>
            </a:r>
          </a:p>
          <a:p>
            <a:r>
              <a:rPr lang="de-DE" dirty="0"/>
              <a:t>Used with SAS-Drives and JBOD´s</a:t>
            </a:r>
          </a:p>
          <a:p>
            <a:r>
              <a:rPr lang="de-DE" dirty="0"/>
              <a:t>Add multiple disks to pools </a:t>
            </a:r>
          </a:p>
          <a:p>
            <a:r>
              <a:rPr lang="de-DE" dirty="0"/>
              <a:t>Option to use tiering </a:t>
            </a:r>
          </a:p>
          <a:p>
            <a:r>
              <a:rPr lang="de-DE" dirty="0"/>
              <a:t>Able to utilize different types of drives</a:t>
            </a:r>
          </a:p>
          <a:p>
            <a:r>
              <a:rPr lang="de-DE" dirty="0"/>
              <a:t>Reducing costs of storage </a:t>
            </a:r>
          </a:p>
          <a:p>
            <a:r>
              <a:rPr lang="de-DE" dirty="0"/>
              <a:t>Able to run different types </a:t>
            </a:r>
            <a:r>
              <a:rPr lang="en-US" dirty="0"/>
              <a:t>of resiliency </a:t>
            </a:r>
            <a:r>
              <a:rPr lang="de-DE" dirty="0"/>
              <a:t>(Mirror / Parity)</a:t>
            </a:r>
          </a:p>
        </p:txBody>
      </p:sp>
      <p:sp>
        <p:nvSpPr>
          <p:cNvPr id="2" name="Title 1">
            <a:extLst>
              <a:ext uri="{FF2B5EF4-FFF2-40B4-BE49-F238E27FC236}">
                <a16:creationId xmlns:a16="http://schemas.microsoft.com/office/drawing/2014/main" id="{ED2FC282-C939-4298-B835-1444B9B23010}"/>
              </a:ext>
            </a:extLst>
          </p:cNvPr>
          <p:cNvSpPr>
            <a:spLocks noGrp="1"/>
          </p:cNvSpPr>
          <p:nvPr>
            <p:ph type="title"/>
          </p:nvPr>
        </p:nvSpPr>
        <p:spPr/>
        <p:txBody>
          <a:bodyPr/>
          <a:lstStyle/>
          <a:p>
            <a:r>
              <a:rPr lang="de-DE" dirty="0"/>
              <a:t>Microsoft´s Storage spaces </a:t>
            </a:r>
            <a:endParaRPr lang="en-US" dirty="0"/>
          </a:p>
        </p:txBody>
      </p:sp>
    </p:spTree>
    <p:extLst>
      <p:ext uri="{BB962C8B-B14F-4D97-AF65-F5344CB8AC3E}">
        <p14:creationId xmlns:p14="http://schemas.microsoft.com/office/powerpoint/2010/main" val="1094773889"/>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p:txBody>
          <a:bodyPr/>
          <a:lstStyle/>
          <a:p>
            <a:r>
              <a:rPr lang="en-US" dirty="0"/>
              <a:t>Tier 1 is usually SSD with cache</a:t>
            </a:r>
          </a:p>
          <a:p>
            <a:r>
              <a:rPr lang="en-US" dirty="0"/>
              <a:t>Tier 2 is usually 10k or 15k 2.5” disks capable of 400-600 IOPs</a:t>
            </a:r>
          </a:p>
          <a:p>
            <a:r>
              <a:rPr lang="en-US" dirty="0"/>
              <a:t>Tier 3 is usually 7,200 or 5,400 3.5” drives that are used for 80% read, 20% write scenarios.  This is usually where data is housed just before being archived to Tier 4 – Backup or Tape.</a:t>
            </a:r>
          </a:p>
        </p:txBody>
      </p:sp>
      <p:sp>
        <p:nvSpPr>
          <p:cNvPr id="2" name="Title 1"/>
          <p:cNvSpPr>
            <a:spLocks noGrp="1"/>
          </p:cNvSpPr>
          <p:nvPr>
            <p:ph type="title"/>
          </p:nvPr>
        </p:nvSpPr>
        <p:spPr/>
        <p:txBody>
          <a:bodyPr>
            <a:normAutofit/>
          </a:bodyPr>
          <a:lstStyle/>
          <a:p>
            <a:r>
              <a:rPr lang="en-US" dirty="0"/>
              <a:t>Tiering in Storage Spaces</a:t>
            </a:r>
          </a:p>
        </p:txBody>
      </p:sp>
      <p:pic>
        <p:nvPicPr>
          <p:cNvPr id="5122" name="Picture 2" descr="http://www.compellent.com/~/media/www/Images/Products/AutomatedTieredStorage.ashx"/>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23792" y="4437113"/>
            <a:ext cx="3810000" cy="2047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8079550"/>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Why is an access time of 15 </a:t>
            </a:r>
            <a:r>
              <a:rPr lang="en-US" dirty="0" err="1"/>
              <a:t>ms</a:t>
            </a:r>
            <a:r>
              <a:rPr lang="en-US" dirty="0"/>
              <a:t> or more generally considered slow?</a:t>
            </a:r>
          </a:p>
          <a:p>
            <a:endParaRPr lang="en-US" dirty="0"/>
          </a:p>
          <a:p>
            <a:r>
              <a:rPr lang="en-US" dirty="0"/>
              <a:t>What is the difference between a physical disk and a logical disk from the perspective of Windows and Windows Server?</a:t>
            </a:r>
          </a:p>
          <a:p>
            <a:endParaRPr lang="en-US" dirty="0"/>
          </a:p>
          <a:p>
            <a:r>
              <a:rPr lang="en-US" dirty="0"/>
              <a:t>What is the difference between software and hardware RAID?</a:t>
            </a:r>
          </a:p>
          <a:p>
            <a:endParaRPr lang="en-US" dirty="0"/>
          </a:p>
          <a:p>
            <a:r>
              <a:rPr lang="en-US" dirty="0"/>
              <a:t>Why are storage problems hard to troubleshoot?</a:t>
            </a:r>
          </a:p>
        </p:txBody>
      </p:sp>
      <p:sp>
        <p:nvSpPr>
          <p:cNvPr id="2" name="Title 1"/>
          <p:cNvSpPr>
            <a:spLocks noGrp="1"/>
          </p:cNvSpPr>
          <p:nvPr>
            <p:ph type="title"/>
          </p:nvPr>
        </p:nvSpPr>
        <p:spPr/>
        <p:txBody>
          <a:bodyPr/>
          <a:lstStyle/>
          <a:p>
            <a:r>
              <a:rPr lang="en-US">
                <a:solidFill>
                  <a:schemeClr val="accent3"/>
                </a:solidFill>
              </a:rPr>
              <a:t>Knowledge </a:t>
            </a:r>
            <a:r>
              <a:rPr lang="en-US" dirty="0">
                <a:solidFill>
                  <a:schemeClr val="accent3"/>
                </a:solidFill>
              </a:rPr>
              <a:t>Check</a:t>
            </a:r>
            <a:endParaRPr lang="en-US" sz="3922" dirty="0">
              <a:solidFill>
                <a:schemeClr val="accent3"/>
              </a:solidFill>
            </a:endParaRPr>
          </a:p>
        </p:txBody>
      </p:sp>
    </p:spTree>
    <p:extLst>
      <p:ext uri="{BB962C8B-B14F-4D97-AF65-F5344CB8AC3E}">
        <p14:creationId xmlns:p14="http://schemas.microsoft.com/office/powerpoint/2010/main" val="28644803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name="HIDDEN - Slide199">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7132E6D-A6EE-402B-895A-D0B053AB702A}"/>
              </a:ext>
            </a:extLst>
          </p:cNvPr>
          <p:cNvSpPr>
            <a:spLocks noGrp="1"/>
          </p:cNvSpPr>
          <p:nvPr>
            <p:ph type="title"/>
          </p:nvPr>
        </p:nvSpPr>
        <p:spPr>
          <a:xfrm>
            <a:off x="269239" y="2084172"/>
            <a:ext cx="11653523" cy="2139688"/>
          </a:xfrm>
        </p:spPr>
        <p:txBody>
          <a:bodyPr wrap="square"/>
          <a:lstStyle/>
          <a:p>
            <a:r>
              <a:rPr lang="en-US"/>
              <a:t>Introducing Disk Performance counters &amp; Concepts</a:t>
            </a:r>
            <a:endParaRPr lang="en-US" dirty="0"/>
          </a:p>
        </p:txBody>
      </p:sp>
    </p:spTree>
    <p:extLst>
      <p:ext uri="{BB962C8B-B14F-4D97-AF65-F5344CB8AC3E}">
        <p14:creationId xmlns:p14="http://schemas.microsoft.com/office/powerpoint/2010/main" val="2466442640"/>
      </p:ext>
    </p:extLst>
  </p:cSld>
  <p:clrMapOvr>
    <a:masterClrMapping/>
  </p:clrMapOvr>
  <mc:AlternateContent xmlns:mc="http://schemas.openxmlformats.org/markup-compatibility/2006">
    <mc:Choice xmlns:p14="http://schemas.microsoft.com/office/powerpoint/2010/main" Requires="p14">
      <p:transition p14:dur="10">
        <p:fade/>
      </p:transition>
    </mc:Choice>
    <mc:Fallback>
      <p:transition>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name="HIDDEN - Slide215">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C691F60-425C-42A5-9655-84F756D08666}"/>
              </a:ext>
            </a:extLst>
          </p:cNvPr>
          <p:cNvSpPr>
            <a:spLocks noGrp="1"/>
          </p:cNvSpPr>
          <p:nvPr>
            <p:ph type="body" sz="quarter" idx="10"/>
          </p:nvPr>
        </p:nvSpPr>
        <p:spPr>
          <a:xfrm>
            <a:off x="269239" y="1189177"/>
            <a:ext cx="11653523" cy="1908215"/>
          </a:xfrm>
        </p:spPr>
        <p:txBody>
          <a:bodyPr numCol="2"/>
          <a:lstStyle/>
          <a:p>
            <a:pPr marL="571500" indent="-571500">
              <a:buFont typeface="Arial" panose="020B0604020202020204" pitchFamily="34" charset="0"/>
              <a:buChar char="•"/>
            </a:pPr>
            <a:r>
              <a:rPr lang="en-US" sz="2800"/>
              <a:t>PhysicalDisk and LogicalDisk Counter Objects</a:t>
            </a:r>
          </a:p>
          <a:p>
            <a:pPr marL="571500" indent="-571500">
              <a:buFont typeface="Arial" panose="020B0604020202020204" pitchFamily="34" charset="0"/>
              <a:buChar char="•"/>
            </a:pPr>
            <a:r>
              <a:rPr lang="en-US" sz="2800"/>
              <a:t>Disk Counters</a:t>
            </a:r>
          </a:p>
          <a:p>
            <a:pPr marL="571500" indent="-571500">
              <a:buFont typeface="Arial" panose="020B0604020202020204" pitchFamily="34" charset="0"/>
              <a:buChar char="•"/>
            </a:pPr>
            <a:r>
              <a:rPr lang="en-US" sz="2800"/>
              <a:t>Disk Queue</a:t>
            </a:r>
          </a:p>
          <a:p>
            <a:pPr marL="571500" indent="-571500">
              <a:buFont typeface="Arial" panose="020B0604020202020204" pitchFamily="34" charset="0"/>
              <a:buChar char="•"/>
            </a:pPr>
            <a:r>
              <a:rPr lang="en-US" sz="2800"/>
              <a:t>Queue Depth vs. Bandwidth issues</a:t>
            </a:r>
          </a:p>
          <a:p>
            <a:pPr marL="571500" indent="-571500">
              <a:buFont typeface="Arial" panose="020B0604020202020204" pitchFamily="34" charset="0"/>
              <a:buChar char="•"/>
            </a:pPr>
            <a:r>
              <a:rPr lang="en-US" sz="2800"/>
              <a:t>Troubleshooting Flow</a:t>
            </a:r>
          </a:p>
          <a:p>
            <a:pPr marL="571500" indent="-571500">
              <a:buFont typeface="Arial" panose="020B0604020202020204" pitchFamily="34" charset="0"/>
              <a:buChar char="•"/>
            </a:pPr>
            <a:r>
              <a:rPr lang="en-US" sz="2800"/>
              <a:t>Process I/O Counters</a:t>
            </a:r>
            <a:endParaRPr lang="en-US" sz="2800" dirty="0"/>
          </a:p>
        </p:txBody>
      </p:sp>
      <p:sp>
        <p:nvSpPr>
          <p:cNvPr id="2" name="Title 1">
            <a:extLst>
              <a:ext uri="{FF2B5EF4-FFF2-40B4-BE49-F238E27FC236}">
                <a16:creationId xmlns:a16="http://schemas.microsoft.com/office/drawing/2014/main" id="{0D571322-9F37-477D-9B5B-EBF49D8B1DE4}"/>
              </a:ext>
            </a:extLst>
          </p:cNvPr>
          <p:cNvSpPr>
            <a:spLocks noGrp="1"/>
          </p:cNvSpPr>
          <p:nvPr>
            <p:ph type="title"/>
          </p:nvPr>
        </p:nvSpPr>
        <p:spPr/>
        <p:txBody>
          <a:bodyPr/>
          <a:lstStyle/>
          <a:p>
            <a:r>
              <a:rPr lang="en-US">
                <a:solidFill>
                  <a:srgbClr val="0078D7"/>
                </a:solidFill>
              </a:rPr>
              <a:t>Learnings covered in this Unit</a:t>
            </a:r>
            <a:endParaRPr lang="en-US" dirty="0">
              <a:solidFill>
                <a:srgbClr val="0078D7"/>
              </a:solidFill>
            </a:endParaRPr>
          </a:p>
        </p:txBody>
      </p:sp>
    </p:spTree>
    <p:extLst>
      <p:ext uri="{BB962C8B-B14F-4D97-AF65-F5344CB8AC3E}">
        <p14:creationId xmlns:p14="http://schemas.microsoft.com/office/powerpoint/2010/main" val="1163918314"/>
      </p:ext>
    </p:extLst>
  </p:cSld>
  <p:clrMapOvr>
    <a:masterClrMapping/>
  </p:clrMapOvr>
  <mc:AlternateContent xmlns:mc="http://schemas.openxmlformats.org/markup-compatibility/2006">
    <mc:Choice xmlns:p14="http://schemas.microsoft.com/office/powerpoint/2010/main" Requires="p14">
      <p:transition p14:dur="10">
        <p:fade/>
      </p:transition>
    </mc:Choice>
    <mc:Fallback>
      <p:transition>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name="HIDDEN - Slide200">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CBC6F63-616D-478D-A91D-8B071350BF64}"/>
              </a:ext>
            </a:extLst>
          </p:cNvPr>
          <p:cNvSpPr>
            <a:spLocks noGrp="1"/>
          </p:cNvSpPr>
          <p:nvPr>
            <p:ph type="title"/>
          </p:nvPr>
        </p:nvSpPr>
        <p:spPr>
          <a:xfrm>
            <a:off x="269239" y="2084172"/>
            <a:ext cx="11653523" cy="2139688"/>
          </a:xfrm>
        </p:spPr>
        <p:txBody>
          <a:bodyPr/>
          <a:lstStyle/>
          <a:p>
            <a:r>
              <a:rPr lang="en-US"/>
              <a:t>PhysicalDisk and LogicalDisk Counter Objects</a:t>
            </a:r>
            <a:endParaRPr lang="en-US" dirty="0"/>
          </a:p>
        </p:txBody>
      </p:sp>
    </p:spTree>
    <p:extLst>
      <p:ext uri="{BB962C8B-B14F-4D97-AF65-F5344CB8AC3E}">
        <p14:creationId xmlns:p14="http://schemas.microsoft.com/office/powerpoint/2010/main" val="3054723371"/>
      </p:ext>
    </p:extLst>
  </p:cSld>
  <p:clrMapOvr>
    <a:masterClrMapping/>
  </p:clrMapOvr>
  <mc:AlternateContent xmlns:mc="http://schemas.openxmlformats.org/markup-compatibility/2006">
    <mc:Choice xmlns:p14="http://schemas.microsoft.com/office/powerpoint/2010/main" Requires="p14">
      <p:transition p14:dur="10">
        <p:fade/>
      </p:transition>
    </mc:Choice>
    <mc:Fallback>
      <p:transition>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p:txBody>
          <a:bodyPr/>
          <a:lstStyle/>
          <a:p>
            <a:r>
              <a:rPr lang="en-US" dirty="0" err="1"/>
              <a:t>PhysicalDisk</a:t>
            </a:r>
            <a:r>
              <a:rPr lang="en-US" dirty="0"/>
              <a:t> counters:</a:t>
            </a:r>
          </a:p>
          <a:p>
            <a:pPr lvl="1"/>
            <a:r>
              <a:rPr lang="en-US" dirty="0"/>
              <a:t>Measure “physical device” performance</a:t>
            </a:r>
          </a:p>
          <a:p>
            <a:pPr lvl="1"/>
            <a:r>
              <a:rPr lang="en-US" dirty="0"/>
              <a:t>Hardware RAID, disk virtualization, and I/O distribution can make measurements difficult to assess</a:t>
            </a:r>
          </a:p>
          <a:p>
            <a:pPr lvl="1"/>
            <a:r>
              <a:rPr lang="de-DE" dirty="0"/>
              <a:t>P</a:t>
            </a:r>
            <a:r>
              <a:rPr lang="en-US" dirty="0"/>
              <a:t>art of Partition Manager </a:t>
            </a:r>
          </a:p>
          <a:p>
            <a:pPr marL="457200" lvl="1" indent="0">
              <a:buNone/>
            </a:pPr>
            <a:endParaRPr lang="en-US" dirty="0"/>
          </a:p>
          <a:p>
            <a:r>
              <a:rPr lang="en-US" dirty="0" err="1"/>
              <a:t>LogicalDisk</a:t>
            </a:r>
            <a:r>
              <a:rPr lang="en-US" dirty="0"/>
              <a:t> counters:</a:t>
            </a:r>
          </a:p>
          <a:p>
            <a:pPr lvl="1"/>
            <a:r>
              <a:rPr lang="en-US" dirty="0"/>
              <a:t>Measure performance of lettered drives</a:t>
            </a:r>
          </a:p>
          <a:p>
            <a:pPr lvl="1"/>
            <a:r>
              <a:rPr lang="en-US" dirty="0"/>
              <a:t>Logical disk counters are usually more relevant to applications and services</a:t>
            </a:r>
          </a:p>
          <a:p>
            <a:pPr lvl="2"/>
            <a:r>
              <a:rPr lang="en-US" dirty="0"/>
              <a:t>Example: drive D:, E:, or D:\Disk1\BackupDrive7</a:t>
            </a:r>
          </a:p>
          <a:p>
            <a:pPr lvl="1"/>
            <a:r>
              <a:rPr lang="de-DE" dirty="0"/>
              <a:t>P</a:t>
            </a:r>
            <a:r>
              <a:rPr lang="en-US" dirty="0"/>
              <a:t>art of Volume Manager</a:t>
            </a:r>
          </a:p>
        </p:txBody>
      </p:sp>
      <p:sp>
        <p:nvSpPr>
          <p:cNvPr id="2" name="Title 1"/>
          <p:cNvSpPr>
            <a:spLocks noGrp="1"/>
          </p:cNvSpPr>
          <p:nvPr>
            <p:ph type="title"/>
          </p:nvPr>
        </p:nvSpPr>
        <p:spPr/>
        <p:txBody>
          <a:bodyPr/>
          <a:lstStyle/>
          <a:p>
            <a:r>
              <a:rPr lang="en-US" dirty="0" err="1"/>
              <a:t>PhysicalDisk</a:t>
            </a:r>
            <a:r>
              <a:rPr lang="en-US" dirty="0"/>
              <a:t> and </a:t>
            </a:r>
            <a:r>
              <a:rPr lang="en-US" dirty="0" err="1"/>
              <a:t>LogicalDisk</a:t>
            </a:r>
            <a:r>
              <a:rPr lang="en-US" dirty="0"/>
              <a:t> Counter Objects</a:t>
            </a:r>
          </a:p>
        </p:txBody>
      </p:sp>
    </p:spTree>
    <p:extLst>
      <p:ext uri="{BB962C8B-B14F-4D97-AF65-F5344CB8AC3E}">
        <p14:creationId xmlns:p14="http://schemas.microsoft.com/office/powerpoint/2010/main" val="28565026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name="HIDDEN - Slide201">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CBC6F63-616D-478D-A91D-8B071350BF64}"/>
              </a:ext>
            </a:extLst>
          </p:cNvPr>
          <p:cNvSpPr>
            <a:spLocks noGrp="1"/>
          </p:cNvSpPr>
          <p:nvPr>
            <p:ph type="title"/>
          </p:nvPr>
        </p:nvSpPr>
        <p:spPr/>
        <p:txBody>
          <a:bodyPr/>
          <a:lstStyle/>
          <a:p>
            <a:r>
              <a:rPr lang="en-US"/>
              <a:t>Disk Counters</a:t>
            </a:r>
            <a:endParaRPr lang="en-US" dirty="0"/>
          </a:p>
        </p:txBody>
      </p:sp>
    </p:spTree>
    <p:extLst>
      <p:ext uri="{BB962C8B-B14F-4D97-AF65-F5344CB8AC3E}">
        <p14:creationId xmlns:p14="http://schemas.microsoft.com/office/powerpoint/2010/main" val="2804361782"/>
      </p:ext>
    </p:extLst>
  </p:cSld>
  <p:clrMapOvr>
    <a:masterClrMapping/>
  </p:clrMapOvr>
  <mc:AlternateContent xmlns:mc="http://schemas.openxmlformats.org/markup-compatibility/2006">
    <mc:Choice xmlns:p14="http://schemas.microsoft.com/office/powerpoint/2010/main" Requires="p14">
      <p:transition p14:dur="10">
        <p:fade/>
      </p:transition>
    </mc:Choice>
    <mc:Fallback>
      <p:transition>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p:txBody>
          <a:bodyPr/>
          <a:lstStyle/>
          <a:p>
            <a:r>
              <a:rPr lang="en-US" dirty="0"/>
              <a:t>Primary counters:</a:t>
            </a:r>
          </a:p>
          <a:p>
            <a:pPr lvl="1"/>
            <a:r>
              <a:rPr lang="en-US" dirty="0"/>
              <a:t>Avg. Disk sec/Read</a:t>
            </a:r>
          </a:p>
          <a:p>
            <a:pPr lvl="1"/>
            <a:r>
              <a:rPr lang="en-US" dirty="0"/>
              <a:t>Avg. Disk sec/Write</a:t>
            </a:r>
          </a:p>
          <a:p>
            <a:pPr lvl="2"/>
            <a:r>
              <a:rPr lang="en-US" dirty="0"/>
              <a:t>These counters show disk latency. How long did the data take to access?</a:t>
            </a:r>
          </a:p>
          <a:p>
            <a:r>
              <a:rPr lang="en-US" dirty="0"/>
              <a:t>Secondary counters:</a:t>
            </a:r>
          </a:p>
          <a:p>
            <a:pPr lvl="1"/>
            <a:r>
              <a:rPr lang="en-US" dirty="0"/>
              <a:t>Disk Transfers/sec</a:t>
            </a:r>
          </a:p>
          <a:p>
            <a:pPr lvl="1"/>
            <a:r>
              <a:rPr lang="en-US" dirty="0"/>
              <a:t>Disk Bytes/sec</a:t>
            </a:r>
          </a:p>
          <a:p>
            <a:pPr lvl="1"/>
            <a:r>
              <a:rPr lang="de-DE" dirty="0"/>
              <a:t>A</a:t>
            </a:r>
            <a:r>
              <a:rPr lang="en-US" dirty="0"/>
              <a:t>vg. Disk bytes / read (write)</a:t>
            </a:r>
          </a:p>
          <a:p>
            <a:pPr lvl="1"/>
            <a:r>
              <a:rPr lang="en-US" dirty="0"/>
              <a:t>Avg. Disk Queue Length</a:t>
            </a:r>
          </a:p>
          <a:p>
            <a:pPr lvl="1"/>
            <a:r>
              <a:rPr lang="en-US" dirty="0"/>
              <a:t>Current Disk Queue Length</a:t>
            </a:r>
          </a:p>
          <a:p>
            <a:pPr lvl="2"/>
            <a:r>
              <a:rPr lang="en-US" dirty="0"/>
              <a:t>These counters measure the amount of disk activity. How much data is being accessed?</a:t>
            </a:r>
          </a:p>
        </p:txBody>
      </p:sp>
      <p:sp>
        <p:nvSpPr>
          <p:cNvPr id="2" name="Title 1"/>
          <p:cNvSpPr>
            <a:spLocks noGrp="1"/>
          </p:cNvSpPr>
          <p:nvPr>
            <p:ph type="title"/>
          </p:nvPr>
        </p:nvSpPr>
        <p:spPr/>
        <p:txBody>
          <a:bodyPr/>
          <a:lstStyle/>
          <a:p>
            <a:r>
              <a:rPr lang="en-US"/>
              <a:t>Disk Counters</a:t>
            </a:r>
            <a:endParaRPr lang="en-US" dirty="0"/>
          </a:p>
        </p:txBody>
      </p:sp>
    </p:spTree>
    <p:extLst>
      <p:ext uri="{BB962C8B-B14F-4D97-AF65-F5344CB8AC3E}">
        <p14:creationId xmlns:p14="http://schemas.microsoft.com/office/powerpoint/2010/main" val="30039725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name="HIDDEN - Slide33">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C691F60-425C-42A5-9655-84F756D08666}"/>
              </a:ext>
            </a:extLst>
          </p:cNvPr>
          <p:cNvSpPr>
            <a:spLocks noGrp="1"/>
          </p:cNvSpPr>
          <p:nvPr>
            <p:ph type="body" sz="quarter" idx="10"/>
          </p:nvPr>
        </p:nvSpPr>
        <p:spPr/>
        <p:txBody>
          <a:bodyPr numCol="2"/>
          <a:lstStyle/>
          <a:p>
            <a:pPr marL="571500" indent="-571500">
              <a:buFont typeface="Arial" panose="020B0604020202020204" pitchFamily="34" charset="0"/>
              <a:buChar char="•"/>
            </a:pPr>
            <a:r>
              <a:rPr lang="en-US" sz="2800"/>
              <a:t>Hard disk media built into servers</a:t>
            </a:r>
          </a:p>
          <a:p>
            <a:pPr marL="571500" indent="-571500">
              <a:buFont typeface="Arial" panose="020B0604020202020204" pitchFamily="34" charset="0"/>
              <a:buChar char="•"/>
            </a:pPr>
            <a:r>
              <a:rPr lang="en-US" sz="2800"/>
              <a:t>IOPS</a:t>
            </a:r>
          </a:p>
          <a:p>
            <a:pPr marL="571500" indent="-571500">
              <a:buFont typeface="Arial" panose="020B0604020202020204" pitchFamily="34" charset="0"/>
              <a:buChar char="•"/>
            </a:pPr>
            <a:r>
              <a:rPr lang="en-US" sz="2800"/>
              <a:t>IOPS in detail</a:t>
            </a:r>
          </a:p>
          <a:p>
            <a:pPr marL="571500" indent="-571500">
              <a:buFont typeface="Arial" panose="020B0604020202020204" pitchFamily="34" charset="0"/>
              <a:buChar char="•"/>
            </a:pPr>
            <a:r>
              <a:rPr lang="en-US" sz="2800"/>
              <a:t>What is Latency?</a:t>
            </a:r>
          </a:p>
          <a:p>
            <a:pPr marL="571500" indent="-571500">
              <a:buFont typeface="Arial" panose="020B0604020202020204" pitchFamily="34" charset="0"/>
              <a:buChar char="•"/>
            </a:pPr>
            <a:r>
              <a:rPr lang="en-US" sz="2800"/>
              <a:t>Storage Stack</a:t>
            </a:r>
            <a:endParaRPr lang="en-US" sz="2800" dirty="0"/>
          </a:p>
        </p:txBody>
      </p:sp>
      <p:sp>
        <p:nvSpPr>
          <p:cNvPr id="2" name="Title 1">
            <a:extLst>
              <a:ext uri="{FF2B5EF4-FFF2-40B4-BE49-F238E27FC236}">
                <a16:creationId xmlns:a16="http://schemas.microsoft.com/office/drawing/2014/main" id="{0D571322-9F37-477D-9B5B-EBF49D8B1DE4}"/>
              </a:ext>
            </a:extLst>
          </p:cNvPr>
          <p:cNvSpPr>
            <a:spLocks noGrp="1"/>
          </p:cNvSpPr>
          <p:nvPr>
            <p:ph type="title"/>
          </p:nvPr>
        </p:nvSpPr>
        <p:spPr/>
        <p:txBody>
          <a:bodyPr/>
          <a:lstStyle/>
          <a:p>
            <a:r>
              <a:rPr lang="en-US">
                <a:solidFill>
                  <a:srgbClr val="0078D7"/>
                </a:solidFill>
              </a:rPr>
              <a:t>Learnings covered in this Unit</a:t>
            </a:r>
            <a:endParaRPr lang="en-US" dirty="0">
              <a:solidFill>
                <a:srgbClr val="0078D7"/>
              </a:solidFill>
            </a:endParaRPr>
          </a:p>
        </p:txBody>
      </p:sp>
    </p:spTree>
    <p:extLst>
      <p:ext uri="{BB962C8B-B14F-4D97-AF65-F5344CB8AC3E}">
        <p14:creationId xmlns:p14="http://schemas.microsoft.com/office/powerpoint/2010/main" val="927905143"/>
      </p:ext>
    </p:extLst>
  </p:cSld>
  <p:clrMapOvr>
    <a:masterClrMapping/>
  </p:clrMapOvr>
  <mc:AlternateContent xmlns:mc="http://schemas.openxmlformats.org/markup-compatibility/2006">
    <mc:Choice xmlns:p14="http://schemas.microsoft.com/office/powerpoint/2010/main" Requires="p14">
      <p:transition p14:dur="10">
        <p:fade/>
      </p:transition>
    </mc:Choice>
    <mc:Fallback>
      <p:transition>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p:txBody>
          <a:bodyPr/>
          <a:lstStyle/>
          <a:p>
            <a:r>
              <a:rPr lang="en-US" dirty="0"/>
              <a:t>Avg. Disk sec/Read and</a:t>
            </a:r>
            <a:br>
              <a:rPr lang="en-US" dirty="0"/>
            </a:br>
            <a:r>
              <a:rPr lang="en-US" dirty="0"/>
              <a:t>Avg. Disk sec/Write are the</a:t>
            </a:r>
            <a:br>
              <a:rPr lang="en-US" dirty="0"/>
            </a:br>
            <a:r>
              <a:rPr lang="en-US" dirty="0"/>
              <a:t>average times, in seconds, of read</a:t>
            </a:r>
            <a:br>
              <a:rPr lang="en-US" dirty="0"/>
            </a:br>
            <a:r>
              <a:rPr lang="en-US" dirty="0"/>
              <a:t>or write operations respectively</a:t>
            </a:r>
          </a:p>
          <a:p>
            <a:r>
              <a:rPr lang="en-US" dirty="0"/>
              <a:t>Also called “latency”</a:t>
            </a:r>
          </a:p>
          <a:p>
            <a:r>
              <a:rPr lang="en-US" dirty="0"/>
              <a:t>An initial indicator of disk performance</a:t>
            </a:r>
          </a:p>
          <a:p>
            <a:r>
              <a:rPr lang="en-US" dirty="0"/>
              <a:t>Part of the “Logical Disk” and “Physical Disk”</a:t>
            </a:r>
            <a:br>
              <a:rPr lang="en-US" dirty="0"/>
            </a:br>
            <a:r>
              <a:rPr lang="en-US" dirty="0"/>
              <a:t>counter objects</a:t>
            </a:r>
          </a:p>
          <a:p>
            <a:r>
              <a:rPr lang="en-US" dirty="0"/>
              <a:t>Implemented at higher level in the Storage stack</a:t>
            </a:r>
          </a:p>
        </p:txBody>
      </p:sp>
      <p:sp>
        <p:nvSpPr>
          <p:cNvPr id="2" name="Title 1"/>
          <p:cNvSpPr>
            <a:spLocks noGrp="1"/>
          </p:cNvSpPr>
          <p:nvPr>
            <p:ph type="title"/>
          </p:nvPr>
        </p:nvSpPr>
        <p:spPr/>
        <p:txBody>
          <a:bodyPr/>
          <a:lstStyle/>
          <a:p>
            <a:r>
              <a:rPr lang="en-US" dirty="0"/>
              <a:t>Avg. Disk Sec/Read or Write</a:t>
            </a:r>
          </a:p>
        </p:txBody>
      </p:sp>
      <p:pic>
        <p:nvPicPr>
          <p:cNvPr id="102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79114" y="1256295"/>
            <a:ext cx="2288886" cy="35141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730261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p:txBody>
          <a:bodyPr/>
          <a:lstStyle/>
          <a:p>
            <a:r>
              <a:rPr lang="en-US" dirty="0"/>
              <a:t>Software and hardware disk cache can</a:t>
            </a:r>
            <a:br>
              <a:rPr lang="en-US" dirty="0"/>
            </a:br>
            <a:r>
              <a:rPr lang="en-US" dirty="0"/>
              <a:t>greatly affect disk latency</a:t>
            </a:r>
          </a:p>
          <a:p>
            <a:r>
              <a:rPr lang="en-US" dirty="0"/>
              <a:t>Disk latency is a reliable</a:t>
            </a:r>
            <a:br>
              <a:rPr lang="en-US" dirty="0"/>
            </a:br>
            <a:r>
              <a:rPr lang="en-US" dirty="0"/>
              <a:t>measure of disk performance</a:t>
            </a:r>
          </a:p>
          <a:p>
            <a:r>
              <a:rPr lang="en-US" dirty="0"/>
              <a:t>Compare to the access time in the</a:t>
            </a:r>
            <a:br>
              <a:rPr lang="en-US" dirty="0"/>
            </a:br>
            <a:r>
              <a:rPr lang="en-US" dirty="0"/>
              <a:t>hardware specification of the</a:t>
            </a:r>
            <a:br>
              <a:rPr lang="en-US" dirty="0"/>
            </a:br>
            <a:r>
              <a:rPr lang="en-US" dirty="0"/>
              <a:t>bus/network/cable and the physical</a:t>
            </a:r>
            <a:br>
              <a:rPr lang="en-US" dirty="0"/>
            </a:br>
            <a:r>
              <a:rPr lang="en-US" dirty="0"/>
              <a:t>media</a:t>
            </a:r>
          </a:p>
          <a:p>
            <a:pPr lvl="1"/>
            <a:r>
              <a:rPr lang="en-US" dirty="0"/>
              <a:t>Example: A 7200 RPM disk drive should</a:t>
            </a:r>
            <a:br>
              <a:rPr lang="en-US" dirty="0"/>
            </a:br>
            <a:r>
              <a:rPr lang="en-US" dirty="0"/>
              <a:t>respond faster than 13 </a:t>
            </a:r>
            <a:r>
              <a:rPr lang="en-US" dirty="0" err="1"/>
              <a:t>ms</a:t>
            </a:r>
            <a:endParaRPr lang="en-US" dirty="0"/>
          </a:p>
          <a:p>
            <a:pPr lvl="1"/>
            <a:r>
              <a:rPr lang="de-DE" dirty="0"/>
              <a:t>A</a:t>
            </a:r>
            <a:r>
              <a:rPr lang="en-US" dirty="0"/>
              <a:t> floppy drive usually responds within 600 </a:t>
            </a:r>
            <a:r>
              <a:rPr lang="en-US" dirty="0" err="1"/>
              <a:t>ms</a:t>
            </a:r>
            <a:endParaRPr lang="en-US" dirty="0"/>
          </a:p>
        </p:txBody>
      </p:sp>
      <p:sp>
        <p:nvSpPr>
          <p:cNvPr id="2" name="Title 1"/>
          <p:cNvSpPr>
            <a:spLocks noGrp="1"/>
          </p:cNvSpPr>
          <p:nvPr>
            <p:ph type="title"/>
          </p:nvPr>
        </p:nvSpPr>
        <p:spPr/>
        <p:txBody>
          <a:bodyPr/>
          <a:lstStyle/>
          <a:p>
            <a:r>
              <a:rPr lang="en-US" dirty="0"/>
              <a:t>Avg. Disk Sec/Read or Write (continued)</a:t>
            </a:r>
          </a:p>
        </p:txBody>
      </p:sp>
      <p:pic>
        <p:nvPicPr>
          <p:cNvPr id="1126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71610" y="1340769"/>
            <a:ext cx="2288886" cy="35300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344057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a:spLocks noGrp="1"/>
          </p:cNvSpPr>
          <p:nvPr>
            <p:ph type="body" sz="quarter" idx="10"/>
          </p:nvPr>
        </p:nvSpPr>
        <p:spPr>
          <a:xfrm>
            <a:off x="269239" y="1189177"/>
            <a:ext cx="11653523" cy="2694264"/>
          </a:xfrm>
        </p:spPr>
        <p:txBody>
          <a:bodyPr/>
          <a:lstStyle/>
          <a:p>
            <a:r>
              <a:rPr lang="en-US" dirty="0"/>
              <a:t>Response times longer than 15ms over a period of 1 min or more (based on average I/O sizes of 64 KB or smaller) impact performance</a:t>
            </a:r>
          </a:p>
          <a:p>
            <a:r>
              <a:rPr lang="en-US" dirty="0"/>
              <a:t>One time spikes up to 50ms in response times are normal and not an issue for the operating system. </a:t>
            </a:r>
          </a:p>
          <a:p>
            <a:r>
              <a:rPr lang="en-US" dirty="0"/>
              <a:t>Applications (SQL, Exchange) might have different thresholds. </a:t>
            </a:r>
          </a:p>
          <a:p>
            <a:pPr marL="457200" lvl="1" indent="0">
              <a:buNone/>
            </a:pPr>
            <a:endParaRPr lang="en-US" dirty="0"/>
          </a:p>
        </p:txBody>
      </p:sp>
      <p:sp>
        <p:nvSpPr>
          <p:cNvPr id="674818" name="Rectangle 2"/>
          <p:cNvSpPr>
            <a:spLocks noGrp="1" noChangeArrowheads="1"/>
          </p:cNvSpPr>
          <p:nvPr>
            <p:ph type="title"/>
          </p:nvPr>
        </p:nvSpPr>
        <p:spPr/>
        <p:txBody>
          <a:bodyPr/>
          <a:lstStyle/>
          <a:p>
            <a:r>
              <a:rPr lang="en-US" dirty="0"/>
              <a:t>Thresholds for Avg. Disk sec/Read or Write</a:t>
            </a:r>
          </a:p>
        </p:txBody>
      </p:sp>
      <p:graphicFrame>
        <p:nvGraphicFramePr>
          <p:cNvPr id="5" name="Picture 2"/>
          <p:cNvGraphicFramePr>
            <a:graphicFrameLocks noGrp="1"/>
          </p:cNvGraphicFramePr>
          <p:nvPr>
            <p:extLst/>
          </p:nvPr>
        </p:nvGraphicFramePr>
        <p:xfrm>
          <a:off x="3107668" y="3951078"/>
          <a:ext cx="5976664" cy="2404003"/>
        </p:xfrm>
        <a:graphic>
          <a:graphicData uri="http://schemas.openxmlformats.org/drawingml/2006/table">
            <a:tbl>
              <a:tblPr firstRow="1" bandRow="1">
                <a:tableStyleId>{7DF18680-E054-41AD-8BC1-D1AEF772440D}</a:tableStyleId>
              </a:tblPr>
              <a:tblGrid>
                <a:gridCol w="2074056">
                  <a:extLst>
                    <a:ext uri="{9D8B030D-6E8A-4147-A177-3AD203B41FA5}">
                      <a16:colId xmlns:a16="http://schemas.microsoft.com/office/drawing/2014/main" val="20000"/>
                    </a:ext>
                  </a:extLst>
                </a:gridCol>
                <a:gridCol w="3902608">
                  <a:extLst>
                    <a:ext uri="{9D8B030D-6E8A-4147-A177-3AD203B41FA5}">
                      <a16:colId xmlns:a16="http://schemas.microsoft.com/office/drawing/2014/main" val="20001"/>
                    </a:ext>
                  </a:extLst>
                </a:gridCol>
              </a:tblGrid>
              <a:tr h="573269">
                <a:tc>
                  <a:txBody>
                    <a:bodyPr/>
                    <a:lstStyle/>
                    <a:p>
                      <a:pPr marL="0" marR="0" lvl="0" indent="0" algn="ctr" defTabSz="914400" rtl="0" eaLnBrk="1" fontAlgn="base" latinLnBrk="0" hangingPunct="1">
                        <a:lnSpc>
                          <a:spcPct val="100000"/>
                        </a:lnSpc>
                        <a:spcBef>
                          <a:spcPct val="20000"/>
                        </a:spcBef>
                        <a:spcAft>
                          <a:spcPct val="0"/>
                        </a:spcAft>
                        <a:buNone/>
                        <a:tabLst/>
                      </a:pPr>
                      <a:r>
                        <a:rPr kumimoji="0" lang="en-US" sz="1400" u="none" strike="noStrike" baseline="0" dirty="0">
                          <a:effectLst/>
                        </a:rPr>
                        <a:t>Threshold if </a:t>
                      </a:r>
                      <a:r>
                        <a:rPr kumimoji="0" lang="en-US" sz="1400" u="none" strike="noStrike" baseline="0" dirty="0" err="1">
                          <a:effectLst/>
                        </a:rPr>
                        <a:t>observered</a:t>
                      </a:r>
                      <a:r>
                        <a:rPr kumimoji="0" lang="en-US" sz="1400" u="none" strike="noStrike" baseline="0" dirty="0">
                          <a:effectLst/>
                        </a:rPr>
                        <a:t> over a period of 1 minute or longer</a:t>
                      </a:r>
                      <a:endParaRPr kumimoji="0" lang="en-US" sz="1400" b="1" i="0" u="none" strike="noStrike" baseline="0" dirty="0">
                        <a:solidFill>
                          <a:schemeClr val="tx1">
                            <a:alpha val="100000"/>
                          </a:schemeClr>
                        </a:solidFill>
                        <a:effectLst/>
                        <a:latin typeface="+mn-lt"/>
                      </a:endParaRPr>
                    </a:p>
                  </a:txBody>
                  <a:tcPr marL="55314" marR="55314" marT="27657" marB="27657" anchor="ctr" horzOverflow="overflow"/>
                </a:tc>
                <a:tc>
                  <a:txBody>
                    <a:bodyPr/>
                    <a:lstStyle/>
                    <a:p>
                      <a:pPr marL="0" marR="0" lvl="0" indent="0" algn="ctr" defTabSz="914400" rtl="0" eaLnBrk="1" fontAlgn="base" latinLnBrk="0" hangingPunct="1">
                        <a:lnSpc>
                          <a:spcPct val="100000"/>
                        </a:lnSpc>
                        <a:spcBef>
                          <a:spcPct val="0"/>
                        </a:spcBef>
                        <a:spcAft>
                          <a:spcPct val="0"/>
                        </a:spcAft>
                        <a:buNone/>
                        <a:tabLst/>
                      </a:pPr>
                      <a:r>
                        <a:rPr kumimoji="0" lang="en-US" sz="1400" u="none" strike="noStrike" baseline="0" dirty="0">
                          <a:effectLst/>
                        </a:rPr>
                        <a:t>Effect</a:t>
                      </a:r>
                      <a:endParaRPr kumimoji="0" lang="en-US" sz="1400" b="1" i="0" u="none" strike="noStrike" baseline="0" dirty="0">
                        <a:solidFill>
                          <a:schemeClr val="tx1">
                            <a:alpha val="100000"/>
                          </a:schemeClr>
                        </a:solidFill>
                        <a:effectLst/>
                        <a:latin typeface="+mn-lt"/>
                      </a:endParaRPr>
                    </a:p>
                  </a:txBody>
                  <a:tcPr marL="55314" marR="55314" marT="27657" marB="27657" anchor="ctr" horzOverflow="overflow"/>
                </a:tc>
                <a:extLst>
                  <a:ext uri="{0D108BD9-81ED-4DB2-BD59-A6C34878D82A}">
                    <a16:rowId xmlns:a16="http://schemas.microsoft.com/office/drawing/2014/main" val="10000"/>
                  </a:ext>
                </a:extLst>
              </a:tr>
              <a:tr h="461821">
                <a:tc>
                  <a:txBody>
                    <a:bodyPr/>
                    <a:lstStyle/>
                    <a:p>
                      <a:pPr marL="0" marR="0" lvl="0" indent="0" algn="l" defTabSz="914400" rtl="0" eaLnBrk="1" fontAlgn="base" latinLnBrk="0" hangingPunct="1">
                        <a:lnSpc>
                          <a:spcPct val="100000"/>
                        </a:lnSpc>
                        <a:spcBef>
                          <a:spcPct val="20000"/>
                        </a:spcBef>
                        <a:spcAft>
                          <a:spcPct val="0"/>
                        </a:spcAft>
                        <a:buNone/>
                        <a:tabLst/>
                      </a:pPr>
                      <a:r>
                        <a:rPr lang="en-US" sz="1400" kern="1200" dirty="0"/>
                        <a:t>15 </a:t>
                      </a:r>
                      <a:r>
                        <a:rPr lang="en-US" sz="1400" kern="1200" dirty="0" err="1"/>
                        <a:t>ms</a:t>
                      </a:r>
                      <a:r>
                        <a:rPr lang="en-US" sz="1400" kern="1200" dirty="0"/>
                        <a:t> or less</a:t>
                      </a:r>
                      <a:endParaRPr lang="en-US" sz="1400" kern="1200" dirty="0">
                        <a:solidFill>
                          <a:schemeClr val="dk1"/>
                        </a:solidFill>
                        <a:latin typeface="+mn-lt"/>
                        <a:ea typeface="+mn-ea"/>
                        <a:cs typeface="+mn-cs"/>
                      </a:endParaRPr>
                    </a:p>
                  </a:txBody>
                  <a:tcPr marL="55314" marR="55314" marT="27657" marB="27657" anchor="ctr" horzOverflow="overflow"/>
                </a:tc>
                <a:tc>
                  <a:txBody>
                    <a:bodyPr/>
                    <a:lstStyle/>
                    <a:p>
                      <a:pPr marL="4763" indent="0" algn="l" defTabSz="914400" rtl="0" eaLnBrk="1" latinLnBrk="0" hangingPunct="1">
                        <a:buFont typeface="Arial" pitchFamily="34" charset="0"/>
                        <a:buNone/>
                      </a:pPr>
                      <a:r>
                        <a:rPr lang="en-US" sz="1400" kern="1200" dirty="0"/>
                        <a:t>Informational</a:t>
                      </a:r>
                    </a:p>
                    <a:p>
                      <a:pPr algn="l">
                        <a:buFont typeface="Arial" pitchFamily="34" charset="0"/>
                        <a:buNone/>
                      </a:pPr>
                      <a:r>
                        <a:rPr lang="en-US" sz="1400" kern="1200" dirty="0"/>
                        <a:t>Normal usage</a:t>
                      </a:r>
                      <a:endParaRPr lang="en-US" sz="1400" kern="1200" dirty="0">
                        <a:solidFill>
                          <a:schemeClr val="dk1"/>
                        </a:solidFill>
                        <a:latin typeface="+mn-lt"/>
                        <a:ea typeface="+mn-ea"/>
                        <a:cs typeface="+mn-cs"/>
                      </a:endParaRPr>
                    </a:p>
                  </a:txBody>
                  <a:tcPr marL="55314" marR="55314" marT="27657" marB="27657" anchor="ctr" horzOverflow="overflow"/>
                </a:tc>
                <a:extLst>
                  <a:ext uri="{0D108BD9-81ED-4DB2-BD59-A6C34878D82A}">
                    <a16:rowId xmlns:a16="http://schemas.microsoft.com/office/drawing/2014/main" val="10001"/>
                  </a:ext>
                </a:extLst>
              </a:tr>
              <a:tr h="461821">
                <a:tc>
                  <a:txBody>
                    <a:bodyPr/>
                    <a:lstStyle/>
                    <a:p>
                      <a:pPr marL="0" marR="0" lvl="0" indent="0" algn="l" defTabSz="914400" rtl="0" eaLnBrk="1" fontAlgn="base" latinLnBrk="0" hangingPunct="1">
                        <a:lnSpc>
                          <a:spcPct val="100000"/>
                        </a:lnSpc>
                        <a:spcBef>
                          <a:spcPct val="20000"/>
                        </a:spcBef>
                        <a:spcAft>
                          <a:spcPct val="0"/>
                        </a:spcAft>
                        <a:buNone/>
                        <a:tabLst/>
                      </a:pPr>
                      <a:r>
                        <a:rPr lang="en-US" sz="1400" kern="1200" dirty="0"/>
                        <a:t>More than 15 </a:t>
                      </a:r>
                      <a:r>
                        <a:rPr lang="en-US" sz="1400" kern="1200" dirty="0" err="1"/>
                        <a:t>ms</a:t>
                      </a:r>
                      <a:endParaRPr lang="en-US" sz="1400" kern="1200" dirty="0">
                        <a:solidFill>
                          <a:schemeClr val="dk1"/>
                        </a:solidFill>
                        <a:latin typeface="+mn-lt"/>
                        <a:ea typeface="+mn-ea"/>
                        <a:cs typeface="+mn-cs"/>
                      </a:endParaRPr>
                    </a:p>
                  </a:txBody>
                  <a:tcPr marL="55314" marR="55314" marT="27657" marB="27657" anchor="ctr" horzOverflow="overflow"/>
                </a:tc>
                <a:tc>
                  <a:txBody>
                    <a:bodyPr/>
                    <a:lstStyle/>
                    <a:p>
                      <a:pPr marL="4763" indent="0" algn="l" defTabSz="914400" rtl="0" eaLnBrk="1" latinLnBrk="0" hangingPunct="1">
                        <a:buFont typeface="Arial" pitchFamily="34" charset="0"/>
                        <a:buNone/>
                      </a:pPr>
                      <a:r>
                        <a:rPr lang="en-US" sz="1400" kern="1200" dirty="0"/>
                        <a:t>Warning</a:t>
                      </a:r>
                    </a:p>
                    <a:p>
                      <a:pPr algn="l">
                        <a:buFont typeface="Arial" pitchFamily="34" charset="0"/>
                        <a:buNone/>
                      </a:pPr>
                      <a:r>
                        <a:rPr lang="en-US" sz="1400" kern="1200" baseline="0" dirty="0"/>
                        <a:t>Performance might be affected</a:t>
                      </a:r>
                      <a:endParaRPr lang="en-US" sz="1400" kern="1200" dirty="0">
                        <a:solidFill>
                          <a:schemeClr val="dk1"/>
                        </a:solidFill>
                        <a:latin typeface="+mn-lt"/>
                        <a:ea typeface="+mn-ea"/>
                        <a:cs typeface="+mn-cs"/>
                      </a:endParaRPr>
                    </a:p>
                  </a:txBody>
                  <a:tcPr marL="55314" marR="55314" marT="27657" marB="27657" anchor="ctr" horzOverflow="overflow"/>
                </a:tc>
                <a:extLst>
                  <a:ext uri="{0D108BD9-81ED-4DB2-BD59-A6C34878D82A}">
                    <a16:rowId xmlns:a16="http://schemas.microsoft.com/office/drawing/2014/main" val="10002"/>
                  </a:ext>
                </a:extLst>
              </a:tr>
              <a:tr h="531181">
                <a:tc>
                  <a:txBody>
                    <a:bodyPr/>
                    <a:lstStyle/>
                    <a:p>
                      <a:pPr marL="0" marR="0" lvl="0" indent="0" algn="l" defTabSz="914400" rtl="0" eaLnBrk="1" fontAlgn="base" latinLnBrk="0" hangingPunct="1">
                        <a:lnSpc>
                          <a:spcPct val="100000"/>
                        </a:lnSpc>
                        <a:spcBef>
                          <a:spcPct val="20000"/>
                        </a:spcBef>
                        <a:spcAft>
                          <a:spcPct val="0"/>
                        </a:spcAft>
                        <a:buNone/>
                        <a:tabLst/>
                      </a:pPr>
                      <a:r>
                        <a:rPr lang="en-US" sz="1400" kern="1200" dirty="0"/>
                        <a:t>More than 25 </a:t>
                      </a:r>
                      <a:r>
                        <a:rPr lang="en-US" sz="1400" kern="1200" dirty="0" err="1"/>
                        <a:t>ms</a:t>
                      </a:r>
                      <a:endParaRPr lang="en-US" sz="1400" kern="1200" dirty="0">
                        <a:solidFill>
                          <a:schemeClr val="dk1"/>
                        </a:solidFill>
                        <a:latin typeface="+mn-lt"/>
                        <a:ea typeface="+mn-ea"/>
                        <a:cs typeface="+mn-cs"/>
                      </a:endParaRPr>
                    </a:p>
                  </a:txBody>
                  <a:tcPr marL="55314" marR="55314" marT="27657" marB="27657" anchor="ctr" horzOverflow="overflow"/>
                </a:tc>
                <a:tc>
                  <a:txBody>
                    <a:bodyPr/>
                    <a:lstStyle/>
                    <a:p>
                      <a:pPr marL="4763" marR="0" lvl="0" indent="0" algn="l" defTabSz="914400" rtl="0" eaLnBrk="1" fontAlgn="base" latinLnBrk="0" hangingPunct="1">
                        <a:lnSpc>
                          <a:spcPct val="100000"/>
                        </a:lnSpc>
                        <a:spcBef>
                          <a:spcPct val="0"/>
                        </a:spcBef>
                        <a:spcAft>
                          <a:spcPct val="0"/>
                        </a:spcAft>
                        <a:buFont typeface="Arial" pitchFamily="34" charset="0"/>
                        <a:buNone/>
                        <a:tabLst/>
                      </a:pPr>
                      <a:r>
                        <a:rPr lang="en-US" sz="1400" kern="1200" dirty="0"/>
                        <a:t>Critical</a:t>
                      </a:r>
                    </a:p>
                    <a:p>
                      <a:pPr marL="0" marR="0" lvl="0" indent="0" algn="l" defTabSz="914400" rtl="0" eaLnBrk="1" fontAlgn="base" latinLnBrk="0" hangingPunct="1">
                        <a:lnSpc>
                          <a:spcPct val="100000"/>
                        </a:lnSpc>
                        <a:spcBef>
                          <a:spcPct val="0"/>
                        </a:spcBef>
                        <a:spcAft>
                          <a:spcPct val="0"/>
                        </a:spcAft>
                        <a:buFont typeface="Arial" pitchFamily="34" charset="0"/>
                        <a:buNone/>
                        <a:tabLst/>
                      </a:pPr>
                      <a:r>
                        <a:rPr lang="en-US" sz="1400" dirty="0"/>
                        <a:t>Performance very likely affected</a:t>
                      </a:r>
                      <a:endParaRPr lang="en-US" sz="1400" kern="1200" dirty="0">
                        <a:solidFill>
                          <a:schemeClr val="dk1"/>
                        </a:solidFill>
                        <a:latin typeface="+mn-lt"/>
                        <a:ea typeface="+mn-ea"/>
                        <a:cs typeface="+mn-cs"/>
                      </a:endParaRPr>
                    </a:p>
                  </a:txBody>
                  <a:tcPr marL="55314" marR="55314" marT="27657" marB="27657" anchor="ctr" horzOverflow="overflow"/>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1880779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4913189-1F9C-4232-83AD-F2F7BEE8E119}"/>
              </a:ext>
            </a:extLst>
          </p:cNvPr>
          <p:cNvSpPr>
            <a:spLocks noGrp="1"/>
          </p:cNvSpPr>
          <p:nvPr>
            <p:ph type="body" sz="quarter" idx="10"/>
          </p:nvPr>
        </p:nvSpPr>
        <p:spPr/>
        <p:txBody>
          <a:bodyPr/>
          <a:lstStyle/>
          <a:p>
            <a:r>
              <a:rPr lang="en-US" dirty="0"/>
              <a:t>Check I/O sizes more than 64 KB</a:t>
            </a:r>
          </a:p>
          <a:p>
            <a:r>
              <a:rPr lang="en-US" dirty="0"/>
              <a:t>If the hardware is shared, consider using dedicated hardware</a:t>
            </a:r>
          </a:p>
          <a:p>
            <a:r>
              <a:rPr lang="en-US" dirty="0"/>
              <a:t>If you are using spinning media, consider defragmenting</a:t>
            </a:r>
          </a:p>
          <a:p>
            <a:r>
              <a:rPr lang="en-US" dirty="0"/>
              <a:t>Adjust the hardware cache</a:t>
            </a:r>
          </a:p>
          <a:p>
            <a:r>
              <a:rPr lang="en-US" dirty="0"/>
              <a:t>Consider using faster media</a:t>
            </a:r>
          </a:p>
          <a:p>
            <a:r>
              <a:rPr lang="en-US" dirty="0"/>
              <a:t>Reduce unnecessary I/O</a:t>
            </a:r>
          </a:p>
          <a:p>
            <a:r>
              <a:rPr lang="en-US" dirty="0"/>
              <a:t>Check hardware for failures or faults</a:t>
            </a:r>
          </a:p>
          <a:p>
            <a:pPr marL="0" indent="0">
              <a:buNone/>
            </a:pPr>
            <a:endParaRPr lang="en-US" dirty="0"/>
          </a:p>
        </p:txBody>
      </p:sp>
      <p:sp>
        <p:nvSpPr>
          <p:cNvPr id="2" name="Title 1">
            <a:extLst>
              <a:ext uri="{FF2B5EF4-FFF2-40B4-BE49-F238E27FC236}">
                <a16:creationId xmlns:a16="http://schemas.microsoft.com/office/drawing/2014/main" id="{1B09C04C-3DC2-4175-B4D9-76B47D741CC4}"/>
              </a:ext>
            </a:extLst>
          </p:cNvPr>
          <p:cNvSpPr>
            <a:spLocks noGrp="1"/>
          </p:cNvSpPr>
          <p:nvPr>
            <p:ph type="title"/>
          </p:nvPr>
        </p:nvSpPr>
        <p:spPr/>
        <p:txBody>
          <a:bodyPr/>
          <a:lstStyle/>
          <a:p>
            <a:r>
              <a:rPr lang="de-DE" dirty="0"/>
              <a:t>Common next steps to troubleshoot</a:t>
            </a:r>
            <a:endParaRPr lang="en-US" dirty="0"/>
          </a:p>
        </p:txBody>
      </p:sp>
    </p:spTree>
    <p:extLst>
      <p:ext uri="{BB962C8B-B14F-4D97-AF65-F5344CB8AC3E}">
        <p14:creationId xmlns:p14="http://schemas.microsoft.com/office/powerpoint/2010/main" val="2038547576"/>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7"/>
            <a:ext cx="11653523" cy="960263"/>
          </a:xfrm>
        </p:spPr>
        <p:txBody>
          <a:bodyPr/>
          <a:lstStyle/>
          <a:p>
            <a:r>
              <a:rPr lang="en-US" dirty="0"/>
              <a:t>In this case, drive E: frequently has response times above 15ms, up to 194ms.</a:t>
            </a:r>
          </a:p>
        </p:txBody>
      </p:sp>
      <p:sp>
        <p:nvSpPr>
          <p:cNvPr id="2" name="Title 1"/>
          <p:cNvSpPr>
            <a:spLocks noGrp="1"/>
          </p:cNvSpPr>
          <p:nvPr>
            <p:ph type="title"/>
          </p:nvPr>
        </p:nvSpPr>
        <p:spPr/>
        <p:txBody>
          <a:bodyPr/>
          <a:lstStyle/>
          <a:p>
            <a:r>
              <a:rPr lang="en-US" dirty="0"/>
              <a:t>Example of Avg. Disk sec/Write</a:t>
            </a:r>
          </a:p>
        </p:txBody>
      </p:sp>
      <p:pic>
        <p:nvPicPr>
          <p:cNvPr id="4" name="Picture 3">
            <a:extLst>
              <a:ext uri="{FF2B5EF4-FFF2-40B4-BE49-F238E27FC236}">
                <a16:creationId xmlns:a16="http://schemas.microsoft.com/office/drawing/2014/main" id="{CEA34DD9-B7BB-4F62-8E29-5197B19FAD6B}"/>
              </a:ext>
            </a:extLst>
          </p:cNvPr>
          <p:cNvPicPr>
            <a:picLocks noChangeAspect="1"/>
          </p:cNvPicPr>
          <p:nvPr/>
        </p:nvPicPr>
        <p:blipFill>
          <a:blip r:embed="rId3"/>
          <a:stretch>
            <a:fillRect/>
          </a:stretch>
        </p:blipFill>
        <p:spPr>
          <a:xfrm>
            <a:off x="2133600" y="1986396"/>
            <a:ext cx="8821328" cy="4613624"/>
          </a:xfrm>
          <a:prstGeom prst="rect">
            <a:avLst/>
          </a:prstGeom>
        </p:spPr>
      </p:pic>
    </p:spTree>
    <p:extLst>
      <p:ext uri="{BB962C8B-B14F-4D97-AF65-F5344CB8AC3E}">
        <p14:creationId xmlns:p14="http://schemas.microsoft.com/office/powerpoint/2010/main" val="31895684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name="HIDDEN - Slide203">
    <p:spTree>
      <p:nvGrpSpPr>
        <p:cNvPr id="1" name=""/>
        <p:cNvGrpSpPr/>
        <p:nvPr/>
      </p:nvGrpSpPr>
      <p:grpSpPr>
        <a:xfrm>
          <a:off x="0" y="0"/>
          <a:ext cx="0" cy="0"/>
          <a:chOff x="0" y="0"/>
          <a:chExt cx="0" cy="0"/>
        </a:xfrm>
      </p:grpSpPr>
    </p:spTree>
    <p:extLst>
      <p:ext uri="{BB962C8B-B14F-4D97-AF65-F5344CB8AC3E}">
        <p14:creationId xmlns:p14="http://schemas.microsoft.com/office/powerpoint/2010/main" val="2499694949"/>
      </p:ext>
    </p:extLst>
  </p:cSld>
  <p:clrMapOvr>
    <a:masterClrMapping/>
  </p:clrMapOvr>
  <mc:AlternateContent xmlns:mc="http://schemas.openxmlformats.org/markup-compatibility/2006">
    <mc:Choice xmlns:p14="http://schemas.microsoft.com/office/powerpoint/2010/main" Requires="p14">
      <p:transition p14:dur="10">
        <p:fade/>
      </p:transition>
    </mc:Choice>
    <mc:Fallback>
      <p:transition>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name="HIDDEN - Slide204">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CBC6F63-616D-478D-A91D-8B071350BF64}"/>
              </a:ext>
            </a:extLst>
          </p:cNvPr>
          <p:cNvSpPr>
            <a:spLocks noGrp="1"/>
          </p:cNvSpPr>
          <p:nvPr>
            <p:ph type="title"/>
          </p:nvPr>
        </p:nvSpPr>
        <p:spPr/>
        <p:txBody>
          <a:bodyPr/>
          <a:lstStyle/>
          <a:p>
            <a:r>
              <a:rPr lang="en-US"/>
              <a:t>Disk Queue</a:t>
            </a:r>
            <a:endParaRPr lang="en-US" dirty="0"/>
          </a:p>
        </p:txBody>
      </p:sp>
    </p:spTree>
    <p:extLst>
      <p:ext uri="{BB962C8B-B14F-4D97-AF65-F5344CB8AC3E}">
        <p14:creationId xmlns:p14="http://schemas.microsoft.com/office/powerpoint/2010/main" val="705438254"/>
      </p:ext>
    </p:extLst>
  </p:cSld>
  <p:clrMapOvr>
    <a:masterClrMapping/>
  </p:clrMapOvr>
  <mc:AlternateContent xmlns:mc="http://schemas.openxmlformats.org/markup-compatibility/2006">
    <mc:Choice xmlns:p14="http://schemas.microsoft.com/office/powerpoint/2010/main" Requires="p14">
      <p:transition p14:dur="10">
        <p:fade/>
      </p:transition>
    </mc:Choice>
    <mc:Fallback>
      <p:transition>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p:txBody>
          <a:bodyPr/>
          <a:lstStyle/>
          <a:p>
            <a:r>
              <a:rPr lang="en-US" dirty="0"/>
              <a:t>Disk queue</a:t>
            </a:r>
          </a:p>
          <a:p>
            <a:r>
              <a:rPr lang="en-US" b="1" dirty="0"/>
              <a:t>Avg. Disk Queue Length </a:t>
            </a:r>
            <a:r>
              <a:rPr lang="en-US" dirty="0"/>
              <a:t>counter</a:t>
            </a:r>
          </a:p>
          <a:p>
            <a:r>
              <a:rPr lang="en-US" dirty="0"/>
              <a:t>Example of </a:t>
            </a:r>
            <a:r>
              <a:rPr lang="en-US" b="1" dirty="0"/>
              <a:t>Avg. Disk Queue Length</a:t>
            </a:r>
          </a:p>
        </p:txBody>
      </p:sp>
      <p:sp>
        <p:nvSpPr>
          <p:cNvPr id="2" name="Title 1"/>
          <p:cNvSpPr>
            <a:spLocks noGrp="1"/>
          </p:cNvSpPr>
          <p:nvPr>
            <p:ph type="title"/>
          </p:nvPr>
        </p:nvSpPr>
        <p:spPr/>
        <p:txBody>
          <a:bodyPr/>
          <a:lstStyle/>
          <a:p>
            <a:r>
              <a:rPr lang="en-US" dirty="0"/>
              <a:t>Disk Queue Counter</a:t>
            </a:r>
          </a:p>
        </p:txBody>
      </p:sp>
    </p:spTree>
    <p:extLst>
      <p:ext uri="{BB962C8B-B14F-4D97-AF65-F5344CB8AC3E}">
        <p14:creationId xmlns:p14="http://schemas.microsoft.com/office/powerpoint/2010/main" val="12030659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p:txBody>
          <a:bodyPr/>
          <a:lstStyle/>
          <a:p>
            <a:r>
              <a:rPr lang="en-US" dirty="0"/>
              <a:t>Each disk has a disk queue </a:t>
            </a:r>
          </a:p>
          <a:p>
            <a:r>
              <a:rPr lang="en-US" dirty="0"/>
              <a:t>The disk queue length is the number of </a:t>
            </a:r>
            <a:r>
              <a:rPr lang="en-US" i="1" dirty="0"/>
              <a:t>in-flight</a:t>
            </a:r>
            <a:br>
              <a:rPr lang="en-US" i="1" dirty="0"/>
            </a:br>
            <a:r>
              <a:rPr lang="en-US" dirty="0"/>
              <a:t>IO´s</a:t>
            </a:r>
          </a:p>
          <a:p>
            <a:r>
              <a:rPr lang="en-US" dirty="0"/>
              <a:t>One or more IO´s can be serviced at the</a:t>
            </a:r>
            <a:br>
              <a:rPr lang="en-US" dirty="0"/>
            </a:br>
            <a:r>
              <a:rPr lang="en-US" dirty="0"/>
              <a:t>same time, depending on the physical</a:t>
            </a:r>
            <a:br>
              <a:rPr lang="en-US" dirty="0"/>
            </a:br>
            <a:r>
              <a:rPr lang="en-US" dirty="0"/>
              <a:t>media</a:t>
            </a:r>
          </a:p>
          <a:p>
            <a:r>
              <a:rPr lang="en-US" dirty="0"/>
              <a:t>IO´s might be reorganized by a driver to</a:t>
            </a:r>
            <a:br>
              <a:rPr lang="en-US" dirty="0"/>
            </a:br>
            <a:r>
              <a:rPr lang="en-US" dirty="0"/>
              <a:t>optimize the physical media</a:t>
            </a:r>
          </a:p>
          <a:p>
            <a:pPr lvl="1"/>
            <a:r>
              <a:rPr lang="en-US" dirty="0"/>
              <a:t>Example: The HBA queue depth determines</a:t>
            </a:r>
            <a:br>
              <a:rPr lang="en-US" dirty="0"/>
            </a:br>
            <a:r>
              <a:rPr lang="en-US" dirty="0"/>
              <a:t>how many I/</a:t>
            </a:r>
            <a:r>
              <a:rPr lang="en-US" dirty="0" err="1"/>
              <a:t>Os</a:t>
            </a:r>
            <a:r>
              <a:rPr lang="en-US" dirty="0"/>
              <a:t> a SAN can service</a:t>
            </a:r>
            <a:br>
              <a:rPr lang="en-US" dirty="0"/>
            </a:br>
            <a:r>
              <a:rPr lang="en-US" dirty="0"/>
              <a:t>simultaneously</a:t>
            </a:r>
          </a:p>
        </p:txBody>
      </p:sp>
      <p:sp>
        <p:nvSpPr>
          <p:cNvPr id="2" name="Title 1"/>
          <p:cNvSpPr>
            <a:spLocks noGrp="1"/>
          </p:cNvSpPr>
          <p:nvPr>
            <p:ph type="title"/>
          </p:nvPr>
        </p:nvSpPr>
        <p:spPr/>
        <p:txBody>
          <a:bodyPr/>
          <a:lstStyle/>
          <a:p>
            <a:r>
              <a:rPr lang="en-US" dirty="0"/>
              <a:t>Disk Queue</a:t>
            </a:r>
          </a:p>
        </p:txBody>
      </p:sp>
      <p:pic>
        <p:nvPicPr>
          <p:cNvPr id="133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12224" y="1389064"/>
            <a:ext cx="2279650" cy="408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706577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p:txBody>
          <a:bodyPr/>
          <a:lstStyle/>
          <a:p>
            <a:r>
              <a:rPr lang="en-US" dirty="0"/>
              <a:t>The </a:t>
            </a:r>
            <a:r>
              <a:rPr lang="en-US" b="1" dirty="0"/>
              <a:t>Avg. Disk Queue Length </a:t>
            </a:r>
            <a:r>
              <a:rPr lang="en-US" dirty="0"/>
              <a:t>counter is</a:t>
            </a:r>
            <a:br>
              <a:rPr lang="en-US" dirty="0"/>
            </a:br>
            <a:r>
              <a:rPr lang="en-US" dirty="0"/>
              <a:t>the average number of both read and write</a:t>
            </a:r>
            <a:br>
              <a:rPr lang="en-US" dirty="0"/>
            </a:br>
            <a:r>
              <a:rPr lang="en-US" dirty="0"/>
              <a:t>requests that are queued and waiting to</a:t>
            </a:r>
            <a:br>
              <a:rPr lang="en-US" dirty="0"/>
            </a:br>
            <a:r>
              <a:rPr lang="en-US" dirty="0"/>
              <a:t>be serviced for the selected disk during</a:t>
            </a:r>
            <a:br>
              <a:rPr lang="en-US" dirty="0"/>
            </a:br>
            <a:r>
              <a:rPr lang="en-US" dirty="0"/>
              <a:t>the sample interval</a:t>
            </a:r>
          </a:p>
          <a:p>
            <a:r>
              <a:rPr lang="en-US" dirty="0"/>
              <a:t>Part of </a:t>
            </a:r>
            <a:r>
              <a:rPr lang="en-US" dirty="0" err="1"/>
              <a:t>LogicalDisk</a:t>
            </a:r>
            <a:r>
              <a:rPr lang="en-US" dirty="0"/>
              <a:t> and </a:t>
            </a:r>
            <a:r>
              <a:rPr lang="en-US" dirty="0" err="1"/>
              <a:t>PhysicalDisk</a:t>
            </a:r>
            <a:br>
              <a:rPr lang="en-US" dirty="0"/>
            </a:br>
            <a:r>
              <a:rPr lang="en-US" dirty="0"/>
              <a:t>counter objects</a:t>
            </a:r>
          </a:p>
          <a:p>
            <a:r>
              <a:rPr lang="en-US" dirty="0"/>
              <a:t>Due to disk virtualization and I/O</a:t>
            </a:r>
            <a:br>
              <a:rPr lang="en-US" dirty="0"/>
            </a:br>
            <a:r>
              <a:rPr lang="en-US" dirty="0"/>
              <a:t>distribution, no threshold can be assigned</a:t>
            </a:r>
          </a:p>
          <a:p>
            <a:r>
              <a:rPr lang="en-US" dirty="0"/>
              <a:t>Look for increasing trends</a:t>
            </a:r>
          </a:p>
          <a:p>
            <a:r>
              <a:rPr lang="de-DE" dirty="0"/>
              <a:t>L</a:t>
            </a:r>
            <a:r>
              <a:rPr lang="en-US" dirty="0"/>
              <a:t>inked with </a:t>
            </a:r>
            <a:r>
              <a:rPr lang="en-US" b="1" dirty="0"/>
              <a:t>%idle time </a:t>
            </a:r>
            <a:r>
              <a:rPr lang="en-US" dirty="0"/>
              <a:t>counter for the disk which might be easier to understand</a:t>
            </a:r>
          </a:p>
        </p:txBody>
      </p:sp>
      <p:sp>
        <p:nvSpPr>
          <p:cNvPr id="2" name="Title 1"/>
          <p:cNvSpPr>
            <a:spLocks noGrp="1"/>
          </p:cNvSpPr>
          <p:nvPr>
            <p:ph type="title"/>
          </p:nvPr>
        </p:nvSpPr>
        <p:spPr/>
        <p:txBody>
          <a:bodyPr/>
          <a:lstStyle/>
          <a:p>
            <a:r>
              <a:rPr lang="en-US" dirty="0"/>
              <a:t>Avg. Disk Queue Length Counter</a:t>
            </a:r>
          </a:p>
        </p:txBody>
      </p:sp>
      <p:pic>
        <p:nvPicPr>
          <p:cNvPr id="1433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12224" y="1389064"/>
            <a:ext cx="2279650" cy="408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693993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name="HIDDEN - Slide9">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CBC6F63-616D-478D-A91D-8B071350BF64}"/>
              </a:ext>
            </a:extLst>
          </p:cNvPr>
          <p:cNvSpPr>
            <a:spLocks noGrp="1"/>
          </p:cNvSpPr>
          <p:nvPr>
            <p:ph type="title"/>
          </p:nvPr>
        </p:nvSpPr>
        <p:spPr>
          <a:xfrm>
            <a:off x="269239" y="2084172"/>
            <a:ext cx="11653523" cy="2139688"/>
          </a:xfrm>
        </p:spPr>
        <p:txBody>
          <a:bodyPr/>
          <a:lstStyle/>
          <a:p>
            <a:r>
              <a:rPr lang="en-US"/>
              <a:t>Hard disk media built into servers</a:t>
            </a:r>
            <a:endParaRPr lang="en-US" dirty="0"/>
          </a:p>
        </p:txBody>
      </p:sp>
    </p:spTree>
    <p:extLst>
      <p:ext uri="{BB962C8B-B14F-4D97-AF65-F5344CB8AC3E}">
        <p14:creationId xmlns:p14="http://schemas.microsoft.com/office/powerpoint/2010/main" val="1983289981"/>
      </p:ext>
    </p:extLst>
  </p:cSld>
  <p:clrMapOvr>
    <a:masterClrMapping/>
  </p:clrMapOvr>
  <mc:AlternateContent xmlns:mc="http://schemas.openxmlformats.org/markup-compatibility/2006">
    <mc:Choice xmlns:p14="http://schemas.microsoft.com/office/powerpoint/2010/main" Requires="p14">
      <p:transition p14:dur="10">
        <p:fade/>
      </p:transition>
    </mc:Choice>
    <mc:Fallback>
      <p:transition>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p:txBody>
          <a:bodyPr/>
          <a:lstStyle/>
          <a:p>
            <a:r>
              <a:rPr lang="en-US" b="1" dirty="0"/>
              <a:t>Disk Transfers/sec </a:t>
            </a:r>
            <a:r>
              <a:rPr lang="en-US" dirty="0"/>
              <a:t>is the rate of read</a:t>
            </a:r>
            <a:br>
              <a:rPr lang="en-US" dirty="0"/>
            </a:br>
            <a:r>
              <a:rPr lang="en-US" dirty="0"/>
              <a:t>and write operations on the disk</a:t>
            </a:r>
          </a:p>
          <a:p>
            <a:r>
              <a:rPr lang="en-US" dirty="0"/>
              <a:t>Use this counter to establish a</a:t>
            </a:r>
            <a:br>
              <a:rPr lang="en-US" dirty="0"/>
            </a:br>
            <a:r>
              <a:rPr lang="en-US" dirty="0"/>
              <a:t>performance baseline</a:t>
            </a:r>
          </a:p>
          <a:p>
            <a:r>
              <a:rPr lang="en-US" dirty="0"/>
              <a:t>Shows the number of serviced</a:t>
            </a:r>
            <a:br>
              <a:rPr lang="en-US" dirty="0"/>
            </a:br>
            <a:r>
              <a:rPr lang="en-US" dirty="0"/>
              <a:t>IOs per second</a:t>
            </a:r>
          </a:p>
          <a:p>
            <a:r>
              <a:rPr lang="en-US" dirty="0"/>
              <a:t>Part of the </a:t>
            </a:r>
            <a:r>
              <a:rPr lang="en-US" dirty="0" err="1"/>
              <a:t>LogicalDisk</a:t>
            </a:r>
            <a:r>
              <a:rPr lang="en-US" dirty="0"/>
              <a:t> and</a:t>
            </a:r>
            <a:br>
              <a:rPr lang="en-US" dirty="0"/>
            </a:br>
            <a:r>
              <a:rPr lang="en-US" dirty="0" err="1"/>
              <a:t>PhysicalDisk</a:t>
            </a:r>
            <a:r>
              <a:rPr lang="en-US" dirty="0"/>
              <a:t> counter objects</a:t>
            </a:r>
          </a:p>
          <a:p>
            <a:r>
              <a:rPr lang="de-DE" dirty="0"/>
              <a:t>Disk Transfers = Read+Writes</a:t>
            </a:r>
            <a:endParaRPr lang="en-US" dirty="0"/>
          </a:p>
        </p:txBody>
      </p:sp>
      <p:sp>
        <p:nvSpPr>
          <p:cNvPr id="2" name="Title 1"/>
          <p:cNvSpPr>
            <a:spLocks noGrp="1"/>
          </p:cNvSpPr>
          <p:nvPr>
            <p:ph type="title"/>
          </p:nvPr>
        </p:nvSpPr>
        <p:spPr/>
        <p:txBody>
          <a:bodyPr/>
          <a:lstStyle/>
          <a:p>
            <a:r>
              <a:rPr lang="en-US" dirty="0"/>
              <a:t>Disk Throughput Counter</a:t>
            </a:r>
          </a:p>
        </p:txBody>
      </p:sp>
      <p:pic>
        <p:nvPicPr>
          <p:cNvPr id="1638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96201" y="1498601"/>
            <a:ext cx="2517775" cy="3865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88831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p:txBody>
          <a:bodyPr/>
          <a:lstStyle/>
          <a:p>
            <a:r>
              <a:rPr lang="en-US" dirty="0"/>
              <a:t>Disk Transfers/sec shows the local IO´s</a:t>
            </a:r>
            <a:endParaRPr lang="en-US" i="1" dirty="0"/>
          </a:p>
          <a:p>
            <a:r>
              <a:rPr lang="en-US" dirty="0"/>
              <a:t>Number of IO´s might change in the backend</a:t>
            </a:r>
          </a:p>
          <a:p>
            <a:pPr lvl="1"/>
            <a:r>
              <a:rPr lang="de-DE" dirty="0"/>
              <a:t>C</a:t>
            </a:r>
            <a:r>
              <a:rPr lang="en-US" dirty="0"/>
              <a:t>ache </a:t>
            </a:r>
          </a:p>
          <a:p>
            <a:pPr lvl="1"/>
            <a:r>
              <a:rPr lang="de-DE" dirty="0"/>
              <a:t>Raid-Overhead </a:t>
            </a:r>
          </a:p>
          <a:p>
            <a:pPr lvl="1"/>
            <a:r>
              <a:rPr lang="de-DE" dirty="0"/>
              <a:t>Stripe Size</a:t>
            </a:r>
            <a:endParaRPr lang="en-US" dirty="0"/>
          </a:p>
          <a:p>
            <a:r>
              <a:rPr lang="en-US" dirty="0"/>
              <a:t>IO´s have a close relationship to </a:t>
            </a:r>
          </a:p>
          <a:p>
            <a:pPr lvl="1"/>
            <a:r>
              <a:rPr lang="de-DE" dirty="0"/>
              <a:t>B</a:t>
            </a:r>
            <a:r>
              <a:rPr lang="en-US" dirty="0" err="1"/>
              <a:t>locksize</a:t>
            </a:r>
            <a:r>
              <a:rPr lang="en-US" dirty="0"/>
              <a:t> (4kb – 1MiB) </a:t>
            </a:r>
          </a:p>
          <a:p>
            <a:pPr lvl="1"/>
            <a:r>
              <a:rPr lang="de-DE" dirty="0"/>
              <a:t>Latency</a:t>
            </a:r>
          </a:p>
          <a:p>
            <a:r>
              <a:rPr lang="de-DE" dirty="0"/>
              <a:t>Each IO requires also CPU-Power</a:t>
            </a:r>
            <a:endParaRPr lang="en-US" dirty="0"/>
          </a:p>
        </p:txBody>
      </p:sp>
      <p:sp>
        <p:nvSpPr>
          <p:cNvPr id="2" name="Title 1"/>
          <p:cNvSpPr>
            <a:spLocks noGrp="1"/>
          </p:cNvSpPr>
          <p:nvPr>
            <p:ph type="title"/>
          </p:nvPr>
        </p:nvSpPr>
        <p:spPr/>
        <p:txBody>
          <a:bodyPr/>
          <a:lstStyle/>
          <a:p>
            <a:r>
              <a:rPr lang="en-US" dirty="0"/>
              <a:t>Back End vs. Front End IOPs</a:t>
            </a:r>
          </a:p>
        </p:txBody>
      </p:sp>
      <p:pic>
        <p:nvPicPr>
          <p:cNvPr id="1741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44272" y="1268414"/>
            <a:ext cx="1841500" cy="4505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196241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1A0845C-08B3-4C23-8E76-26C9A99778F3}"/>
              </a:ext>
            </a:extLst>
          </p:cNvPr>
          <p:cNvSpPr>
            <a:spLocks noGrp="1"/>
          </p:cNvSpPr>
          <p:nvPr>
            <p:ph type="body" sz="quarter" idx="10"/>
          </p:nvPr>
        </p:nvSpPr>
        <p:spPr>
          <a:xfrm>
            <a:off x="269239" y="1189177"/>
            <a:ext cx="11653523" cy="572464"/>
          </a:xfrm>
        </p:spPr>
        <p:txBody>
          <a:bodyPr/>
          <a:lstStyle/>
          <a:p>
            <a:r>
              <a:rPr lang="en-US" dirty="0"/>
              <a:t>Rule of thumb for raid overhead</a:t>
            </a:r>
          </a:p>
        </p:txBody>
      </p:sp>
      <p:sp>
        <p:nvSpPr>
          <p:cNvPr id="2" name="Title 1"/>
          <p:cNvSpPr>
            <a:spLocks noGrp="1"/>
          </p:cNvSpPr>
          <p:nvPr>
            <p:ph type="title"/>
          </p:nvPr>
        </p:nvSpPr>
        <p:spPr/>
        <p:txBody>
          <a:bodyPr>
            <a:normAutofit/>
          </a:bodyPr>
          <a:lstStyle/>
          <a:p>
            <a:r>
              <a:rPr lang="en-US" dirty="0"/>
              <a:t>Local IO vs Backend IO in raid configuration</a:t>
            </a:r>
          </a:p>
        </p:txBody>
      </p:sp>
      <p:graphicFrame>
        <p:nvGraphicFramePr>
          <p:cNvPr id="8" name="Table 7"/>
          <p:cNvGraphicFramePr>
            <a:graphicFrameLocks noGrp="1"/>
          </p:cNvGraphicFramePr>
          <p:nvPr>
            <p:extLst/>
          </p:nvPr>
        </p:nvGraphicFramePr>
        <p:xfrm>
          <a:off x="2127537" y="2060848"/>
          <a:ext cx="8229600" cy="3168352"/>
        </p:xfrm>
        <a:graphic>
          <a:graphicData uri="http://schemas.openxmlformats.org/drawingml/2006/table">
            <a:tbl>
              <a:tblPr firstRow="1" firstCol="1" bandRow="1">
                <a:tableStyleId>{7DF18680-E054-41AD-8BC1-D1AEF772440D}</a:tableStyleId>
              </a:tblPr>
              <a:tblGrid>
                <a:gridCol w="1887416">
                  <a:extLst>
                    <a:ext uri="{9D8B030D-6E8A-4147-A177-3AD203B41FA5}">
                      <a16:colId xmlns:a16="http://schemas.microsoft.com/office/drawing/2014/main" val="20000"/>
                    </a:ext>
                  </a:extLst>
                </a:gridCol>
                <a:gridCol w="1688798">
                  <a:extLst>
                    <a:ext uri="{9D8B030D-6E8A-4147-A177-3AD203B41FA5}">
                      <a16:colId xmlns:a16="http://schemas.microsoft.com/office/drawing/2014/main" val="20001"/>
                    </a:ext>
                  </a:extLst>
                </a:gridCol>
                <a:gridCol w="4653386">
                  <a:extLst>
                    <a:ext uri="{9D8B030D-6E8A-4147-A177-3AD203B41FA5}">
                      <a16:colId xmlns:a16="http://schemas.microsoft.com/office/drawing/2014/main" val="20002"/>
                    </a:ext>
                  </a:extLst>
                </a:gridCol>
              </a:tblGrid>
              <a:tr h="554555">
                <a:tc>
                  <a:txBody>
                    <a:bodyPr/>
                    <a:lstStyle/>
                    <a:p>
                      <a:r>
                        <a:rPr lang="en-US" sz="1800" dirty="0"/>
                        <a:t>RAID Type</a:t>
                      </a:r>
                    </a:p>
                  </a:txBody>
                  <a:tcPr/>
                </a:tc>
                <a:tc>
                  <a:txBody>
                    <a:bodyPr/>
                    <a:lstStyle/>
                    <a:p>
                      <a:r>
                        <a:rPr lang="en-US" sz="1600" dirty="0"/>
                        <a:t>IO Penalty</a:t>
                      </a:r>
                    </a:p>
                  </a:txBody>
                  <a:tcPr/>
                </a:tc>
                <a:tc>
                  <a:txBody>
                    <a:bodyPr/>
                    <a:lstStyle/>
                    <a:p>
                      <a:r>
                        <a:rPr lang="en-US" sz="1600" dirty="0"/>
                        <a:t>Result</a:t>
                      </a:r>
                    </a:p>
                  </a:txBody>
                  <a:tcPr/>
                </a:tc>
                <a:extLst>
                  <a:ext uri="{0D108BD9-81ED-4DB2-BD59-A6C34878D82A}">
                    <a16:rowId xmlns:a16="http://schemas.microsoft.com/office/drawing/2014/main" val="10000"/>
                  </a:ext>
                </a:extLst>
              </a:tr>
              <a:tr h="551260">
                <a:tc>
                  <a:txBody>
                    <a:bodyPr/>
                    <a:lstStyle/>
                    <a:p>
                      <a:r>
                        <a:rPr lang="en-US" sz="1600" dirty="0"/>
                        <a:t>RAID 1</a:t>
                      </a:r>
                    </a:p>
                  </a:txBody>
                  <a:tcPr/>
                </a:tc>
                <a:tc>
                  <a:txBody>
                    <a:bodyPr/>
                    <a:lstStyle/>
                    <a:p>
                      <a:r>
                        <a:rPr lang="en-US" sz="1600" dirty="0"/>
                        <a:t>2</a:t>
                      </a:r>
                    </a:p>
                  </a:txBody>
                  <a:tcPr/>
                </a:tc>
                <a:tc>
                  <a:txBody>
                    <a:bodyPr/>
                    <a:lstStyle/>
                    <a:p>
                      <a:pPr lvl="0" algn="l"/>
                      <a:r>
                        <a:rPr lang="en-US" sz="1600" dirty="0"/>
                        <a:t>Reads+( Writes x 2 RAID I/O overhead)</a:t>
                      </a:r>
                    </a:p>
                  </a:txBody>
                  <a:tcPr/>
                </a:tc>
                <a:extLst>
                  <a:ext uri="{0D108BD9-81ED-4DB2-BD59-A6C34878D82A}">
                    <a16:rowId xmlns:a16="http://schemas.microsoft.com/office/drawing/2014/main" val="10001"/>
                  </a:ext>
                </a:extLst>
              </a:tr>
              <a:tr h="878045">
                <a:tc>
                  <a:txBody>
                    <a:bodyPr/>
                    <a:lstStyle/>
                    <a:p>
                      <a:r>
                        <a:rPr lang="en-US" sz="1600" dirty="0"/>
                        <a:t>RAID 0+1/1+0</a:t>
                      </a:r>
                    </a:p>
                  </a:txBody>
                  <a:tcPr/>
                </a:tc>
                <a:tc>
                  <a:txBody>
                    <a:bodyPr/>
                    <a:lstStyle/>
                    <a:p>
                      <a:r>
                        <a:rPr lang="en-US" sz="1600" dirty="0"/>
                        <a:t>2</a:t>
                      </a:r>
                    </a:p>
                  </a:txBody>
                  <a:tcPr/>
                </a:tc>
                <a:tc>
                  <a:txBody>
                    <a:bodyPr/>
                    <a:lstStyle/>
                    <a:p>
                      <a:pPr lvl="0" algn="l"/>
                      <a:r>
                        <a:rPr lang="en-US" sz="1600" dirty="0"/>
                        <a:t>Reads+( Writes x 2 RAID I/O overhead)</a:t>
                      </a:r>
                    </a:p>
                  </a:txBody>
                  <a:tcPr/>
                </a:tc>
                <a:extLst>
                  <a:ext uri="{0D108BD9-81ED-4DB2-BD59-A6C34878D82A}">
                    <a16:rowId xmlns:a16="http://schemas.microsoft.com/office/drawing/2014/main" val="10002"/>
                  </a:ext>
                </a:extLst>
              </a:tr>
              <a:tr h="572930">
                <a:tc>
                  <a:txBody>
                    <a:bodyPr/>
                    <a:lstStyle/>
                    <a:p>
                      <a:r>
                        <a:rPr lang="en-US" sz="1600" dirty="0"/>
                        <a:t>RAID 5</a:t>
                      </a:r>
                    </a:p>
                  </a:txBody>
                  <a:tcPr/>
                </a:tc>
                <a:tc>
                  <a:txBody>
                    <a:bodyPr/>
                    <a:lstStyle/>
                    <a:p>
                      <a:r>
                        <a:rPr lang="en-US" sz="1600" dirty="0"/>
                        <a:t>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Reads+( Writes x 4 RAID I/O overhead)</a:t>
                      </a:r>
                    </a:p>
                  </a:txBody>
                  <a:tcPr/>
                </a:tc>
                <a:extLst>
                  <a:ext uri="{0D108BD9-81ED-4DB2-BD59-A6C34878D82A}">
                    <a16:rowId xmlns:a16="http://schemas.microsoft.com/office/drawing/2014/main" val="10003"/>
                  </a:ext>
                </a:extLst>
              </a:tr>
              <a:tr h="611562">
                <a:tc>
                  <a:txBody>
                    <a:bodyPr/>
                    <a:lstStyle/>
                    <a:p>
                      <a:r>
                        <a:rPr lang="en-US" sz="1600" dirty="0"/>
                        <a:t>RAID 6</a:t>
                      </a:r>
                    </a:p>
                  </a:txBody>
                  <a:tcPr/>
                </a:tc>
                <a:tc>
                  <a:txBody>
                    <a:bodyPr/>
                    <a:lstStyle/>
                    <a:p>
                      <a:r>
                        <a:rPr lang="en-US" sz="1600" dirty="0"/>
                        <a:t>6</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Reads+( Writes x 6 RAID I/O overhead)</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7730438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name="HIDDEN - Slide205">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1007031"/>
      </p:ext>
    </p:extLst>
  </p:cSld>
  <p:clrMapOvr>
    <a:masterClrMapping/>
  </p:clrMapOvr>
  <mc:AlternateContent xmlns:mc="http://schemas.openxmlformats.org/markup-compatibility/2006">
    <mc:Choice xmlns:p14="http://schemas.microsoft.com/office/powerpoint/2010/main" Requires="p14">
      <p:transition p14:dur="10">
        <p:fade/>
      </p:transition>
    </mc:Choice>
    <mc:Fallback>
      <p:transition>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name="HIDDEN - Slide206">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CBC6F63-616D-478D-A91D-8B071350BF64}"/>
              </a:ext>
            </a:extLst>
          </p:cNvPr>
          <p:cNvSpPr>
            <a:spLocks noGrp="1"/>
          </p:cNvSpPr>
          <p:nvPr>
            <p:ph type="title"/>
          </p:nvPr>
        </p:nvSpPr>
        <p:spPr>
          <a:xfrm>
            <a:off x="269239" y="2084172"/>
            <a:ext cx="11653523" cy="2139688"/>
          </a:xfrm>
        </p:spPr>
        <p:txBody>
          <a:bodyPr/>
          <a:lstStyle/>
          <a:p>
            <a:r>
              <a:rPr lang="en-US"/>
              <a:t>Queue Depth vs. Bandwidth issues</a:t>
            </a:r>
            <a:endParaRPr lang="en-US" dirty="0"/>
          </a:p>
        </p:txBody>
      </p:sp>
    </p:spTree>
    <p:extLst>
      <p:ext uri="{BB962C8B-B14F-4D97-AF65-F5344CB8AC3E}">
        <p14:creationId xmlns:p14="http://schemas.microsoft.com/office/powerpoint/2010/main" val="3150962817"/>
      </p:ext>
    </p:extLst>
  </p:cSld>
  <p:clrMapOvr>
    <a:masterClrMapping/>
  </p:clrMapOvr>
  <mc:AlternateContent xmlns:mc="http://schemas.openxmlformats.org/markup-compatibility/2006">
    <mc:Choice xmlns:p14="http://schemas.microsoft.com/office/powerpoint/2010/main" Requires="p14">
      <p:transition p14:dur="10">
        <p:fade/>
      </p:transition>
    </mc:Choice>
    <mc:Fallback>
      <p:transition>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p:txBody>
          <a:bodyPr/>
          <a:lstStyle/>
          <a:p>
            <a:r>
              <a:rPr lang="en-US" dirty="0"/>
              <a:t>Virtualization can express Queue Depth issues much sooner than actual Bandwidth consumption issues.</a:t>
            </a:r>
          </a:p>
          <a:p>
            <a:pPr lvl="1"/>
            <a:r>
              <a:rPr lang="de-DE" dirty="0"/>
              <a:t>Boot of Windows 10 normally requires around 1 GB of data during boot</a:t>
            </a:r>
            <a:endParaRPr lang="en-US" dirty="0"/>
          </a:p>
          <a:p>
            <a:endParaRPr lang="en-US" dirty="0"/>
          </a:p>
          <a:p>
            <a:r>
              <a:rPr lang="en-US" dirty="0"/>
              <a:t>On the Disk, and Network Interface objects this can become very important to be aware of an monitor.  Most IT professionals can generally assess Memory and Processor from Task Manager.</a:t>
            </a:r>
          </a:p>
          <a:p>
            <a:endParaRPr lang="en-US" dirty="0"/>
          </a:p>
          <a:p>
            <a:r>
              <a:rPr lang="en-US" dirty="0"/>
              <a:t>It is not uncommon to require 2-4 NIC team pairs and 2-4 HBA’s to accommodate all of the parallel requests ‘in flight’ on the host hardware by multiple guest VM’s.</a:t>
            </a:r>
          </a:p>
          <a:p>
            <a:endParaRPr lang="de-DE" dirty="0"/>
          </a:p>
        </p:txBody>
      </p:sp>
      <p:sp>
        <p:nvSpPr>
          <p:cNvPr id="2" name="Title 1"/>
          <p:cNvSpPr>
            <a:spLocks noGrp="1"/>
          </p:cNvSpPr>
          <p:nvPr>
            <p:ph type="title"/>
          </p:nvPr>
        </p:nvSpPr>
        <p:spPr/>
        <p:txBody>
          <a:bodyPr>
            <a:normAutofit fontScale="90000"/>
          </a:bodyPr>
          <a:lstStyle/>
          <a:p>
            <a:r>
              <a:rPr lang="en-US" dirty="0"/>
              <a:t>Detailed look on Queue Depth vs. Bandwidth issues</a:t>
            </a:r>
          </a:p>
        </p:txBody>
      </p:sp>
    </p:spTree>
    <p:extLst>
      <p:ext uri="{BB962C8B-B14F-4D97-AF65-F5344CB8AC3E}">
        <p14:creationId xmlns:p14="http://schemas.microsoft.com/office/powerpoint/2010/main" val="2803970864"/>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a:spLocks noGrp="1"/>
          </p:cNvSpPr>
          <p:nvPr>
            <p:ph type="body" sz="quarter" idx="10"/>
          </p:nvPr>
        </p:nvSpPr>
        <p:spPr/>
        <p:txBody>
          <a:bodyPr/>
          <a:lstStyle/>
          <a:p>
            <a:pPr>
              <a:buFont typeface="Arial" pitchFamily="34" charset="0"/>
              <a:buChar char="•"/>
            </a:pPr>
            <a:r>
              <a:rPr lang="en-US" sz="2000" dirty="0"/>
              <a:t>Most LUN’s presented to a server are </a:t>
            </a:r>
            <a:r>
              <a:rPr lang="en-US" sz="2000" b="1" u="sng" dirty="0"/>
              <a:t>usually</a:t>
            </a:r>
            <a:r>
              <a:rPr lang="en-US" sz="2000" dirty="0"/>
              <a:t> made of different hyper or meta LUN’s (different RAID groups back in the SAN)</a:t>
            </a:r>
          </a:p>
          <a:p>
            <a:pPr>
              <a:buFont typeface="Arial" pitchFamily="34" charset="0"/>
              <a:buChar char="•"/>
            </a:pPr>
            <a:endParaRPr lang="en-US" sz="2000" dirty="0"/>
          </a:p>
          <a:p>
            <a:pPr>
              <a:buFont typeface="Arial" pitchFamily="34" charset="0"/>
              <a:buChar char="•"/>
            </a:pPr>
            <a:r>
              <a:rPr lang="en-US" sz="2000" dirty="0"/>
              <a:t>This means that by </a:t>
            </a:r>
            <a:r>
              <a:rPr lang="en-US" sz="2000" u="sng" dirty="0"/>
              <a:t>looking at multiple drives at the same moment in time </a:t>
            </a:r>
            <a:r>
              <a:rPr lang="en-US" sz="2000" dirty="0"/>
              <a:t>in Perfmon we can </a:t>
            </a:r>
            <a:r>
              <a:rPr lang="en-US" sz="2000" b="1" u="sng" dirty="0"/>
              <a:t>usually infer</a:t>
            </a:r>
            <a:r>
              <a:rPr lang="en-US" sz="2000" b="1" dirty="0"/>
              <a:t> </a:t>
            </a:r>
            <a:r>
              <a:rPr lang="en-US" sz="2000" dirty="0"/>
              <a:t>if it is systemic behavior common to an HBA or the fiber path.</a:t>
            </a:r>
          </a:p>
          <a:p>
            <a:pPr>
              <a:buFont typeface="Arial" pitchFamily="34" charset="0"/>
              <a:buChar char="•"/>
            </a:pPr>
            <a:endParaRPr lang="en-US" sz="2000" u="sng" dirty="0"/>
          </a:p>
          <a:p>
            <a:pPr lvl="1">
              <a:buFont typeface="Arial" pitchFamily="34" charset="0"/>
              <a:buChar char="•"/>
            </a:pPr>
            <a:r>
              <a:rPr lang="en-US" sz="1800" b="1" dirty="0">
                <a:solidFill>
                  <a:srgbClr val="0000FF"/>
                </a:solidFill>
              </a:rPr>
              <a:t>Single instance latency issues usually mean the issue is specific to the RAID group in the SAN.</a:t>
            </a:r>
          </a:p>
          <a:p>
            <a:pPr lvl="2">
              <a:buFont typeface="Arial" pitchFamily="34" charset="0"/>
              <a:buChar char="•"/>
            </a:pPr>
            <a:r>
              <a:rPr lang="de-DE" sz="1600" b="1" dirty="0">
                <a:solidFill>
                  <a:srgbClr val="0000FF"/>
                </a:solidFill>
              </a:rPr>
              <a:t>C</a:t>
            </a:r>
            <a:r>
              <a:rPr lang="en-US" sz="1600" b="1" dirty="0" err="1">
                <a:solidFill>
                  <a:srgbClr val="0000FF"/>
                </a:solidFill>
              </a:rPr>
              <a:t>ontroller</a:t>
            </a:r>
            <a:r>
              <a:rPr lang="en-US" sz="1600" b="1" dirty="0">
                <a:solidFill>
                  <a:srgbClr val="0000FF"/>
                </a:solidFill>
              </a:rPr>
              <a:t> can handle the load</a:t>
            </a:r>
          </a:p>
          <a:p>
            <a:pPr lvl="2">
              <a:buFont typeface="Arial" pitchFamily="34" charset="0"/>
              <a:buChar char="•"/>
            </a:pPr>
            <a:r>
              <a:rPr lang="de-DE" sz="1600" b="1" dirty="0">
                <a:solidFill>
                  <a:srgbClr val="0000FF"/>
                </a:solidFill>
              </a:rPr>
              <a:t>I</a:t>
            </a:r>
            <a:r>
              <a:rPr lang="en-US" sz="1600" b="1" dirty="0" err="1">
                <a:solidFill>
                  <a:srgbClr val="0000FF"/>
                </a:solidFill>
              </a:rPr>
              <a:t>ssue</a:t>
            </a:r>
            <a:r>
              <a:rPr lang="en-US" sz="1600" b="1" dirty="0">
                <a:solidFill>
                  <a:srgbClr val="0000FF"/>
                </a:solidFill>
              </a:rPr>
              <a:t> on the </a:t>
            </a:r>
            <a:r>
              <a:rPr lang="en-US" sz="1600" b="1" dirty="0" err="1">
                <a:solidFill>
                  <a:srgbClr val="0000FF"/>
                </a:solidFill>
              </a:rPr>
              <a:t>BackEnd</a:t>
            </a:r>
            <a:endParaRPr lang="en-US" sz="1600" b="1" dirty="0">
              <a:solidFill>
                <a:srgbClr val="0000FF"/>
              </a:solidFill>
            </a:endParaRPr>
          </a:p>
          <a:p>
            <a:pPr lvl="1">
              <a:buFont typeface="Arial" pitchFamily="34" charset="0"/>
              <a:buChar char="•"/>
            </a:pPr>
            <a:endParaRPr lang="en-US" sz="1800" b="1" dirty="0">
              <a:solidFill>
                <a:srgbClr val="0000FF"/>
              </a:solidFill>
            </a:endParaRPr>
          </a:p>
          <a:p>
            <a:pPr lvl="1">
              <a:buFont typeface="Arial" pitchFamily="34" charset="0"/>
              <a:buChar char="•"/>
            </a:pPr>
            <a:r>
              <a:rPr lang="en-US" sz="1800" b="1" dirty="0">
                <a:solidFill>
                  <a:srgbClr val="FF0000"/>
                </a:solidFill>
              </a:rPr>
              <a:t>Multiple instances of latency usually means the issue is at the HBA or Fiber path layer.</a:t>
            </a:r>
          </a:p>
          <a:p>
            <a:pPr lvl="2">
              <a:buFont typeface="Arial" pitchFamily="34" charset="0"/>
              <a:buChar char="•"/>
            </a:pPr>
            <a:r>
              <a:rPr lang="de-DE" sz="1600" b="1" dirty="0">
                <a:solidFill>
                  <a:srgbClr val="FF0000"/>
                </a:solidFill>
              </a:rPr>
              <a:t>C</a:t>
            </a:r>
            <a:r>
              <a:rPr lang="en-US" sz="1600" b="1" dirty="0" err="1">
                <a:solidFill>
                  <a:srgbClr val="FF0000"/>
                </a:solidFill>
              </a:rPr>
              <a:t>ontroller</a:t>
            </a:r>
            <a:r>
              <a:rPr lang="en-US" sz="1600" b="1" dirty="0">
                <a:solidFill>
                  <a:srgbClr val="FF0000"/>
                </a:solidFill>
              </a:rPr>
              <a:t> might be overloaded</a:t>
            </a:r>
          </a:p>
          <a:p>
            <a:pPr lvl="2">
              <a:buFont typeface="Arial" pitchFamily="34" charset="0"/>
              <a:buChar char="•"/>
            </a:pPr>
            <a:r>
              <a:rPr lang="de-DE" sz="1600" b="1" dirty="0">
                <a:solidFill>
                  <a:srgbClr val="FF0000"/>
                </a:solidFill>
              </a:rPr>
              <a:t>O</a:t>
            </a:r>
            <a:r>
              <a:rPr lang="en-US" sz="1600" b="1" dirty="0" err="1">
                <a:solidFill>
                  <a:srgbClr val="FF0000"/>
                </a:solidFill>
              </a:rPr>
              <a:t>nce</a:t>
            </a:r>
            <a:r>
              <a:rPr lang="en-US" sz="1600" b="1" dirty="0">
                <a:solidFill>
                  <a:srgbClr val="FF0000"/>
                </a:solidFill>
              </a:rPr>
              <a:t> Data reaches </a:t>
            </a:r>
            <a:r>
              <a:rPr lang="en-US" sz="1600" b="1" dirty="0" err="1">
                <a:solidFill>
                  <a:srgbClr val="FF0000"/>
                </a:solidFill>
              </a:rPr>
              <a:t>BackEnd</a:t>
            </a:r>
            <a:r>
              <a:rPr lang="en-US" sz="1600" b="1" dirty="0">
                <a:solidFill>
                  <a:srgbClr val="FF0000"/>
                </a:solidFill>
              </a:rPr>
              <a:t>, the handling is fast</a:t>
            </a:r>
          </a:p>
          <a:p>
            <a:pPr lvl="2">
              <a:buFont typeface="Arial" pitchFamily="34" charset="0"/>
              <a:buChar char="•"/>
            </a:pPr>
            <a:r>
              <a:rPr lang="de-DE" sz="1600" b="1" dirty="0">
                <a:solidFill>
                  <a:srgbClr val="FF0000"/>
                </a:solidFill>
              </a:rPr>
              <a:t>I</a:t>
            </a:r>
            <a:r>
              <a:rPr lang="en-US" sz="1600" b="1" dirty="0" err="1">
                <a:solidFill>
                  <a:srgbClr val="FF0000"/>
                </a:solidFill>
              </a:rPr>
              <a:t>ssue</a:t>
            </a:r>
            <a:r>
              <a:rPr lang="en-US" sz="1600" b="1" dirty="0">
                <a:solidFill>
                  <a:srgbClr val="FF0000"/>
                </a:solidFill>
              </a:rPr>
              <a:t> is on the way towards the backend</a:t>
            </a:r>
          </a:p>
        </p:txBody>
      </p:sp>
      <p:sp>
        <p:nvSpPr>
          <p:cNvPr id="7" name="Title 1">
            <a:extLst>
              <a:ext uri="{FF2B5EF4-FFF2-40B4-BE49-F238E27FC236}">
                <a16:creationId xmlns:a16="http://schemas.microsoft.com/office/drawing/2014/main" id="{1B574DF7-CEE9-4216-AB8C-60DB1D818C47}"/>
              </a:ext>
            </a:extLst>
          </p:cNvPr>
          <p:cNvSpPr>
            <a:spLocks noGrp="1"/>
          </p:cNvSpPr>
          <p:nvPr>
            <p:ph type="title"/>
          </p:nvPr>
        </p:nvSpPr>
        <p:spPr/>
        <p:txBody>
          <a:bodyPr>
            <a:normAutofit/>
          </a:bodyPr>
          <a:lstStyle/>
          <a:p>
            <a:r>
              <a:rPr lang="en-US" dirty="0"/>
              <a:t>Perfmon Storage Analysis Technique</a:t>
            </a:r>
          </a:p>
        </p:txBody>
      </p:sp>
    </p:spTree>
    <p:extLst>
      <p:ext uri="{BB962C8B-B14F-4D97-AF65-F5344CB8AC3E}">
        <p14:creationId xmlns:p14="http://schemas.microsoft.com/office/powerpoint/2010/main" val="2217624309"/>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7"/>
            <a:ext cx="11653523" cy="3794885"/>
          </a:xfrm>
        </p:spPr>
        <p:txBody>
          <a:bodyPr/>
          <a:lstStyle/>
          <a:p>
            <a:r>
              <a:rPr lang="en-US" sz="1600" b="1" dirty="0"/>
              <a:t>If only 1 drive has high latency at a given moment in time, </a:t>
            </a:r>
            <a:r>
              <a:rPr lang="en-US" sz="1600" dirty="0"/>
              <a:t>then the shared HBA and Fiber network is okay, and the problem is most likely at the FA port/Cache/RAID group in the SAN.</a:t>
            </a:r>
          </a:p>
          <a:p>
            <a:pPr>
              <a:buNone/>
            </a:pPr>
            <a:r>
              <a:rPr lang="en-US" sz="2000" dirty="0"/>
              <a:t> 	</a:t>
            </a:r>
          </a:p>
          <a:p>
            <a:pPr>
              <a:buNone/>
            </a:pPr>
            <a:endParaRPr lang="en-US" sz="2000" dirty="0"/>
          </a:p>
          <a:p>
            <a:endParaRPr lang="en-US" sz="2000" dirty="0"/>
          </a:p>
          <a:p>
            <a:endParaRPr lang="en-US" sz="1800" b="1" u="sng" dirty="0"/>
          </a:p>
          <a:p>
            <a:endParaRPr lang="en-US" sz="1600" b="1" dirty="0"/>
          </a:p>
          <a:p>
            <a:endParaRPr lang="en-US" sz="1600" b="1" dirty="0"/>
          </a:p>
          <a:p>
            <a:r>
              <a:rPr lang="en-US" sz="1600" b="1" dirty="0"/>
              <a:t>If multiple drives have high latency at a given moment in time and are performing I/O</a:t>
            </a:r>
            <a:r>
              <a:rPr lang="en-US" sz="1600" dirty="0"/>
              <a:t>.  Then the shared HBA or fiber network is </a:t>
            </a:r>
            <a:r>
              <a:rPr lang="en-US" sz="1600" u="sng" dirty="0"/>
              <a:t>much more likely </a:t>
            </a:r>
            <a:r>
              <a:rPr lang="en-US" sz="1600" dirty="0"/>
              <a:t>to be suspect.</a:t>
            </a:r>
          </a:p>
          <a:p>
            <a:endParaRPr lang="en-US" sz="2000" dirty="0"/>
          </a:p>
          <a:p>
            <a:endParaRPr lang="en-US" dirty="0"/>
          </a:p>
        </p:txBody>
      </p:sp>
      <p:sp>
        <p:nvSpPr>
          <p:cNvPr id="2" name="Title 1"/>
          <p:cNvSpPr>
            <a:spLocks noGrp="1"/>
          </p:cNvSpPr>
          <p:nvPr>
            <p:ph type="title"/>
          </p:nvPr>
        </p:nvSpPr>
        <p:spPr/>
        <p:txBody>
          <a:bodyPr>
            <a:normAutofit/>
          </a:bodyPr>
          <a:lstStyle/>
          <a:p>
            <a:r>
              <a:rPr lang="en-US" dirty="0"/>
              <a:t>Identifying SAN vs. Host/Fiber Network issues</a:t>
            </a:r>
          </a:p>
        </p:txBody>
      </p:sp>
      <p:cxnSp>
        <p:nvCxnSpPr>
          <p:cNvPr id="16" name="Straight Arrow Connector 15"/>
          <p:cNvCxnSpPr/>
          <p:nvPr/>
        </p:nvCxnSpPr>
        <p:spPr bwMode="auto">
          <a:xfrm>
            <a:off x="3505200" y="2743201"/>
            <a:ext cx="1295400" cy="9525"/>
          </a:xfrm>
          <a:prstGeom prst="straightConnector1">
            <a:avLst/>
          </a:prstGeom>
          <a:solidFill>
            <a:schemeClr val="bg1"/>
          </a:solidFill>
          <a:ln w="19050" cap="flat" cmpd="sng" algn="ctr">
            <a:solidFill>
              <a:srgbClr val="FF0000"/>
            </a:solidFill>
            <a:prstDash val="solid"/>
            <a:round/>
            <a:headEnd type="none" w="med" len="med"/>
            <a:tailEnd type="arrow"/>
          </a:ln>
          <a:effectLst>
            <a:outerShdw blurRad="50800" dist="50800" dir="5400000" algn="ctr" rotWithShape="0">
              <a:schemeClr val="bg1">
                <a:lumMod val="50000"/>
              </a:schemeClr>
            </a:outerShdw>
          </a:effectLst>
        </p:spPr>
      </p:cxnSp>
      <p:grpSp>
        <p:nvGrpSpPr>
          <p:cNvPr id="4" name="Group 32"/>
          <p:cNvGrpSpPr/>
          <p:nvPr/>
        </p:nvGrpSpPr>
        <p:grpSpPr>
          <a:xfrm>
            <a:off x="3505200" y="2209801"/>
            <a:ext cx="5715000" cy="885825"/>
            <a:chOff x="1981200" y="2590800"/>
            <a:chExt cx="5715000" cy="885825"/>
          </a:xfrm>
        </p:grpSpPr>
        <p:sp>
          <p:nvSpPr>
            <p:cNvPr id="5" name="Round Diagonal Corner Rectangle 4"/>
            <p:cNvSpPr/>
            <p:nvPr/>
          </p:nvSpPr>
          <p:spPr bwMode="auto">
            <a:xfrm>
              <a:off x="3333750" y="2590800"/>
              <a:ext cx="1990725" cy="847725"/>
            </a:xfrm>
            <a:prstGeom prst="round2DiagRect">
              <a:avLst/>
            </a:prstGeom>
            <a:gradFill>
              <a:gsLst>
                <a:gs pos="0">
                  <a:schemeClr val="accent2">
                    <a:lumMod val="50000"/>
                  </a:schemeClr>
                </a:gs>
                <a:gs pos="50000">
                  <a:schemeClr val="accent1">
                    <a:shade val="67500"/>
                    <a:satMod val="115000"/>
                  </a:schemeClr>
                </a:gs>
                <a:gs pos="100000">
                  <a:schemeClr val="accent1">
                    <a:shade val="100000"/>
                    <a:satMod val="115000"/>
                  </a:schemeClr>
                </a:gs>
              </a:gsLst>
              <a:lin ang="5400000" scaled="0"/>
            </a:gradFill>
            <a:ln w="19050" cap="flat" cmpd="sng" algn="ctr">
              <a:gradFill>
                <a:gsLst>
                  <a:gs pos="0">
                    <a:schemeClr val="accent2">
                      <a:lumMod val="75000"/>
                    </a:schemeClr>
                  </a:gs>
                  <a:gs pos="50000">
                    <a:schemeClr val="accent1">
                      <a:shade val="67500"/>
                      <a:satMod val="115000"/>
                    </a:schemeClr>
                  </a:gs>
                  <a:gs pos="100000">
                    <a:schemeClr val="accent1">
                      <a:shade val="100000"/>
                      <a:satMod val="115000"/>
                    </a:schemeClr>
                  </a:gs>
                </a:gsLst>
                <a:lin ang="5400000" scaled="0"/>
              </a:gradFill>
              <a:prstDash val="solid"/>
              <a:round/>
              <a:headEnd type="none" w="med" len="med"/>
              <a:tailEnd type="none" w="med" len="med"/>
            </a:ln>
            <a:effectLst>
              <a:outerShdw blurRad="50800" dist="50800" dir="5400000" algn="ctr" rotWithShape="0">
                <a:schemeClr val="bg1">
                  <a:lumMod val="65000"/>
                </a:schemeClr>
              </a:outerShdw>
            </a:effectLst>
          </p:spPr>
          <p:txBody>
            <a:bodyPr vert="horz" wrap="none" lIns="91440" tIns="45720" rIns="91440" bIns="45720" numCol="1" rtlCol="0" anchor="ctr" anchorCtr="0" compatLnSpc="1">
              <a:prstTxWarp prst="textNoShape">
                <a:avLst/>
              </a:prstTxWarp>
            </a:bodyPr>
            <a:lstStyle/>
            <a:p>
              <a:pPr algn="ctr" defTabSz="914400" eaLnBrk="0" fontAlgn="base" hangingPunct="0">
                <a:spcBef>
                  <a:spcPct val="0"/>
                </a:spcBef>
                <a:spcAft>
                  <a:spcPct val="0"/>
                </a:spcAft>
              </a:pPr>
              <a:r>
                <a:rPr lang="en-US" dirty="0"/>
                <a:t>Fiber switch</a:t>
              </a:r>
              <a:endParaRPr lang="en-US" sz="1800" b="1" dirty="0">
                <a:latin typeface="Arial Narrow" pitchFamily="34" charset="0"/>
              </a:endParaRPr>
            </a:p>
          </p:txBody>
        </p:sp>
        <p:cxnSp>
          <p:nvCxnSpPr>
            <p:cNvPr id="7" name="Straight Arrow Connector 6"/>
            <p:cNvCxnSpPr/>
            <p:nvPr/>
          </p:nvCxnSpPr>
          <p:spPr bwMode="auto">
            <a:xfrm>
              <a:off x="1981200" y="2667000"/>
              <a:ext cx="1295400" cy="1588"/>
            </a:xfrm>
            <a:prstGeom prst="straightConnector1">
              <a:avLst/>
            </a:prstGeom>
            <a:solidFill>
              <a:schemeClr val="bg1"/>
            </a:solidFill>
            <a:ln w="15875" cap="flat" cmpd="sng" algn="ctr">
              <a:solidFill>
                <a:srgbClr val="0000FF"/>
              </a:solidFill>
              <a:prstDash val="solid"/>
              <a:round/>
              <a:headEnd type="arrow"/>
              <a:tailEnd type="arrow"/>
            </a:ln>
            <a:effectLst>
              <a:outerShdw blurRad="50800" dist="50800" dir="5400000" algn="ctr" rotWithShape="0">
                <a:schemeClr val="tx1">
                  <a:lumMod val="50000"/>
                  <a:lumOff val="50000"/>
                </a:schemeClr>
              </a:outerShdw>
            </a:effectLst>
          </p:spPr>
        </p:cxnSp>
        <p:cxnSp>
          <p:nvCxnSpPr>
            <p:cNvPr id="8" name="Straight Arrow Connector 7"/>
            <p:cNvCxnSpPr/>
            <p:nvPr/>
          </p:nvCxnSpPr>
          <p:spPr bwMode="auto">
            <a:xfrm flipV="1">
              <a:off x="1990725" y="2895600"/>
              <a:ext cx="1285875" cy="9525"/>
            </a:xfrm>
            <a:prstGeom prst="straightConnector1">
              <a:avLst/>
            </a:prstGeom>
            <a:solidFill>
              <a:schemeClr val="bg1"/>
            </a:solidFill>
            <a:ln w="15875" cap="flat" cmpd="sng" algn="ctr">
              <a:solidFill>
                <a:srgbClr val="0000FF"/>
              </a:solidFill>
              <a:prstDash val="solid"/>
              <a:round/>
              <a:headEnd type="arrow"/>
              <a:tailEnd type="arrow"/>
            </a:ln>
            <a:effectLst>
              <a:outerShdw blurRad="50800" dist="50800" dir="5400000" algn="ctr" rotWithShape="0">
                <a:schemeClr val="tx1">
                  <a:lumMod val="50000"/>
                  <a:lumOff val="50000"/>
                </a:schemeClr>
              </a:outerShdw>
            </a:effectLst>
          </p:spPr>
        </p:cxnSp>
        <p:cxnSp>
          <p:nvCxnSpPr>
            <p:cNvPr id="28" name="Straight Arrow Connector 27"/>
            <p:cNvCxnSpPr/>
            <p:nvPr/>
          </p:nvCxnSpPr>
          <p:spPr bwMode="auto">
            <a:xfrm>
              <a:off x="5410200" y="2895600"/>
              <a:ext cx="1266825" cy="1588"/>
            </a:xfrm>
            <a:prstGeom prst="straightConnector1">
              <a:avLst/>
            </a:prstGeom>
            <a:solidFill>
              <a:schemeClr val="bg1"/>
            </a:solidFill>
            <a:ln w="15875" cap="flat" cmpd="sng" algn="ctr">
              <a:solidFill>
                <a:srgbClr val="0000FF"/>
              </a:solidFill>
              <a:prstDash val="solid"/>
              <a:round/>
              <a:headEnd type="arrow"/>
              <a:tailEnd type="arrow"/>
            </a:ln>
            <a:effectLst>
              <a:outerShdw blurRad="50800" dist="50800" dir="5400000" algn="ctr" rotWithShape="0">
                <a:schemeClr val="tx1">
                  <a:lumMod val="50000"/>
                  <a:lumOff val="50000"/>
                </a:schemeClr>
              </a:outerShdw>
            </a:effectLst>
          </p:spPr>
        </p:cxnSp>
        <p:sp>
          <p:nvSpPr>
            <p:cNvPr id="29" name="Flowchart: Magnetic Disk 28"/>
            <p:cNvSpPr/>
            <p:nvPr/>
          </p:nvSpPr>
          <p:spPr bwMode="auto">
            <a:xfrm>
              <a:off x="6791325" y="2600325"/>
              <a:ext cx="904875" cy="876300"/>
            </a:xfrm>
            <a:prstGeom prst="flowChartMagneticDisk">
              <a:avLst/>
            </a:prstGeom>
            <a:gradFill>
              <a:gsLst>
                <a:gs pos="0">
                  <a:schemeClr val="accent2">
                    <a:lumMod val="50000"/>
                  </a:schemeClr>
                </a:gs>
                <a:gs pos="50000">
                  <a:schemeClr val="accent1">
                    <a:shade val="67500"/>
                    <a:satMod val="115000"/>
                  </a:schemeClr>
                </a:gs>
                <a:gs pos="100000">
                  <a:schemeClr val="accent1">
                    <a:shade val="100000"/>
                    <a:satMod val="115000"/>
                  </a:schemeClr>
                </a:gs>
              </a:gsLst>
              <a:lin ang="5400000" scaled="0"/>
            </a:gradFill>
            <a:ln w="15875" cap="flat" cmpd="sng" algn="ctr">
              <a:solidFill>
                <a:srgbClr val="333333"/>
              </a:solidFill>
              <a:prstDash val="solid"/>
              <a:round/>
              <a:headEnd type="none" w="med" len="med"/>
              <a:tailEnd type="none" w="med" len="med"/>
            </a:ln>
            <a:effectLst>
              <a:outerShdw blurRad="50800" dist="50800" dir="5400000" algn="ctr" rotWithShape="0">
                <a:schemeClr val="bg1">
                  <a:lumMod val="65000"/>
                </a:schemeClr>
              </a:outerShdw>
            </a:effectLst>
          </p:spPr>
          <p:txBody>
            <a:bodyPr vert="horz" wrap="none" lIns="91440" tIns="45720" rIns="91440" bIns="45720" numCol="1" rtlCol="0" anchor="ctr" anchorCtr="0" compatLnSpc="1">
              <a:prstTxWarp prst="textNoShape">
                <a:avLst/>
              </a:prstTxWarp>
            </a:bodyPr>
            <a:lstStyle/>
            <a:p>
              <a:pPr algn="ctr" defTabSz="914400" eaLnBrk="0" fontAlgn="base" hangingPunct="0">
                <a:spcBef>
                  <a:spcPct val="0"/>
                </a:spcBef>
                <a:spcAft>
                  <a:spcPct val="0"/>
                </a:spcAft>
              </a:pPr>
              <a:r>
                <a:rPr lang="en-US" sz="1800" b="1" dirty="0">
                  <a:solidFill>
                    <a:schemeClr val="bg1">
                      <a:lumMod val="95000"/>
                    </a:schemeClr>
                  </a:solidFill>
                  <a:latin typeface="Arial Narrow" pitchFamily="34" charset="0"/>
                </a:rPr>
                <a:t>SAN</a:t>
              </a:r>
            </a:p>
          </p:txBody>
        </p:sp>
      </p:grpSp>
      <p:pic>
        <p:nvPicPr>
          <p:cNvPr id="30" name="Picture 2" descr="MCj04352420000[1]"/>
          <p:cNvPicPr>
            <a:picLocks noChangeAspect="1" noChangeArrowheads="1"/>
          </p:cNvPicPr>
          <p:nvPr/>
        </p:nvPicPr>
        <p:blipFill>
          <a:blip r:embed="rId3" cstate="print"/>
          <a:srcRect/>
          <a:stretch>
            <a:fillRect/>
          </a:stretch>
        </p:blipFill>
        <p:spPr bwMode="auto">
          <a:xfrm>
            <a:off x="2743200" y="2133601"/>
            <a:ext cx="742950" cy="1459365"/>
          </a:xfrm>
          <a:prstGeom prst="rect">
            <a:avLst/>
          </a:prstGeom>
          <a:noFill/>
        </p:spPr>
      </p:pic>
      <p:grpSp>
        <p:nvGrpSpPr>
          <p:cNvPr id="32" name="Group 32"/>
          <p:cNvGrpSpPr/>
          <p:nvPr/>
        </p:nvGrpSpPr>
        <p:grpSpPr>
          <a:xfrm>
            <a:off x="4876800" y="4191001"/>
            <a:ext cx="4362450" cy="885825"/>
            <a:chOff x="3333750" y="2590800"/>
            <a:chExt cx="4362450" cy="885825"/>
          </a:xfrm>
        </p:grpSpPr>
        <p:sp>
          <p:nvSpPr>
            <p:cNvPr id="33" name="Round Diagonal Corner Rectangle 32"/>
            <p:cNvSpPr/>
            <p:nvPr/>
          </p:nvSpPr>
          <p:spPr bwMode="auto">
            <a:xfrm>
              <a:off x="3333750" y="2590800"/>
              <a:ext cx="1990725" cy="847725"/>
            </a:xfrm>
            <a:prstGeom prst="round2DiagRect">
              <a:avLst/>
            </a:prstGeom>
            <a:gradFill>
              <a:gsLst>
                <a:gs pos="0">
                  <a:schemeClr val="accent2">
                    <a:lumMod val="50000"/>
                  </a:schemeClr>
                </a:gs>
                <a:gs pos="50000">
                  <a:schemeClr val="accent1">
                    <a:shade val="67500"/>
                    <a:satMod val="115000"/>
                  </a:schemeClr>
                </a:gs>
                <a:gs pos="100000">
                  <a:schemeClr val="accent1">
                    <a:shade val="100000"/>
                    <a:satMod val="115000"/>
                  </a:schemeClr>
                </a:gs>
              </a:gsLst>
              <a:lin ang="5400000" scaled="0"/>
            </a:gradFill>
            <a:ln w="19050" cap="flat" cmpd="sng" algn="ctr">
              <a:gradFill>
                <a:gsLst>
                  <a:gs pos="0">
                    <a:schemeClr val="accent2">
                      <a:lumMod val="75000"/>
                    </a:schemeClr>
                  </a:gs>
                  <a:gs pos="50000">
                    <a:schemeClr val="accent1">
                      <a:shade val="67500"/>
                      <a:satMod val="115000"/>
                    </a:schemeClr>
                  </a:gs>
                  <a:gs pos="100000">
                    <a:schemeClr val="accent1">
                      <a:shade val="100000"/>
                      <a:satMod val="115000"/>
                    </a:schemeClr>
                  </a:gs>
                </a:gsLst>
                <a:lin ang="5400000" scaled="0"/>
              </a:gradFill>
              <a:prstDash val="solid"/>
              <a:round/>
              <a:headEnd type="none" w="med" len="med"/>
              <a:tailEnd type="none" w="med" len="med"/>
            </a:ln>
            <a:effectLst>
              <a:outerShdw blurRad="50800" dist="50800" dir="5400000" algn="ctr" rotWithShape="0">
                <a:schemeClr val="bg1">
                  <a:lumMod val="65000"/>
                </a:schemeClr>
              </a:outerShdw>
            </a:effectLst>
          </p:spPr>
          <p:txBody>
            <a:bodyPr vert="horz" wrap="none" lIns="91440" tIns="45720" rIns="91440" bIns="45720" numCol="1" rtlCol="0" anchor="ctr" anchorCtr="0" compatLnSpc="1">
              <a:prstTxWarp prst="textNoShape">
                <a:avLst/>
              </a:prstTxWarp>
            </a:bodyPr>
            <a:lstStyle/>
            <a:p>
              <a:pPr algn="ctr" defTabSz="914400" eaLnBrk="0" fontAlgn="base" hangingPunct="0">
                <a:spcBef>
                  <a:spcPct val="0"/>
                </a:spcBef>
                <a:spcAft>
                  <a:spcPct val="0"/>
                </a:spcAft>
              </a:pPr>
              <a:r>
                <a:rPr lang="en-US" dirty="0"/>
                <a:t>Fiber switch</a:t>
              </a:r>
              <a:endParaRPr lang="en-US" sz="1800" b="1" dirty="0">
                <a:latin typeface="Arial Narrow" pitchFamily="34" charset="0"/>
              </a:endParaRPr>
            </a:p>
          </p:txBody>
        </p:sp>
        <p:cxnSp>
          <p:nvCxnSpPr>
            <p:cNvPr id="46" name="Straight Arrow Connector 45"/>
            <p:cNvCxnSpPr/>
            <p:nvPr/>
          </p:nvCxnSpPr>
          <p:spPr bwMode="auto">
            <a:xfrm>
              <a:off x="5391150" y="2819400"/>
              <a:ext cx="1257300" cy="1588"/>
            </a:xfrm>
            <a:prstGeom prst="straightConnector1">
              <a:avLst/>
            </a:prstGeom>
            <a:solidFill>
              <a:schemeClr val="bg1"/>
            </a:solidFill>
            <a:ln w="15875" cap="flat" cmpd="sng" algn="ctr">
              <a:solidFill>
                <a:srgbClr val="0000FF"/>
              </a:solidFill>
              <a:prstDash val="solid"/>
              <a:round/>
              <a:headEnd type="arrow"/>
              <a:tailEnd type="arrow"/>
            </a:ln>
            <a:effectLst>
              <a:outerShdw blurRad="50800" dist="50800" dir="5400000" algn="ctr" rotWithShape="0">
                <a:schemeClr val="tx1">
                  <a:lumMod val="50000"/>
                  <a:lumOff val="50000"/>
                </a:schemeClr>
              </a:outerShdw>
            </a:effectLst>
          </p:spPr>
        </p:cxnSp>
        <p:cxnSp>
          <p:nvCxnSpPr>
            <p:cNvPr id="48" name="Straight Arrow Connector 47"/>
            <p:cNvCxnSpPr/>
            <p:nvPr/>
          </p:nvCxnSpPr>
          <p:spPr bwMode="auto">
            <a:xfrm>
              <a:off x="5391150" y="3048000"/>
              <a:ext cx="1257300" cy="1588"/>
            </a:xfrm>
            <a:prstGeom prst="straightConnector1">
              <a:avLst/>
            </a:prstGeom>
            <a:solidFill>
              <a:schemeClr val="bg1"/>
            </a:solidFill>
            <a:ln w="15875" cap="flat" cmpd="sng" algn="ctr">
              <a:solidFill>
                <a:srgbClr val="0000FF"/>
              </a:solidFill>
              <a:prstDash val="solid"/>
              <a:round/>
              <a:headEnd type="arrow"/>
              <a:tailEnd type="arrow"/>
            </a:ln>
            <a:effectLst>
              <a:outerShdw blurRad="50800" dist="50800" dir="5400000" algn="ctr" rotWithShape="0">
                <a:schemeClr val="tx1">
                  <a:lumMod val="50000"/>
                  <a:lumOff val="50000"/>
                </a:schemeClr>
              </a:outerShdw>
            </a:effectLst>
          </p:spPr>
        </p:cxnSp>
        <p:sp>
          <p:nvSpPr>
            <p:cNvPr id="49" name="Flowchart: Magnetic Disk 48"/>
            <p:cNvSpPr/>
            <p:nvPr/>
          </p:nvSpPr>
          <p:spPr bwMode="auto">
            <a:xfrm>
              <a:off x="6791325" y="2600325"/>
              <a:ext cx="904875" cy="876300"/>
            </a:xfrm>
            <a:prstGeom prst="flowChartMagneticDisk">
              <a:avLst/>
            </a:prstGeom>
            <a:gradFill>
              <a:gsLst>
                <a:gs pos="0">
                  <a:schemeClr val="accent2">
                    <a:lumMod val="50000"/>
                  </a:schemeClr>
                </a:gs>
                <a:gs pos="50000">
                  <a:schemeClr val="accent1">
                    <a:shade val="67500"/>
                    <a:satMod val="115000"/>
                  </a:schemeClr>
                </a:gs>
                <a:gs pos="100000">
                  <a:schemeClr val="accent1">
                    <a:shade val="100000"/>
                    <a:satMod val="115000"/>
                  </a:schemeClr>
                </a:gs>
              </a:gsLst>
              <a:lin ang="5400000" scaled="0"/>
            </a:gradFill>
            <a:ln w="15875" cap="flat" cmpd="sng" algn="ctr">
              <a:solidFill>
                <a:srgbClr val="333333"/>
              </a:solidFill>
              <a:prstDash val="solid"/>
              <a:round/>
              <a:headEnd type="none" w="med" len="med"/>
              <a:tailEnd type="none" w="med" len="med"/>
            </a:ln>
            <a:effectLst>
              <a:outerShdw blurRad="50800" dist="50800" dir="5400000" algn="ctr" rotWithShape="0">
                <a:schemeClr val="bg1">
                  <a:lumMod val="65000"/>
                </a:schemeClr>
              </a:outerShdw>
            </a:effectLst>
          </p:spPr>
          <p:txBody>
            <a:bodyPr vert="horz" wrap="none" lIns="91440" tIns="45720" rIns="91440" bIns="45720" numCol="1" rtlCol="0" anchor="ctr" anchorCtr="0" compatLnSpc="1">
              <a:prstTxWarp prst="textNoShape">
                <a:avLst/>
              </a:prstTxWarp>
            </a:bodyPr>
            <a:lstStyle/>
            <a:p>
              <a:pPr algn="ctr" defTabSz="914400" eaLnBrk="0" fontAlgn="base" hangingPunct="0">
                <a:spcBef>
                  <a:spcPct val="0"/>
                </a:spcBef>
                <a:spcAft>
                  <a:spcPct val="0"/>
                </a:spcAft>
              </a:pPr>
              <a:r>
                <a:rPr lang="en-US" sz="1800" b="1" dirty="0">
                  <a:solidFill>
                    <a:schemeClr val="bg1">
                      <a:lumMod val="95000"/>
                    </a:schemeClr>
                  </a:solidFill>
                  <a:latin typeface="Arial Narrow" pitchFamily="34" charset="0"/>
                </a:rPr>
                <a:t>SAN</a:t>
              </a:r>
            </a:p>
          </p:txBody>
        </p:sp>
      </p:grpSp>
      <p:pic>
        <p:nvPicPr>
          <p:cNvPr id="50" name="Picture 2" descr="MCj04352420000[1]"/>
          <p:cNvPicPr>
            <a:picLocks noChangeAspect="1" noChangeArrowheads="1"/>
          </p:cNvPicPr>
          <p:nvPr/>
        </p:nvPicPr>
        <p:blipFill>
          <a:blip r:embed="rId3" cstate="print"/>
          <a:srcRect/>
          <a:stretch>
            <a:fillRect/>
          </a:stretch>
        </p:blipFill>
        <p:spPr bwMode="auto">
          <a:xfrm>
            <a:off x="2743200" y="4114801"/>
            <a:ext cx="742950" cy="1459365"/>
          </a:xfrm>
          <a:prstGeom prst="rect">
            <a:avLst/>
          </a:prstGeom>
          <a:noFill/>
        </p:spPr>
      </p:pic>
      <p:cxnSp>
        <p:nvCxnSpPr>
          <p:cNvPr id="51" name="Straight Arrow Connector 50"/>
          <p:cNvCxnSpPr/>
          <p:nvPr/>
        </p:nvCxnSpPr>
        <p:spPr bwMode="auto">
          <a:xfrm>
            <a:off x="3505200" y="4648201"/>
            <a:ext cx="1295400" cy="9525"/>
          </a:xfrm>
          <a:prstGeom prst="straightConnector1">
            <a:avLst/>
          </a:prstGeom>
          <a:solidFill>
            <a:schemeClr val="bg1"/>
          </a:solidFill>
          <a:ln w="19050" cap="flat" cmpd="sng" algn="ctr">
            <a:solidFill>
              <a:srgbClr val="FF0000"/>
            </a:solidFill>
            <a:prstDash val="solid"/>
            <a:round/>
            <a:headEnd type="none" w="med" len="med"/>
            <a:tailEnd type="arrow"/>
          </a:ln>
          <a:effectLst>
            <a:outerShdw blurRad="50800" dist="50800" dir="5400000" algn="ctr" rotWithShape="0">
              <a:schemeClr val="bg1">
                <a:lumMod val="50000"/>
              </a:schemeClr>
            </a:outerShdw>
          </a:effectLst>
        </p:spPr>
      </p:cxnSp>
      <p:cxnSp>
        <p:nvCxnSpPr>
          <p:cNvPr id="52" name="Straight Arrow Connector 51"/>
          <p:cNvCxnSpPr/>
          <p:nvPr/>
        </p:nvCxnSpPr>
        <p:spPr bwMode="auto">
          <a:xfrm>
            <a:off x="3505200" y="4419601"/>
            <a:ext cx="1295400" cy="9525"/>
          </a:xfrm>
          <a:prstGeom prst="straightConnector1">
            <a:avLst/>
          </a:prstGeom>
          <a:solidFill>
            <a:schemeClr val="bg1"/>
          </a:solidFill>
          <a:ln w="19050" cap="flat" cmpd="sng" algn="ctr">
            <a:solidFill>
              <a:srgbClr val="FF0000"/>
            </a:solidFill>
            <a:prstDash val="solid"/>
            <a:round/>
            <a:headEnd type="none" w="med" len="med"/>
            <a:tailEnd type="arrow"/>
          </a:ln>
          <a:effectLst>
            <a:outerShdw blurRad="50800" dist="50800" dir="5400000" algn="ctr" rotWithShape="0">
              <a:schemeClr val="bg1">
                <a:lumMod val="50000"/>
              </a:schemeClr>
            </a:outerShdw>
          </a:effectLst>
        </p:spPr>
      </p:cxnSp>
      <p:grpSp>
        <p:nvGrpSpPr>
          <p:cNvPr id="55" name="Group 32"/>
          <p:cNvGrpSpPr/>
          <p:nvPr/>
        </p:nvGrpSpPr>
        <p:grpSpPr>
          <a:xfrm>
            <a:off x="4876800" y="5638801"/>
            <a:ext cx="4362450" cy="885825"/>
            <a:chOff x="3790950" y="2590800"/>
            <a:chExt cx="3905250" cy="885825"/>
          </a:xfrm>
        </p:grpSpPr>
        <p:sp>
          <p:nvSpPr>
            <p:cNvPr id="56" name="Round Diagonal Corner Rectangle 55"/>
            <p:cNvSpPr/>
            <p:nvPr/>
          </p:nvSpPr>
          <p:spPr bwMode="auto">
            <a:xfrm>
              <a:off x="3790950" y="2590800"/>
              <a:ext cx="1773563" cy="847725"/>
            </a:xfrm>
            <a:prstGeom prst="round2DiagRect">
              <a:avLst/>
            </a:prstGeom>
            <a:gradFill>
              <a:gsLst>
                <a:gs pos="0">
                  <a:schemeClr val="accent2">
                    <a:lumMod val="50000"/>
                  </a:schemeClr>
                </a:gs>
                <a:gs pos="50000">
                  <a:schemeClr val="accent1">
                    <a:shade val="67500"/>
                    <a:satMod val="115000"/>
                  </a:schemeClr>
                </a:gs>
                <a:gs pos="100000">
                  <a:schemeClr val="accent1">
                    <a:shade val="100000"/>
                    <a:satMod val="115000"/>
                  </a:schemeClr>
                </a:gs>
              </a:gsLst>
              <a:lin ang="5400000" scaled="0"/>
            </a:gradFill>
            <a:ln w="19050" cap="flat" cmpd="sng" algn="ctr">
              <a:gradFill>
                <a:gsLst>
                  <a:gs pos="0">
                    <a:schemeClr val="accent2">
                      <a:lumMod val="75000"/>
                    </a:schemeClr>
                  </a:gs>
                  <a:gs pos="50000">
                    <a:schemeClr val="accent1">
                      <a:shade val="67500"/>
                      <a:satMod val="115000"/>
                    </a:schemeClr>
                  </a:gs>
                  <a:gs pos="100000">
                    <a:schemeClr val="accent1">
                      <a:shade val="100000"/>
                      <a:satMod val="115000"/>
                    </a:schemeClr>
                  </a:gs>
                </a:gsLst>
                <a:lin ang="5400000" scaled="0"/>
              </a:gradFill>
              <a:prstDash val="solid"/>
              <a:round/>
              <a:headEnd type="none" w="med" len="med"/>
              <a:tailEnd type="none" w="med" len="med"/>
            </a:ln>
            <a:effectLst>
              <a:outerShdw blurRad="50800" dist="50800" dir="5400000" algn="ctr" rotWithShape="0">
                <a:schemeClr val="bg1">
                  <a:lumMod val="65000"/>
                </a:schemeClr>
              </a:outerShdw>
            </a:effectLst>
          </p:spPr>
          <p:txBody>
            <a:bodyPr vert="horz" wrap="none" lIns="91440" tIns="45720" rIns="91440" bIns="45720" numCol="1" rtlCol="0" anchor="ctr" anchorCtr="0" compatLnSpc="1">
              <a:prstTxWarp prst="textNoShape">
                <a:avLst/>
              </a:prstTxWarp>
            </a:bodyPr>
            <a:lstStyle/>
            <a:p>
              <a:pPr algn="ctr" defTabSz="914400" eaLnBrk="0" fontAlgn="base" hangingPunct="0">
                <a:spcBef>
                  <a:spcPct val="0"/>
                </a:spcBef>
                <a:spcAft>
                  <a:spcPct val="0"/>
                </a:spcAft>
              </a:pPr>
              <a:r>
                <a:rPr lang="en-US" dirty="0"/>
                <a:t>Fiber switch</a:t>
              </a:r>
              <a:endParaRPr lang="en-US" sz="1800" b="1" dirty="0">
                <a:latin typeface="Arial Narrow" pitchFamily="34" charset="0"/>
              </a:endParaRPr>
            </a:p>
          </p:txBody>
        </p:sp>
        <p:cxnSp>
          <p:nvCxnSpPr>
            <p:cNvPr id="57" name="Straight Arrow Connector 56"/>
            <p:cNvCxnSpPr/>
            <p:nvPr/>
          </p:nvCxnSpPr>
          <p:spPr bwMode="auto">
            <a:xfrm>
              <a:off x="5700941" y="2819400"/>
              <a:ext cx="1041594" cy="1588"/>
            </a:xfrm>
            <a:prstGeom prst="straightConnector1">
              <a:avLst/>
            </a:prstGeom>
            <a:solidFill>
              <a:schemeClr val="bg1"/>
            </a:solidFill>
            <a:ln w="15875" cap="flat" cmpd="sng" algn="ctr">
              <a:solidFill>
                <a:srgbClr val="0000FF"/>
              </a:solidFill>
              <a:prstDash val="solid"/>
              <a:round/>
              <a:headEnd type="arrow"/>
              <a:tailEnd type="arrow"/>
            </a:ln>
            <a:effectLst>
              <a:outerShdw blurRad="50800" dist="50800" dir="5400000" algn="ctr" rotWithShape="0">
                <a:schemeClr val="tx1">
                  <a:lumMod val="50000"/>
                  <a:lumOff val="50000"/>
                </a:schemeClr>
              </a:outerShdw>
            </a:effectLst>
          </p:spPr>
        </p:cxnSp>
        <p:cxnSp>
          <p:nvCxnSpPr>
            <p:cNvPr id="58" name="Straight Arrow Connector 57"/>
            <p:cNvCxnSpPr/>
            <p:nvPr/>
          </p:nvCxnSpPr>
          <p:spPr bwMode="auto">
            <a:xfrm>
              <a:off x="5700941" y="3048000"/>
              <a:ext cx="1041594" cy="1588"/>
            </a:xfrm>
            <a:prstGeom prst="straightConnector1">
              <a:avLst/>
            </a:prstGeom>
            <a:solidFill>
              <a:schemeClr val="bg1"/>
            </a:solidFill>
            <a:ln w="15875" cap="flat" cmpd="sng" algn="ctr">
              <a:solidFill>
                <a:srgbClr val="0000FF"/>
              </a:solidFill>
              <a:prstDash val="solid"/>
              <a:round/>
              <a:headEnd type="arrow"/>
              <a:tailEnd type="arrow"/>
            </a:ln>
            <a:effectLst>
              <a:outerShdw blurRad="50800" dist="50800" dir="5400000" algn="ctr" rotWithShape="0">
                <a:schemeClr val="tx1">
                  <a:lumMod val="50000"/>
                  <a:lumOff val="50000"/>
                </a:schemeClr>
              </a:outerShdw>
            </a:effectLst>
          </p:spPr>
        </p:cxnSp>
        <p:sp>
          <p:nvSpPr>
            <p:cNvPr id="59" name="Flowchart: Magnetic Disk 58"/>
            <p:cNvSpPr/>
            <p:nvPr/>
          </p:nvSpPr>
          <p:spPr bwMode="auto">
            <a:xfrm>
              <a:off x="6791325" y="2600325"/>
              <a:ext cx="904875" cy="876300"/>
            </a:xfrm>
            <a:prstGeom prst="flowChartMagneticDisk">
              <a:avLst/>
            </a:prstGeom>
            <a:gradFill>
              <a:gsLst>
                <a:gs pos="0">
                  <a:schemeClr val="accent2">
                    <a:lumMod val="50000"/>
                  </a:schemeClr>
                </a:gs>
                <a:gs pos="50000">
                  <a:schemeClr val="accent1">
                    <a:shade val="67500"/>
                    <a:satMod val="115000"/>
                  </a:schemeClr>
                </a:gs>
                <a:gs pos="100000">
                  <a:schemeClr val="accent1">
                    <a:shade val="100000"/>
                    <a:satMod val="115000"/>
                  </a:schemeClr>
                </a:gs>
              </a:gsLst>
              <a:lin ang="5400000" scaled="0"/>
            </a:gradFill>
            <a:ln w="15875" cap="flat" cmpd="sng" algn="ctr">
              <a:solidFill>
                <a:srgbClr val="333333"/>
              </a:solidFill>
              <a:prstDash val="solid"/>
              <a:round/>
              <a:headEnd type="none" w="med" len="med"/>
              <a:tailEnd type="none" w="med" len="med"/>
            </a:ln>
            <a:effectLst>
              <a:outerShdw blurRad="50800" dist="50800" dir="5400000" algn="ctr" rotWithShape="0">
                <a:schemeClr val="bg1">
                  <a:lumMod val="65000"/>
                </a:schemeClr>
              </a:outerShdw>
            </a:effectLst>
          </p:spPr>
          <p:txBody>
            <a:bodyPr vert="horz" wrap="none" lIns="91440" tIns="45720" rIns="91440" bIns="45720" numCol="1" rtlCol="0" anchor="ctr" anchorCtr="0" compatLnSpc="1">
              <a:prstTxWarp prst="textNoShape">
                <a:avLst/>
              </a:prstTxWarp>
            </a:bodyPr>
            <a:lstStyle/>
            <a:p>
              <a:pPr algn="ctr" defTabSz="914400" eaLnBrk="0" fontAlgn="base" hangingPunct="0">
                <a:spcBef>
                  <a:spcPct val="0"/>
                </a:spcBef>
                <a:spcAft>
                  <a:spcPct val="0"/>
                </a:spcAft>
              </a:pPr>
              <a:r>
                <a:rPr lang="en-US" sz="1800" b="1" dirty="0">
                  <a:solidFill>
                    <a:schemeClr val="bg1">
                      <a:lumMod val="95000"/>
                    </a:schemeClr>
                  </a:solidFill>
                  <a:latin typeface="Arial Narrow" pitchFamily="34" charset="0"/>
                </a:rPr>
                <a:t>SAN</a:t>
              </a:r>
            </a:p>
          </p:txBody>
        </p:sp>
      </p:grpSp>
      <p:pic>
        <p:nvPicPr>
          <p:cNvPr id="60" name="Picture 2" descr="MCj04352420000[1]"/>
          <p:cNvPicPr>
            <a:picLocks noChangeAspect="1" noChangeArrowheads="1"/>
          </p:cNvPicPr>
          <p:nvPr/>
        </p:nvPicPr>
        <p:blipFill>
          <a:blip r:embed="rId3" cstate="print"/>
          <a:srcRect/>
          <a:stretch>
            <a:fillRect/>
          </a:stretch>
        </p:blipFill>
        <p:spPr bwMode="auto">
          <a:xfrm>
            <a:off x="2743200" y="5562601"/>
            <a:ext cx="742950" cy="1459365"/>
          </a:xfrm>
          <a:prstGeom prst="rect">
            <a:avLst/>
          </a:prstGeom>
          <a:noFill/>
        </p:spPr>
      </p:pic>
      <p:cxnSp>
        <p:nvCxnSpPr>
          <p:cNvPr id="64" name="Straight Arrow Connector 63"/>
          <p:cNvCxnSpPr/>
          <p:nvPr/>
        </p:nvCxnSpPr>
        <p:spPr bwMode="auto">
          <a:xfrm>
            <a:off x="3505200" y="6172201"/>
            <a:ext cx="1295400" cy="9525"/>
          </a:xfrm>
          <a:prstGeom prst="straightConnector1">
            <a:avLst/>
          </a:prstGeom>
          <a:solidFill>
            <a:schemeClr val="bg1"/>
          </a:solidFill>
          <a:ln w="19050" cap="flat" cmpd="sng" algn="ctr">
            <a:solidFill>
              <a:srgbClr val="FF0000"/>
            </a:solidFill>
            <a:prstDash val="solid"/>
            <a:round/>
            <a:headEnd type="none" w="med" len="med"/>
            <a:tailEnd type="arrow"/>
          </a:ln>
          <a:effectLst>
            <a:outerShdw blurRad="50800" dist="50800" dir="5400000" algn="ctr" rotWithShape="0">
              <a:schemeClr val="bg1">
                <a:lumMod val="50000"/>
              </a:schemeClr>
            </a:outerShdw>
          </a:effectLst>
        </p:spPr>
      </p:cxnSp>
      <p:cxnSp>
        <p:nvCxnSpPr>
          <p:cNvPr id="65" name="Straight Arrow Connector 64"/>
          <p:cNvCxnSpPr/>
          <p:nvPr/>
        </p:nvCxnSpPr>
        <p:spPr bwMode="auto">
          <a:xfrm>
            <a:off x="3505200" y="5943601"/>
            <a:ext cx="1295400" cy="9525"/>
          </a:xfrm>
          <a:prstGeom prst="straightConnector1">
            <a:avLst/>
          </a:prstGeom>
          <a:solidFill>
            <a:schemeClr val="bg1"/>
          </a:solidFill>
          <a:ln w="19050" cap="flat" cmpd="sng" algn="ctr">
            <a:solidFill>
              <a:srgbClr val="FF0000"/>
            </a:solidFill>
            <a:prstDash val="solid"/>
            <a:round/>
            <a:headEnd type="none" w="med" len="med"/>
            <a:tailEnd type="arrow"/>
          </a:ln>
          <a:effectLst>
            <a:outerShdw blurRad="50800" dist="50800" dir="5400000" algn="ctr" rotWithShape="0">
              <a:schemeClr val="bg1">
                <a:lumMod val="50000"/>
              </a:schemeClr>
            </a:outerShdw>
          </a:effectLst>
        </p:spPr>
      </p:cxnSp>
      <p:pic>
        <p:nvPicPr>
          <p:cNvPr id="1026" name="Picture 2" descr="http://www.snia.org/about/corporate_info/logos/tutorial_graphics/hba_jpg.jpg"/>
          <p:cNvPicPr>
            <a:picLocks noChangeAspect="1" noChangeArrowheads="1"/>
          </p:cNvPicPr>
          <p:nvPr/>
        </p:nvPicPr>
        <p:blipFill>
          <a:blip r:embed="rId4" cstate="print"/>
          <a:srcRect/>
          <a:stretch>
            <a:fillRect/>
          </a:stretch>
        </p:blipFill>
        <p:spPr bwMode="auto">
          <a:xfrm>
            <a:off x="3810001" y="5715000"/>
            <a:ext cx="542925" cy="952500"/>
          </a:xfrm>
          <a:prstGeom prst="rect">
            <a:avLst/>
          </a:prstGeom>
          <a:noFill/>
        </p:spPr>
      </p:pic>
      <p:pic>
        <p:nvPicPr>
          <p:cNvPr id="1028" name="Picture 4" descr="http://www.snia.org/about/corporate_info/logos/tutorial_graphics/fc_router_jpg.jpg"/>
          <p:cNvPicPr>
            <a:picLocks noChangeAspect="1" noChangeArrowheads="1"/>
          </p:cNvPicPr>
          <p:nvPr/>
        </p:nvPicPr>
        <p:blipFill>
          <a:blip r:embed="rId5" cstate="print"/>
          <a:srcRect/>
          <a:stretch>
            <a:fillRect/>
          </a:stretch>
        </p:blipFill>
        <p:spPr bwMode="auto">
          <a:xfrm>
            <a:off x="4800600" y="1981200"/>
            <a:ext cx="2133600" cy="1314450"/>
          </a:xfrm>
          <a:prstGeom prst="rect">
            <a:avLst/>
          </a:prstGeom>
          <a:noFill/>
        </p:spPr>
      </p:pic>
      <p:pic>
        <p:nvPicPr>
          <p:cNvPr id="73" name="Picture 4" descr="http://www.snia.org/about/corporate_info/logos/tutorial_graphics/fc_router_jpg.jpg"/>
          <p:cNvPicPr>
            <a:picLocks noChangeAspect="1" noChangeArrowheads="1"/>
          </p:cNvPicPr>
          <p:nvPr/>
        </p:nvPicPr>
        <p:blipFill>
          <a:blip r:embed="rId5" cstate="print"/>
          <a:srcRect/>
          <a:stretch>
            <a:fillRect/>
          </a:stretch>
        </p:blipFill>
        <p:spPr bwMode="auto">
          <a:xfrm>
            <a:off x="4800600" y="3886200"/>
            <a:ext cx="2133600" cy="1314450"/>
          </a:xfrm>
          <a:prstGeom prst="rect">
            <a:avLst/>
          </a:prstGeom>
          <a:noFill/>
        </p:spPr>
      </p:pic>
      <p:pic>
        <p:nvPicPr>
          <p:cNvPr id="78" name="Picture 4" descr="http://www.snia.org/about/corporate_info/logos/tutorial_graphics/fc_router_jpg.jpg"/>
          <p:cNvPicPr>
            <a:picLocks noChangeAspect="1" noChangeArrowheads="1"/>
          </p:cNvPicPr>
          <p:nvPr/>
        </p:nvPicPr>
        <p:blipFill>
          <a:blip r:embed="rId5" cstate="print"/>
          <a:srcRect/>
          <a:stretch>
            <a:fillRect/>
          </a:stretch>
        </p:blipFill>
        <p:spPr bwMode="auto">
          <a:xfrm>
            <a:off x="4800600" y="5410200"/>
            <a:ext cx="2209800" cy="1314450"/>
          </a:xfrm>
          <a:prstGeom prst="rect">
            <a:avLst/>
          </a:prstGeom>
          <a:noFill/>
        </p:spPr>
      </p:pic>
      <p:sp>
        <p:nvSpPr>
          <p:cNvPr id="66" name="TextBox 65"/>
          <p:cNvSpPr txBox="1"/>
          <p:nvPr/>
        </p:nvSpPr>
        <p:spPr>
          <a:xfrm rot="20642711">
            <a:off x="3543299" y="5435666"/>
            <a:ext cx="1219200" cy="276999"/>
          </a:xfrm>
          <a:prstGeom prst="rect">
            <a:avLst/>
          </a:prstGeom>
          <a:noFill/>
          <a:effectLst>
            <a:outerShdw blurRad="50800" dist="50800" dir="5400000" algn="ctr" rotWithShape="0">
              <a:schemeClr val="tx1"/>
            </a:outerShdw>
          </a:effectLst>
        </p:spPr>
        <p:txBody>
          <a:bodyPr wrap="square" rtlCol="0">
            <a:spAutoFit/>
          </a:bodyPr>
          <a:lstStyle/>
          <a:p>
            <a:pPr algn="l"/>
            <a:r>
              <a:rPr lang="en-US" sz="1200" b="1" dirty="0">
                <a:solidFill>
                  <a:srgbClr val="FF0000"/>
                </a:solidFill>
                <a:effectLst>
                  <a:outerShdw blurRad="38100" dist="38100" dir="2700000" algn="tl">
                    <a:srgbClr val="000000">
                      <a:alpha val="43137"/>
                    </a:srgbClr>
                  </a:outerShdw>
                </a:effectLst>
              </a:rPr>
              <a:t>High latency</a:t>
            </a:r>
          </a:p>
        </p:txBody>
      </p:sp>
      <p:sp>
        <p:nvSpPr>
          <p:cNvPr id="53" name="TextBox 52"/>
          <p:cNvSpPr txBox="1"/>
          <p:nvPr/>
        </p:nvSpPr>
        <p:spPr>
          <a:xfrm rot="20231120">
            <a:off x="5307421" y="3958906"/>
            <a:ext cx="1219200" cy="646331"/>
          </a:xfrm>
          <a:prstGeom prst="rect">
            <a:avLst/>
          </a:prstGeom>
          <a:noFill/>
        </p:spPr>
        <p:txBody>
          <a:bodyPr wrap="square" rtlCol="0">
            <a:spAutoFit/>
          </a:bodyPr>
          <a:lstStyle/>
          <a:p>
            <a:pPr algn="l"/>
            <a:r>
              <a:rPr lang="en-US" sz="1200" b="1" dirty="0">
                <a:solidFill>
                  <a:srgbClr val="FF0000"/>
                </a:solidFill>
                <a:effectLst>
                  <a:outerShdw blurRad="38100" dist="38100" dir="2700000" algn="tl">
                    <a:srgbClr val="000000">
                      <a:alpha val="43137"/>
                    </a:srgbClr>
                  </a:outerShdw>
                </a:effectLst>
              </a:rPr>
              <a:t>High latency due to over subscription</a:t>
            </a:r>
          </a:p>
        </p:txBody>
      </p:sp>
      <p:pic>
        <p:nvPicPr>
          <p:cNvPr id="79" name="Picture 2" descr="http://www.snia.org/about/corporate_info/logos/tutorial_graphics/hba_jpg.jpg"/>
          <p:cNvPicPr>
            <a:picLocks noChangeAspect="1" noChangeArrowheads="1"/>
          </p:cNvPicPr>
          <p:nvPr/>
        </p:nvPicPr>
        <p:blipFill>
          <a:blip r:embed="rId4" cstate="print"/>
          <a:srcRect/>
          <a:stretch>
            <a:fillRect/>
          </a:stretch>
        </p:blipFill>
        <p:spPr bwMode="auto">
          <a:xfrm>
            <a:off x="3429001" y="2209800"/>
            <a:ext cx="542925" cy="952500"/>
          </a:xfrm>
          <a:prstGeom prst="rect">
            <a:avLst/>
          </a:prstGeom>
          <a:noFill/>
        </p:spPr>
      </p:pic>
      <p:cxnSp>
        <p:nvCxnSpPr>
          <p:cNvPr id="82" name="Straight Arrow Connector 81"/>
          <p:cNvCxnSpPr/>
          <p:nvPr/>
        </p:nvCxnSpPr>
        <p:spPr bwMode="auto">
          <a:xfrm>
            <a:off x="6934201" y="2286000"/>
            <a:ext cx="1266825" cy="1588"/>
          </a:xfrm>
          <a:prstGeom prst="straightConnector1">
            <a:avLst/>
          </a:prstGeom>
          <a:solidFill>
            <a:schemeClr val="bg1"/>
          </a:solidFill>
          <a:ln w="15875" cap="flat" cmpd="sng" algn="ctr">
            <a:solidFill>
              <a:srgbClr val="0000FF"/>
            </a:solidFill>
            <a:prstDash val="solid"/>
            <a:round/>
            <a:headEnd type="arrow"/>
            <a:tailEnd type="arrow"/>
          </a:ln>
          <a:effectLst>
            <a:outerShdw blurRad="50800" dist="50800" dir="5400000" algn="ctr" rotWithShape="0">
              <a:schemeClr val="tx1">
                <a:lumMod val="50000"/>
                <a:lumOff val="50000"/>
              </a:schemeClr>
            </a:outerShdw>
          </a:effectLst>
        </p:spPr>
      </p:cxnSp>
      <p:sp>
        <p:nvSpPr>
          <p:cNvPr id="83" name="TextBox 82"/>
          <p:cNvSpPr txBox="1"/>
          <p:nvPr/>
        </p:nvSpPr>
        <p:spPr>
          <a:xfrm>
            <a:off x="3505200" y="4191001"/>
            <a:ext cx="1371600" cy="461665"/>
          </a:xfrm>
          <a:prstGeom prst="rect">
            <a:avLst/>
          </a:prstGeom>
          <a:noFill/>
        </p:spPr>
        <p:txBody>
          <a:bodyPr wrap="square" rtlCol="0">
            <a:spAutoFit/>
          </a:bodyPr>
          <a:lstStyle/>
          <a:p>
            <a:pPr algn="l"/>
            <a:r>
              <a:rPr lang="en-US" sz="1200" b="1" dirty="0">
                <a:solidFill>
                  <a:srgbClr val="FF0000"/>
                </a:solidFill>
                <a:effectLst>
                  <a:outerShdw blurRad="38100" dist="38100" dir="2700000" algn="tl">
                    <a:srgbClr val="000000">
                      <a:alpha val="43137"/>
                    </a:srgbClr>
                  </a:outerShdw>
                </a:effectLst>
              </a:rPr>
              <a:t>All drives have latency</a:t>
            </a:r>
          </a:p>
        </p:txBody>
      </p:sp>
      <p:cxnSp>
        <p:nvCxnSpPr>
          <p:cNvPr id="39" name="Straight Arrow Connector 38"/>
          <p:cNvCxnSpPr/>
          <p:nvPr/>
        </p:nvCxnSpPr>
        <p:spPr bwMode="auto">
          <a:xfrm>
            <a:off x="6944468" y="2733676"/>
            <a:ext cx="1295400" cy="9525"/>
          </a:xfrm>
          <a:prstGeom prst="straightConnector1">
            <a:avLst/>
          </a:prstGeom>
          <a:solidFill>
            <a:schemeClr val="bg1"/>
          </a:solidFill>
          <a:ln w="19050" cap="flat" cmpd="sng" algn="ctr">
            <a:solidFill>
              <a:srgbClr val="FF0000"/>
            </a:solidFill>
            <a:prstDash val="solid"/>
            <a:round/>
            <a:headEnd type="none" w="med" len="med"/>
            <a:tailEnd type="arrow"/>
          </a:ln>
          <a:effectLst>
            <a:outerShdw blurRad="50800" dist="50800" dir="5400000" algn="ctr" rotWithShape="0">
              <a:schemeClr val="bg1">
                <a:lumMod val="50000"/>
              </a:schemeClr>
            </a:outerShdw>
          </a:effectLst>
        </p:spPr>
      </p:cxnSp>
      <p:sp>
        <p:nvSpPr>
          <p:cNvPr id="41" name="Flowchart: Magnetic Disk 40"/>
          <p:cNvSpPr/>
          <p:nvPr/>
        </p:nvSpPr>
        <p:spPr>
          <a:xfrm>
            <a:off x="8229600" y="2133600"/>
            <a:ext cx="304800" cy="381000"/>
          </a:xfrm>
          <a:prstGeom prst="flowChartMagneticDisk">
            <a:avLst/>
          </a:prstGeom>
          <a:solidFill>
            <a:schemeClr val="accent4">
              <a:lumMod val="40000"/>
              <a:lumOff val="60000"/>
            </a:schemeClr>
          </a:solidFill>
          <a:ln>
            <a:solidFill>
              <a:schemeClr val="accent4"/>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228600" indent="-228600" algn="ctr">
              <a:buBlip>
                <a:blip r:embed="rId6"/>
              </a:buBlip>
            </a:pPr>
            <a:endParaRPr lang="en-US" dirty="0" err="1">
              <a:solidFill>
                <a:sysClr val="windowText" lastClr="000000"/>
              </a:solidFill>
            </a:endParaRPr>
          </a:p>
        </p:txBody>
      </p:sp>
      <p:sp>
        <p:nvSpPr>
          <p:cNvPr id="42" name="Flowchart: Magnetic Disk 41"/>
          <p:cNvSpPr/>
          <p:nvPr/>
        </p:nvSpPr>
        <p:spPr>
          <a:xfrm>
            <a:off x="8229600" y="2365170"/>
            <a:ext cx="304800" cy="381000"/>
          </a:xfrm>
          <a:prstGeom prst="flowChartMagneticDisk">
            <a:avLst/>
          </a:prstGeom>
          <a:solidFill>
            <a:schemeClr val="accent4">
              <a:lumMod val="40000"/>
              <a:lumOff val="60000"/>
            </a:schemeClr>
          </a:solidFill>
          <a:ln>
            <a:solidFill>
              <a:schemeClr val="accent4"/>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228600" indent="-228600" algn="ctr">
              <a:buBlip>
                <a:blip r:embed="rId6"/>
              </a:buBlip>
            </a:pPr>
            <a:endParaRPr lang="en-US" dirty="0" err="1">
              <a:solidFill>
                <a:sysClr val="windowText" lastClr="000000"/>
              </a:solidFill>
            </a:endParaRPr>
          </a:p>
        </p:txBody>
      </p:sp>
      <p:sp>
        <p:nvSpPr>
          <p:cNvPr id="38" name="TextBox 37"/>
          <p:cNvSpPr txBox="1"/>
          <p:nvPr/>
        </p:nvSpPr>
        <p:spPr>
          <a:xfrm>
            <a:off x="6952496" y="2765552"/>
            <a:ext cx="1371600" cy="461665"/>
          </a:xfrm>
          <a:prstGeom prst="rect">
            <a:avLst/>
          </a:prstGeom>
          <a:noFill/>
        </p:spPr>
        <p:txBody>
          <a:bodyPr wrap="square" rtlCol="0">
            <a:spAutoFit/>
          </a:bodyPr>
          <a:lstStyle/>
          <a:p>
            <a:pPr algn="l"/>
            <a:r>
              <a:rPr lang="en-US" sz="1200" b="1" dirty="0">
                <a:solidFill>
                  <a:srgbClr val="FF0000"/>
                </a:solidFill>
                <a:effectLst>
                  <a:outerShdw blurRad="38100" dist="38100" dir="2700000" algn="tl">
                    <a:srgbClr val="000000">
                      <a:alpha val="43137"/>
                    </a:srgbClr>
                  </a:outerShdw>
                </a:effectLst>
              </a:rPr>
              <a:t>High latency in this RAID group</a:t>
            </a:r>
          </a:p>
        </p:txBody>
      </p:sp>
      <p:sp>
        <p:nvSpPr>
          <p:cNvPr id="40" name="Flowchart: Magnetic Disk 39"/>
          <p:cNvSpPr/>
          <p:nvPr/>
        </p:nvSpPr>
        <p:spPr>
          <a:xfrm>
            <a:off x="8229600" y="2562225"/>
            <a:ext cx="304800" cy="381000"/>
          </a:xfrm>
          <a:prstGeom prst="flowChartMagneticDisk">
            <a:avLst/>
          </a:prstGeom>
          <a:gradFill>
            <a:gsLst>
              <a:gs pos="0">
                <a:schemeClr val="tx2"/>
              </a:gs>
              <a:gs pos="50000">
                <a:schemeClr val="bg2"/>
              </a:gs>
              <a:gs pos="100000">
                <a:schemeClr val="bg2">
                  <a:lumMod val="60000"/>
                  <a:lumOff val="40000"/>
                </a:schemeClr>
              </a:gs>
            </a:gsLst>
            <a:lin ang="5400000" scaled="0"/>
          </a:gradFill>
          <a:ln>
            <a:solidFill>
              <a:srgbClr val="FF0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228600" indent="-228600" algn="ctr">
              <a:buBlip>
                <a:blip r:embed="rId6"/>
              </a:buBlip>
            </a:pPr>
            <a:endParaRPr lang="en-US" dirty="0" err="1">
              <a:solidFill>
                <a:sysClr val="windowText" lastClr="000000"/>
              </a:solidFill>
            </a:endParaRPr>
          </a:p>
        </p:txBody>
      </p:sp>
      <p:sp>
        <p:nvSpPr>
          <p:cNvPr id="43" name="Flowchart: Magnetic Disk 42"/>
          <p:cNvSpPr/>
          <p:nvPr/>
        </p:nvSpPr>
        <p:spPr>
          <a:xfrm>
            <a:off x="8201025" y="4200525"/>
            <a:ext cx="304800" cy="381000"/>
          </a:xfrm>
          <a:prstGeom prst="flowChartMagneticDisk">
            <a:avLst/>
          </a:prstGeom>
          <a:solidFill>
            <a:schemeClr val="accent4">
              <a:lumMod val="40000"/>
              <a:lumOff val="60000"/>
            </a:schemeClr>
          </a:solidFill>
          <a:ln>
            <a:solidFill>
              <a:schemeClr val="accent4"/>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228600" indent="-228600" algn="ctr">
              <a:buBlip>
                <a:blip r:embed="rId6"/>
              </a:buBlip>
            </a:pPr>
            <a:endParaRPr lang="en-US" dirty="0" err="1">
              <a:solidFill>
                <a:sysClr val="windowText" lastClr="000000"/>
              </a:solidFill>
            </a:endParaRPr>
          </a:p>
        </p:txBody>
      </p:sp>
      <p:sp>
        <p:nvSpPr>
          <p:cNvPr id="44" name="Flowchart: Magnetic Disk 43"/>
          <p:cNvSpPr/>
          <p:nvPr/>
        </p:nvSpPr>
        <p:spPr>
          <a:xfrm>
            <a:off x="8201025" y="4467225"/>
            <a:ext cx="304800" cy="381000"/>
          </a:xfrm>
          <a:prstGeom prst="flowChartMagneticDisk">
            <a:avLst/>
          </a:prstGeom>
          <a:solidFill>
            <a:schemeClr val="accent4">
              <a:lumMod val="40000"/>
              <a:lumOff val="60000"/>
            </a:schemeClr>
          </a:solidFill>
          <a:ln>
            <a:solidFill>
              <a:schemeClr val="accent4"/>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228600" indent="-228600" algn="ctr">
              <a:buBlip>
                <a:blip r:embed="rId6"/>
              </a:buBlip>
            </a:pPr>
            <a:endParaRPr lang="en-US" dirty="0" err="1">
              <a:solidFill>
                <a:sysClr val="windowText" lastClr="000000"/>
              </a:solidFill>
            </a:endParaRPr>
          </a:p>
        </p:txBody>
      </p:sp>
      <p:sp>
        <p:nvSpPr>
          <p:cNvPr id="45" name="Flowchart: Magnetic Disk 44"/>
          <p:cNvSpPr/>
          <p:nvPr/>
        </p:nvSpPr>
        <p:spPr>
          <a:xfrm>
            <a:off x="8201025" y="5648325"/>
            <a:ext cx="304800" cy="381000"/>
          </a:xfrm>
          <a:prstGeom prst="flowChartMagneticDisk">
            <a:avLst/>
          </a:prstGeom>
          <a:solidFill>
            <a:schemeClr val="accent4">
              <a:lumMod val="40000"/>
              <a:lumOff val="60000"/>
            </a:schemeClr>
          </a:solidFill>
          <a:ln>
            <a:solidFill>
              <a:schemeClr val="accent4"/>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228600" indent="-228600" algn="ctr">
              <a:buBlip>
                <a:blip r:embed="rId6"/>
              </a:buBlip>
            </a:pPr>
            <a:endParaRPr lang="en-US" dirty="0" err="1">
              <a:solidFill>
                <a:sysClr val="windowText" lastClr="000000"/>
              </a:solidFill>
            </a:endParaRPr>
          </a:p>
        </p:txBody>
      </p:sp>
      <p:sp>
        <p:nvSpPr>
          <p:cNvPr id="47" name="Flowchart: Magnetic Disk 46"/>
          <p:cNvSpPr/>
          <p:nvPr/>
        </p:nvSpPr>
        <p:spPr>
          <a:xfrm>
            <a:off x="8201025" y="5895975"/>
            <a:ext cx="304800" cy="381000"/>
          </a:xfrm>
          <a:prstGeom prst="flowChartMagneticDisk">
            <a:avLst/>
          </a:prstGeom>
          <a:solidFill>
            <a:schemeClr val="accent4">
              <a:lumMod val="40000"/>
              <a:lumOff val="60000"/>
            </a:schemeClr>
          </a:solidFill>
          <a:ln>
            <a:solidFill>
              <a:schemeClr val="accent4"/>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228600" indent="-228600" algn="ctr">
              <a:buBlip>
                <a:blip r:embed="rId6"/>
              </a:buBlip>
            </a:pPr>
            <a:endParaRPr lang="en-US" dirty="0" err="1">
              <a:solidFill>
                <a:sysClr val="windowText" lastClr="000000"/>
              </a:solidFill>
            </a:endParaRPr>
          </a:p>
        </p:txBody>
      </p:sp>
      <p:sp>
        <p:nvSpPr>
          <p:cNvPr id="54" name="TextBox 53"/>
          <p:cNvSpPr txBox="1"/>
          <p:nvPr/>
        </p:nvSpPr>
        <p:spPr>
          <a:xfrm>
            <a:off x="3519788" y="5908015"/>
            <a:ext cx="1371600" cy="461665"/>
          </a:xfrm>
          <a:prstGeom prst="rect">
            <a:avLst/>
          </a:prstGeom>
          <a:noFill/>
        </p:spPr>
        <p:txBody>
          <a:bodyPr wrap="square" rtlCol="0">
            <a:spAutoFit/>
          </a:bodyPr>
          <a:lstStyle/>
          <a:p>
            <a:pPr algn="l"/>
            <a:r>
              <a:rPr lang="en-US" sz="1200" b="1" dirty="0">
                <a:solidFill>
                  <a:srgbClr val="FF0000"/>
                </a:solidFill>
                <a:effectLst>
                  <a:outerShdw blurRad="38100" dist="38100" dir="2700000" algn="tl">
                    <a:srgbClr val="000000">
                      <a:alpha val="43137"/>
                    </a:srgbClr>
                  </a:outerShdw>
                </a:effectLst>
              </a:rPr>
              <a:t>All drives have latency</a:t>
            </a:r>
          </a:p>
        </p:txBody>
      </p:sp>
    </p:spTree>
    <p:extLst>
      <p:ext uri="{BB962C8B-B14F-4D97-AF65-F5344CB8AC3E}">
        <p14:creationId xmlns:p14="http://schemas.microsoft.com/office/powerpoint/2010/main" val="2196049139"/>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4251960-BB09-41F1-8519-97725F2B9918}"/>
              </a:ext>
            </a:extLst>
          </p:cNvPr>
          <p:cNvPicPr>
            <a:picLocks noChangeAspect="1"/>
          </p:cNvPicPr>
          <p:nvPr/>
        </p:nvPicPr>
        <p:blipFill>
          <a:blip r:embed="rId3"/>
          <a:stretch>
            <a:fillRect/>
          </a:stretch>
        </p:blipFill>
        <p:spPr>
          <a:xfrm>
            <a:off x="5791200" y="1676400"/>
            <a:ext cx="5915025" cy="4638675"/>
          </a:xfrm>
          <a:prstGeom prst="rect">
            <a:avLst/>
          </a:prstGeom>
        </p:spPr>
      </p:pic>
      <p:cxnSp>
        <p:nvCxnSpPr>
          <p:cNvPr id="5" name="Straight Arrow Connector 4"/>
          <p:cNvCxnSpPr/>
          <p:nvPr/>
        </p:nvCxnSpPr>
        <p:spPr bwMode="auto">
          <a:xfrm>
            <a:off x="8087815" y="1633537"/>
            <a:ext cx="838200" cy="914400"/>
          </a:xfrm>
          <a:prstGeom prst="straightConnector1">
            <a:avLst/>
          </a:prstGeom>
          <a:gradFill rotWithShape="0">
            <a:gsLst>
              <a:gs pos="0">
                <a:schemeClr val="accent2">
                  <a:gamma/>
                  <a:shade val="76078"/>
                  <a:invGamma/>
                </a:schemeClr>
              </a:gs>
              <a:gs pos="100000">
                <a:schemeClr val="accent2"/>
              </a:gs>
            </a:gsLst>
            <a:lin ang="5400000" scaled="1"/>
          </a:gradFill>
          <a:ln w="22225" cap="flat" cmpd="sng" algn="ctr">
            <a:solidFill>
              <a:srgbClr val="0000FF"/>
            </a:solidFill>
            <a:prstDash val="solid"/>
            <a:round/>
            <a:headEnd type="none" w="med" len="med"/>
            <a:tailEnd type="arrow"/>
          </a:ln>
          <a:effectLst>
            <a:outerShdw blurRad="50800" dist="50800" dir="5400000" algn="ctr" rotWithShape="0">
              <a:schemeClr val="bg1">
                <a:lumMod val="50000"/>
              </a:schemeClr>
            </a:outerShdw>
          </a:effectLst>
        </p:spPr>
      </p:cxnSp>
      <p:cxnSp>
        <p:nvCxnSpPr>
          <p:cNvPr id="8" name="Straight Arrow Connector 7"/>
          <p:cNvCxnSpPr/>
          <p:nvPr/>
        </p:nvCxnSpPr>
        <p:spPr bwMode="auto">
          <a:xfrm>
            <a:off x="8087815" y="1633537"/>
            <a:ext cx="838200" cy="2286000"/>
          </a:xfrm>
          <a:prstGeom prst="straightConnector1">
            <a:avLst/>
          </a:prstGeom>
          <a:gradFill rotWithShape="0">
            <a:gsLst>
              <a:gs pos="0">
                <a:schemeClr val="accent2">
                  <a:gamma/>
                  <a:shade val="76078"/>
                  <a:invGamma/>
                </a:schemeClr>
              </a:gs>
              <a:gs pos="100000">
                <a:schemeClr val="accent2"/>
              </a:gs>
            </a:gsLst>
            <a:lin ang="5400000" scaled="1"/>
          </a:gradFill>
          <a:ln w="22225" cap="flat" cmpd="sng" algn="ctr">
            <a:solidFill>
              <a:srgbClr val="FF0000"/>
            </a:solidFill>
            <a:prstDash val="solid"/>
            <a:round/>
            <a:headEnd type="none" w="med" len="med"/>
            <a:tailEnd type="arrow"/>
          </a:ln>
          <a:effectLst>
            <a:glow rad="38100">
              <a:schemeClr val="accent3"/>
            </a:glow>
            <a:outerShdw blurRad="50800" dist="50800" dir="5400000" algn="ctr" rotWithShape="0">
              <a:schemeClr val="bg1">
                <a:lumMod val="50000"/>
              </a:schemeClr>
            </a:outerShdw>
          </a:effectLst>
        </p:spPr>
      </p:cxnSp>
      <p:cxnSp>
        <p:nvCxnSpPr>
          <p:cNvPr id="15" name="Straight Connector 14"/>
          <p:cNvCxnSpPr/>
          <p:nvPr/>
        </p:nvCxnSpPr>
        <p:spPr>
          <a:xfrm>
            <a:off x="8926015" y="1633537"/>
            <a:ext cx="0" cy="289560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E82FD730-B23C-47E8-BBA5-8056D8296167}"/>
              </a:ext>
            </a:extLst>
          </p:cNvPr>
          <p:cNvSpPr>
            <a:spLocks noGrp="1"/>
          </p:cNvSpPr>
          <p:nvPr>
            <p:ph type="body" sz="quarter" idx="10"/>
          </p:nvPr>
        </p:nvSpPr>
        <p:spPr>
          <a:xfrm>
            <a:off x="269240" y="1189177"/>
            <a:ext cx="5521960" cy="4838248"/>
          </a:xfrm>
        </p:spPr>
        <p:txBody>
          <a:bodyPr/>
          <a:lstStyle/>
          <a:p>
            <a:r>
              <a:rPr lang="en-US" b="1" dirty="0"/>
              <a:t>Notice that drive Z:\ (red line) dies not show high latency at the same moment H:\ and G:\ do.</a:t>
            </a:r>
            <a:r>
              <a:rPr lang="en-US" dirty="0"/>
              <a:t> This means that there was no systemic saturation of the HBA or Fiber path at the moment in time or *all* drivers performing I/O would show heavy latency at the time sample. This means the latencies observed are most likely issues with the RAID group in the SAN.</a:t>
            </a:r>
            <a:endParaRPr lang="en-US" b="1" dirty="0"/>
          </a:p>
        </p:txBody>
      </p:sp>
      <p:sp>
        <p:nvSpPr>
          <p:cNvPr id="3" name="Title 2">
            <a:extLst>
              <a:ext uri="{FF2B5EF4-FFF2-40B4-BE49-F238E27FC236}">
                <a16:creationId xmlns:a16="http://schemas.microsoft.com/office/drawing/2014/main" id="{B3DD81EF-4A40-4491-BD20-AC1C5CED9FF5}"/>
              </a:ext>
            </a:extLst>
          </p:cNvPr>
          <p:cNvSpPr>
            <a:spLocks noGrp="1"/>
          </p:cNvSpPr>
          <p:nvPr>
            <p:ph type="title"/>
          </p:nvPr>
        </p:nvSpPr>
        <p:spPr/>
        <p:txBody>
          <a:bodyPr>
            <a:normAutofit fontScale="90000"/>
          </a:bodyPr>
          <a:lstStyle/>
          <a:p>
            <a:r>
              <a:rPr lang="en-US" dirty="0"/>
              <a:t>Analysis Example</a:t>
            </a:r>
            <a:br>
              <a:rPr lang="en-US" dirty="0"/>
            </a:br>
            <a:endParaRPr lang="en-US" dirty="0"/>
          </a:p>
        </p:txBody>
      </p:sp>
    </p:spTree>
    <p:extLst>
      <p:ext uri="{BB962C8B-B14F-4D97-AF65-F5344CB8AC3E}">
        <p14:creationId xmlns:p14="http://schemas.microsoft.com/office/powerpoint/2010/main" val="1087961388"/>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689E4A8-78A1-49FF-ADBB-F60C0A0B3313}"/>
              </a:ext>
            </a:extLst>
          </p:cNvPr>
          <p:cNvPicPr>
            <a:picLocks noChangeAspect="1"/>
          </p:cNvPicPr>
          <p:nvPr/>
        </p:nvPicPr>
        <p:blipFill>
          <a:blip r:embed="rId3"/>
          <a:stretch>
            <a:fillRect/>
          </a:stretch>
        </p:blipFill>
        <p:spPr>
          <a:xfrm>
            <a:off x="2279576" y="1268761"/>
            <a:ext cx="7334250" cy="5114925"/>
          </a:xfrm>
          <a:prstGeom prst="rect">
            <a:avLst/>
          </a:prstGeom>
        </p:spPr>
      </p:pic>
      <p:sp>
        <p:nvSpPr>
          <p:cNvPr id="2" name="Title 1"/>
          <p:cNvSpPr>
            <a:spLocks noGrp="1"/>
          </p:cNvSpPr>
          <p:nvPr>
            <p:ph type="title"/>
          </p:nvPr>
        </p:nvSpPr>
        <p:spPr/>
        <p:txBody>
          <a:bodyPr>
            <a:normAutofit/>
          </a:bodyPr>
          <a:lstStyle/>
          <a:p>
            <a:r>
              <a:rPr lang="en-US" dirty="0"/>
              <a:t>Queue Depth analysis example - NIC</a:t>
            </a:r>
          </a:p>
        </p:txBody>
      </p:sp>
      <p:sp>
        <p:nvSpPr>
          <p:cNvPr id="5" name="Round Diagonal Corner Rectangle 4"/>
          <p:cNvSpPr/>
          <p:nvPr/>
        </p:nvSpPr>
        <p:spPr bwMode="auto">
          <a:xfrm>
            <a:off x="6048376" y="1466851"/>
            <a:ext cx="3438525" cy="1552575"/>
          </a:xfrm>
          <a:prstGeom prst="round2DiagRect">
            <a:avLst/>
          </a:prstGeom>
          <a:solidFill>
            <a:schemeClr val="tx2"/>
          </a:solidFill>
          <a:ln w="19050" cap="flat" cmpd="sng" algn="ctr">
            <a:solidFill>
              <a:schemeClr val="bg2"/>
            </a:solidFill>
            <a:prstDash val="solid"/>
            <a:round/>
            <a:headEnd type="none" w="med" len="med"/>
            <a:tailEnd type="none" w="med" len="med"/>
          </a:ln>
          <a:effectLst>
            <a:outerShdw blurRad="50800" dist="50800" dir="5400000" algn="ctr" rotWithShape="0">
              <a:schemeClr val="bg1">
                <a:lumMod val="50000"/>
              </a:schemeClr>
            </a:outerShdw>
          </a:effectLst>
        </p:spPr>
        <p:txBody>
          <a:bodyPr vert="horz" wrap="square" lIns="91440" tIns="45720" rIns="91440" bIns="45720" numCol="1" rtlCol="0" anchor="ctr" anchorCtr="0" compatLnSpc="1">
            <a:prstTxWarp prst="textNoShape">
              <a:avLst/>
            </a:prstTxWarp>
          </a:bodyPr>
          <a:lstStyle/>
          <a:p>
            <a:pPr defTabSz="914400" fontAlgn="base">
              <a:spcBef>
                <a:spcPct val="0"/>
              </a:spcBef>
              <a:spcAft>
                <a:spcPct val="0"/>
              </a:spcAft>
            </a:pPr>
            <a:r>
              <a:rPr lang="en-US" i="1" dirty="0">
                <a:solidFill>
                  <a:schemeClr val="bg1"/>
                </a:solidFill>
                <a:effectLst>
                  <a:outerShdw blurRad="38100" dist="38100" dir="2700000" algn="tl">
                    <a:srgbClr val="000000">
                      <a:alpha val="43137"/>
                    </a:srgbClr>
                  </a:outerShdw>
                </a:effectLst>
                <a:latin typeface="Calibri" pitchFamily="34" charset="0"/>
                <a:cs typeface="Calibri" pitchFamily="34" charset="0"/>
              </a:rPr>
              <a:t>Notice that the NIC queue depth (red line) spikes up even when Bytes/sec (white line) is declining.  This is the inability to juggle all outstanding requests.</a:t>
            </a:r>
            <a:endParaRPr lang="en-US" b="1" i="1" dirty="0">
              <a:solidFill>
                <a:schemeClr val="bg1"/>
              </a:solidFill>
              <a:effectLst>
                <a:outerShdw blurRad="38100" dist="38100" dir="2700000" algn="tl">
                  <a:srgbClr val="000000">
                    <a:alpha val="43137"/>
                  </a:srgbClr>
                </a:outerShdw>
              </a:effectLst>
              <a:latin typeface="Calibri" pitchFamily="34" charset="0"/>
              <a:cs typeface="Calibri" pitchFamily="34" charset="0"/>
            </a:endParaRPr>
          </a:p>
        </p:txBody>
      </p:sp>
      <p:cxnSp>
        <p:nvCxnSpPr>
          <p:cNvPr id="11" name="Straight Arrow Connector 10"/>
          <p:cNvCxnSpPr>
            <a:stCxn id="5" idx="2"/>
          </p:cNvCxnSpPr>
          <p:nvPr/>
        </p:nvCxnSpPr>
        <p:spPr bwMode="auto">
          <a:xfrm rot="10800000" flipV="1">
            <a:off x="3629027" y="2243138"/>
            <a:ext cx="2419348" cy="1938337"/>
          </a:xfrm>
          <a:prstGeom prst="straightConnector1">
            <a:avLst/>
          </a:prstGeom>
          <a:gradFill rotWithShape="0">
            <a:gsLst>
              <a:gs pos="0">
                <a:schemeClr val="accent2">
                  <a:gamma/>
                  <a:shade val="76078"/>
                  <a:invGamma/>
                </a:schemeClr>
              </a:gs>
              <a:gs pos="100000">
                <a:schemeClr val="accent2"/>
              </a:gs>
            </a:gsLst>
            <a:lin ang="5400000" scaled="1"/>
          </a:gradFill>
          <a:ln w="22225" cap="flat" cmpd="sng" algn="ctr">
            <a:solidFill>
              <a:srgbClr val="0000FF"/>
            </a:solidFill>
            <a:prstDash val="solid"/>
            <a:round/>
            <a:headEnd type="none" w="med" len="med"/>
            <a:tailEnd type="arrow"/>
          </a:ln>
          <a:effectLst>
            <a:outerShdw blurRad="50800" dist="50800" dir="5400000" algn="ctr" rotWithShape="0">
              <a:schemeClr val="bg1">
                <a:lumMod val="50000"/>
              </a:schemeClr>
            </a:outerShdw>
          </a:effectLst>
        </p:spPr>
      </p:cxnSp>
      <p:cxnSp>
        <p:nvCxnSpPr>
          <p:cNvPr id="14" name="Straight Arrow Connector 13"/>
          <p:cNvCxnSpPr>
            <a:stCxn id="5" idx="2"/>
          </p:cNvCxnSpPr>
          <p:nvPr/>
        </p:nvCxnSpPr>
        <p:spPr bwMode="auto">
          <a:xfrm rot="10800000" flipV="1">
            <a:off x="3667125" y="2243138"/>
            <a:ext cx="2381250" cy="2576512"/>
          </a:xfrm>
          <a:prstGeom prst="straightConnector1">
            <a:avLst/>
          </a:prstGeom>
          <a:gradFill rotWithShape="0">
            <a:gsLst>
              <a:gs pos="0">
                <a:schemeClr val="accent2">
                  <a:gamma/>
                  <a:shade val="76078"/>
                  <a:invGamma/>
                </a:schemeClr>
              </a:gs>
              <a:gs pos="100000">
                <a:schemeClr val="accent2"/>
              </a:gs>
            </a:gsLst>
            <a:lin ang="5400000" scaled="1"/>
          </a:gradFill>
          <a:ln w="22225" cap="flat" cmpd="sng" algn="ctr">
            <a:solidFill>
              <a:srgbClr val="7030A0"/>
            </a:solidFill>
            <a:prstDash val="solid"/>
            <a:round/>
            <a:headEnd type="none" w="med" len="med"/>
            <a:tailEnd type="arrow"/>
          </a:ln>
          <a:effectLst>
            <a:outerShdw blurRad="50800" dist="50800" dir="5400000" algn="ctr" rotWithShape="0">
              <a:schemeClr val="bg1">
                <a:lumMod val="50000"/>
              </a:schemeClr>
            </a:outerShdw>
          </a:effectLst>
        </p:spPr>
      </p:cxnSp>
    </p:spTree>
    <p:extLst>
      <p:ext uri="{BB962C8B-B14F-4D97-AF65-F5344CB8AC3E}">
        <p14:creationId xmlns:p14="http://schemas.microsoft.com/office/powerpoint/2010/main" val="1010550204"/>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p:txBody>
          <a:bodyPr/>
          <a:lstStyle/>
          <a:p>
            <a:endParaRPr lang="en-US" dirty="0"/>
          </a:p>
          <a:p>
            <a:r>
              <a:rPr lang="en-US" dirty="0"/>
              <a:t>HDDs</a:t>
            </a:r>
          </a:p>
          <a:p>
            <a:r>
              <a:rPr lang="en-US" dirty="0"/>
              <a:t>SSD</a:t>
            </a:r>
          </a:p>
          <a:p>
            <a:r>
              <a:rPr lang="de-DE" dirty="0"/>
              <a:t>N</a:t>
            </a:r>
            <a:r>
              <a:rPr lang="en-US" dirty="0" err="1"/>
              <a:t>vmE</a:t>
            </a:r>
            <a:r>
              <a:rPr lang="en-US" dirty="0"/>
              <a:t>-SSD</a:t>
            </a:r>
          </a:p>
          <a:p>
            <a:r>
              <a:rPr lang="de-DE" dirty="0"/>
              <a:t>R</a:t>
            </a:r>
            <a:r>
              <a:rPr lang="en-US" dirty="0"/>
              <a:t>aids</a:t>
            </a:r>
          </a:p>
        </p:txBody>
      </p:sp>
      <p:sp>
        <p:nvSpPr>
          <p:cNvPr id="2" name="Title 1"/>
          <p:cNvSpPr>
            <a:spLocks noGrp="1"/>
          </p:cNvSpPr>
          <p:nvPr>
            <p:ph type="title"/>
          </p:nvPr>
        </p:nvSpPr>
        <p:spPr/>
        <p:txBody>
          <a:bodyPr/>
          <a:lstStyle/>
          <a:p>
            <a:r>
              <a:rPr lang="en-US" dirty="0"/>
              <a:t>Physical Hard Disk Media built into servers</a:t>
            </a:r>
          </a:p>
        </p:txBody>
      </p:sp>
      <p:graphicFrame>
        <p:nvGraphicFramePr>
          <p:cNvPr id="4" name="Table 3">
            <a:extLst>
              <a:ext uri="{FF2B5EF4-FFF2-40B4-BE49-F238E27FC236}">
                <a16:creationId xmlns:a16="http://schemas.microsoft.com/office/drawing/2014/main" id="{493D394F-71B9-4784-9D81-04C6D713BB28}"/>
              </a:ext>
            </a:extLst>
          </p:cNvPr>
          <p:cNvGraphicFramePr>
            <a:graphicFrameLocks noGrp="1"/>
          </p:cNvGraphicFramePr>
          <p:nvPr>
            <p:extLst/>
          </p:nvPr>
        </p:nvGraphicFramePr>
        <p:xfrm>
          <a:off x="2133601" y="3771900"/>
          <a:ext cx="8458489" cy="2252472"/>
        </p:xfrm>
        <a:graphic>
          <a:graphicData uri="http://schemas.openxmlformats.org/drawingml/2006/table">
            <a:tbl>
              <a:tblPr/>
              <a:tblGrid>
                <a:gridCol w="2337808">
                  <a:extLst>
                    <a:ext uri="{9D8B030D-6E8A-4147-A177-3AD203B41FA5}">
                      <a16:colId xmlns:a16="http://schemas.microsoft.com/office/drawing/2014/main" val="23767010"/>
                    </a:ext>
                  </a:extLst>
                </a:gridCol>
                <a:gridCol w="3136760">
                  <a:extLst>
                    <a:ext uri="{9D8B030D-6E8A-4147-A177-3AD203B41FA5}">
                      <a16:colId xmlns:a16="http://schemas.microsoft.com/office/drawing/2014/main" val="1917383576"/>
                    </a:ext>
                  </a:extLst>
                </a:gridCol>
                <a:gridCol w="2983921">
                  <a:extLst>
                    <a:ext uri="{9D8B030D-6E8A-4147-A177-3AD203B41FA5}">
                      <a16:colId xmlns:a16="http://schemas.microsoft.com/office/drawing/2014/main" val="3759638322"/>
                    </a:ext>
                  </a:extLst>
                </a:gridCol>
              </a:tblGrid>
              <a:tr h="0">
                <a:tc>
                  <a:txBody>
                    <a:bodyPr/>
                    <a:lstStyle/>
                    <a:p>
                      <a:r>
                        <a:rPr lang="en-US" b="1" dirty="0">
                          <a:solidFill>
                            <a:srgbClr val="FFFFFF"/>
                          </a:solidFill>
                          <a:effectLst/>
                        </a:rPr>
                        <a:t>Drive</a:t>
                      </a:r>
                      <a:endParaRPr lang="en-US" dirty="0">
                        <a:solidFill>
                          <a:srgbClr val="FFFFFF"/>
                        </a:solidFill>
                        <a:effectLst/>
                      </a:endParaRPr>
                    </a:p>
                  </a:txBody>
                  <a:tcPr marL="47625" marR="47625" marT="47625" marB="47625" anchor="ctr">
                    <a:lnL>
                      <a:noFill/>
                    </a:lnL>
                    <a:lnR>
                      <a:noFill/>
                    </a:lnR>
                    <a:lnT>
                      <a:noFill/>
                    </a:lnT>
                    <a:lnB w="12700" cap="flat" cmpd="sng" algn="ctr">
                      <a:solidFill>
                        <a:schemeClr val="tx1"/>
                      </a:solidFill>
                      <a:prstDash val="solid"/>
                      <a:round/>
                      <a:headEnd type="none" w="med" len="med"/>
                      <a:tailEnd type="none" w="med" len="med"/>
                    </a:lnB>
                    <a:solidFill>
                      <a:srgbClr val="0070C0"/>
                    </a:solidFill>
                  </a:tcPr>
                </a:tc>
                <a:tc>
                  <a:txBody>
                    <a:bodyPr/>
                    <a:lstStyle/>
                    <a:p>
                      <a:r>
                        <a:rPr lang="en-US" b="1" dirty="0">
                          <a:solidFill>
                            <a:srgbClr val="FFFFFF"/>
                          </a:solidFill>
                          <a:effectLst/>
                        </a:rPr>
                        <a:t>Read/write per Second   (4kB Block R/W)</a:t>
                      </a:r>
                      <a:endParaRPr lang="en-US" dirty="0">
                        <a:solidFill>
                          <a:srgbClr val="FFFFFF"/>
                        </a:solidFill>
                        <a:effectLst/>
                      </a:endParaRPr>
                    </a:p>
                  </a:txBody>
                  <a:tcPr marL="47625" marR="47625" marT="47625" marB="47625" anchor="ctr">
                    <a:lnL>
                      <a:noFill/>
                    </a:lnL>
                    <a:lnR>
                      <a:noFill/>
                    </a:lnR>
                    <a:lnT>
                      <a:noFill/>
                    </a:lnT>
                    <a:lnB w="12700" cap="flat" cmpd="sng" algn="ctr">
                      <a:solidFill>
                        <a:schemeClr val="tx1"/>
                      </a:solidFill>
                      <a:prstDash val="solid"/>
                      <a:round/>
                      <a:headEnd type="none" w="med" len="med"/>
                      <a:tailEnd type="none" w="med" len="med"/>
                    </a:lnB>
                    <a:solidFill>
                      <a:srgbClr val="0070C0"/>
                    </a:solidFill>
                  </a:tcPr>
                </a:tc>
                <a:tc>
                  <a:txBody>
                    <a:bodyPr/>
                    <a:lstStyle/>
                    <a:p>
                      <a:r>
                        <a:rPr lang="en-US" b="1" dirty="0">
                          <a:solidFill>
                            <a:srgbClr val="FFFFFF"/>
                          </a:solidFill>
                          <a:effectLst/>
                        </a:rPr>
                        <a:t>Max Sequential Read / Write throughput</a:t>
                      </a:r>
                      <a:endParaRPr lang="en-US" dirty="0">
                        <a:solidFill>
                          <a:srgbClr val="FFFFFF"/>
                        </a:solidFill>
                        <a:effectLst/>
                      </a:endParaRPr>
                    </a:p>
                  </a:txBody>
                  <a:tcPr marL="47625" marR="47625" marT="47625" marB="47625" anchor="ctr">
                    <a:lnL>
                      <a:noFill/>
                    </a:lnL>
                    <a:lnR>
                      <a:noFill/>
                    </a:lnR>
                    <a:lnT>
                      <a:noFill/>
                    </a:lnT>
                    <a:lnB w="12700" cap="flat" cmpd="sng" algn="ctr">
                      <a:solidFill>
                        <a:schemeClr val="tx1"/>
                      </a:solidFill>
                      <a:prstDash val="solid"/>
                      <a:round/>
                      <a:headEnd type="none" w="med" len="med"/>
                      <a:tailEnd type="none" w="med" len="med"/>
                    </a:lnB>
                    <a:solidFill>
                      <a:srgbClr val="0070C0"/>
                    </a:solidFill>
                  </a:tcPr>
                </a:tc>
                <a:extLst>
                  <a:ext uri="{0D108BD9-81ED-4DB2-BD59-A6C34878D82A}">
                    <a16:rowId xmlns:a16="http://schemas.microsoft.com/office/drawing/2014/main" val="1767926808"/>
                  </a:ext>
                </a:extLst>
              </a:tr>
              <a:tr h="0">
                <a:tc>
                  <a:txBody>
                    <a:bodyPr/>
                    <a:lstStyle/>
                    <a:p>
                      <a:r>
                        <a:rPr lang="en-US" dirty="0">
                          <a:effectLst/>
                        </a:rPr>
                        <a:t>HDD (up to 15k rpm)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effectLst/>
                        </a:rPr>
                        <a:t>Up to 420 Read/writes / sec</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a:effectLst/>
                        </a:rPr>
                        <a:t>~ 200 MB/Sec</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00026125"/>
                  </a:ext>
                </a:extLst>
              </a:tr>
              <a:tr h="0">
                <a:tc>
                  <a:txBody>
                    <a:bodyPr/>
                    <a:lstStyle/>
                    <a:p>
                      <a:r>
                        <a:rPr lang="en-US" dirty="0">
                          <a:effectLst/>
                        </a:rPr>
                        <a:t>SATA SSD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effectLst/>
                        </a:rPr>
                        <a:t>  99,000 Read</a:t>
                      </a:r>
                      <a:br>
                        <a:rPr lang="en-US" dirty="0">
                          <a:effectLst/>
                        </a:rPr>
                      </a:br>
                      <a:r>
                        <a:rPr lang="en-US" dirty="0">
                          <a:effectLst/>
                        </a:rPr>
                        <a:t>  18,000 Write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effectLst/>
                        </a:rPr>
                        <a:t>   520 MB/Sec Read</a:t>
                      </a:r>
                      <a:br>
                        <a:rPr lang="en-US" dirty="0">
                          <a:effectLst/>
                        </a:rPr>
                      </a:br>
                      <a:r>
                        <a:rPr lang="en-US" dirty="0">
                          <a:effectLst/>
                        </a:rPr>
                        <a:t>   475 MB/Sec Write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324327260"/>
                  </a:ext>
                </a:extLst>
              </a:tr>
              <a:tr h="0">
                <a:tc>
                  <a:txBody>
                    <a:bodyPr/>
                    <a:lstStyle/>
                    <a:p>
                      <a:r>
                        <a:rPr lang="en-US" dirty="0" err="1">
                          <a:effectLst/>
                        </a:rPr>
                        <a:t>NVMe</a:t>
                      </a:r>
                      <a:r>
                        <a:rPr lang="en-US" dirty="0">
                          <a:effectLst/>
                        </a:rPr>
                        <a:t> SSD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effectLst/>
                        </a:rPr>
                        <a:t> 430,000 Read</a:t>
                      </a:r>
                      <a:br>
                        <a:rPr lang="en-US" dirty="0">
                          <a:effectLst/>
                        </a:rPr>
                      </a:br>
                      <a:r>
                        <a:rPr lang="en-US" dirty="0">
                          <a:effectLst/>
                        </a:rPr>
                        <a:t>  50,000 Write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effectLst/>
                        </a:rPr>
                        <a:t> 3500 MB/Sec Read</a:t>
                      </a:r>
                      <a:br>
                        <a:rPr lang="en-US" dirty="0">
                          <a:effectLst/>
                        </a:rPr>
                      </a:br>
                      <a:r>
                        <a:rPr lang="en-US" dirty="0">
                          <a:effectLst/>
                        </a:rPr>
                        <a:t> 2100 MB/sec write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542512620"/>
                  </a:ext>
                </a:extLst>
              </a:tr>
            </a:tbl>
          </a:graphicData>
        </a:graphic>
      </p:graphicFrame>
      <p:pic>
        <p:nvPicPr>
          <p:cNvPr id="5" name="Picture 4">
            <a:extLst>
              <a:ext uri="{FF2B5EF4-FFF2-40B4-BE49-F238E27FC236}">
                <a16:creationId xmlns:a16="http://schemas.microsoft.com/office/drawing/2014/main" id="{7A0FA787-74CA-48D3-B30E-6265289D6E95}"/>
              </a:ext>
            </a:extLst>
          </p:cNvPr>
          <p:cNvPicPr>
            <a:picLocks noChangeAspect="1"/>
          </p:cNvPicPr>
          <p:nvPr/>
        </p:nvPicPr>
        <p:blipFill>
          <a:blip r:embed="rId3"/>
          <a:stretch>
            <a:fillRect/>
          </a:stretch>
        </p:blipFill>
        <p:spPr>
          <a:xfrm>
            <a:off x="3913120" y="1169000"/>
            <a:ext cx="6727316" cy="2022807"/>
          </a:xfrm>
          <a:prstGeom prst="rect">
            <a:avLst/>
          </a:prstGeom>
        </p:spPr>
      </p:pic>
    </p:spTree>
    <p:extLst>
      <p:ext uri="{BB962C8B-B14F-4D97-AF65-F5344CB8AC3E}">
        <p14:creationId xmlns:p14="http://schemas.microsoft.com/office/powerpoint/2010/main" val="797042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Queue depth analysis example - Disk</a:t>
            </a:r>
          </a:p>
        </p:txBody>
      </p:sp>
      <p:pic>
        <p:nvPicPr>
          <p:cNvPr id="3" name="Picture 2">
            <a:extLst>
              <a:ext uri="{FF2B5EF4-FFF2-40B4-BE49-F238E27FC236}">
                <a16:creationId xmlns:a16="http://schemas.microsoft.com/office/drawing/2014/main" id="{84A231B0-BFC3-4099-A38D-5168D21DBD2E}"/>
              </a:ext>
            </a:extLst>
          </p:cNvPr>
          <p:cNvPicPr>
            <a:picLocks noChangeAspect="1"/>
          </p:cNvPicPr>
          <p:nvPr/>
        </p:nvPicPr>
        <p:blipFill>
          <a:blip r:embed="rId3"/>
          <a:stretch>
            <a:fillRect/>
          </a:stretch>
        </p:blipFill>
        <p:spPr>
          <a:xfrm>
            <a:off x="2337103" y="1158280"/>
            <a:ext cx="7741379" cy="5471120"/>
          </a:xfrm>
          <a:prstGeom prst="rect">
            <a:avLst/>
          </a:prstGeom>
        </p:spPr>
      </p:pic>
    </p:spTree>
    <p:extLst>
      <p:ext uri="{BB962C8B-B14F-4D97-AF65-F5344CB8AC3E}">
        <p14:creationId xmlns:p14="http://schemas.microsoft.com/office/powerpoint/2010/main" val="983380492"/>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7"/>
            <a:ext cx="11653523" cy="3933384"/>
          </a:xfrm>
        </p:spPr>
        <p:txBody>
          <a:bodyPr/>
          <a:lstStyle/>
          <a:p>
            <a:r>
              <a:rPr lang="en-US" dirty="0"/>
              <a:t>The size of the read and write operations</a:t>
            </a:r>
            <a:br>
              <a:rPr lang="en-US" dirty="0"/>
            </a:br>
            <a:r>
              <a:rPr lang="en-US" dirty="0"/>
              <a:t>(IRPs) can affect the response times</a:t>
            </a:r>
          </a:p>
          <a:p>
            <a:r>
              <a:rPr lang="en-US" dirty="0"/>
              <a:t>Use Avg. Disk Bytes/Read and</a:t>
            </a:r>
            <a:br>
              <a:rPr lang="en-US" dirty="0"/>
            </a:br>
            <a:r>
              <a:rPr lang="en-US" dirty="0"/>
              <a:t>Avg. Disk Bytes/Write counters to</a:t>
            </a:r>
            <a:br>
              <a:rPr lang="en-US" dirty="0"/>
            </a:br>
            <a:r>
              <a:rPr lang="en-US" dirty="0"/>
              <a:t>determine the I/O sizes</a:t>
            </a:r>
          </a:p>
          <a:p>
            <a:r>
              <a:rPr lang="en-US" dirty="0"/>
              <a:t>The threshold of a </a:t>
            </a:r>
            <a:r>
              <a:rPr lang="en-US" b="1" dirty="0"/>
              <a:t>15ms </a:t>
            </a:r>
            <a:r>
              <a:rPr lang="en-US" dirty="0"/>
              <a:t>response time</a:t>
            </a:r>
            <a:br>
              <a:rPr lang="en-US" dirty="0"/>
            </a:br>
            <a:r>
              <a:rPr lang="en-US" dirty="0"/>
              <a:t>is based on I/O sizes of </a:t>
            </a:r>
            <a:r>
              <a:rPr lang="en-US" b="1" dirty="0"/>
              <a:t>64 KB </a:t>
            </a:r>
            <a:r>
              <a:rPr lang="en-US" dirty="0"/>
              <a:t>or smaller</a:t>
            </a:r>
          </a:p>
          <a:p>
            <a:r>
              <a:rPr lang="en-US" dirty="0"/>
              <a:t>Part of </a:t>
            </a:r>
            <a:r>
              <a:rPr lang="en-US" dirty="0" err="1"/>
              <a:t>LogicalDisk</a:t>
            </a:r>
            <a:r>
              <a:rPr lang="en-US" dirty="0"/>
              <a:t> and </a:t>
            </a:r>
            <a:r>
              <a:rPr lang="en-US" dirty="0" err="1"/>
              <a:t>PhysicalDisk</a:t>
            </a:r>
            <a:br>
              <a:rPr lang="en-US" dirty="0"/>
            </a:br>
            <a:r>
              <a:rPr lang="en-US" dirty="0"/>
              <a:t>counter objects</a:t>
            </a:r>
          </a:p>
        </p:txBody>
      </p:sp>
      <p:sp>
        <p:nvSpPr>
          <p:cNvPr id="2" name="Title 1"/>
          <p:cNvSpPr>
            <a:spLocks noGrp="1"/>
          </p:cNvSpPr>
          <p:nvPr>
            <p:ph type="title"/>
          </p:nvPr>
        </p:nvSpPr>
        <p:spPr/>
        <p:txBody>
          <a:bodyPr/>
          <a:lstStyle/>
          <a:p>
            <a:r>
              <a:rPr lang="en-US" dirty="0"/>
              <a:t>I/O Size Counters</a:t>
            </a:r>
          </a:p>
        </p:txBody>
      </p:sp>
      <p:pic>
        <p:nvPicPr>
          <p:cNvPr id="1843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96201" y="1385664"/>
            <a:ext cx="2487613"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279836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98DBBCF-0595-4BAD-A284-D108C9FE5869}"/>
              </a:ext>
            </a:extLst>
          </p:cNvPr>
          <p:cNvSpPr>
            <a:spLocks noGrp="1"/>
          </p:cNvSpPr>
          <p:nvPr>
            <p:ph type="body" sz="quarter" idx="10"/>
          </p:nvPr>
        </p:nvSpPr>
        <p:spPr>
          <a:xfrm>
            <a:off x="269239" y="1189177"/>
            <a:ext cx="11653523" cy="5226046"/>
          </a:xfrm>
        </p:spPr>
        <p:txBody>
          <a:bodyPr/>
          <a:lstStyle/>
          <a:p>
            <a:endParaRPr lang="de-DE" dirty="0"/>
          </a:p>
          <a:p>
            <a:endParaRPr lang="de-DE" dirty="0"/>
          </a:p>
          <a:p>
            <a:endParaRPr lang="de-DE" dirty="0"/>
          </a:p>
          <a:p>
            <a:endParaRPr lang="de-DE" dirty="0"/>
          </a:p>
          <a:p>
            <a:endParaRPr lang="de-DE" dirty="0"/>
          </a:p>
          <a:p>
            <a:endParaRPr lang="de-DE" dirty="0"/>
          </a:p>
          <a:p>
            <a:endParaRPr lang="de-DE" dirty="0"/>
          </a:p>
          <a:p>
            <a:r>
              <a:rPr lang="de-DE" dirty="0"/>
              <a:t>Those tests where performaned against a SSD-Only-SAN with dual port using diskspd.exe against the dedicated LUN</a:t>
            </a:r>
          </a:p>
          <a:p>
            <a:r>
              <a:rPr lang="de-DE" dirty="0"/>
              <a:t>IO Size x IO´s = Throughput in MB. </a:t>
            </a:r>
          </a:p>
          <a:p>
            <a:r>
              <a:rPr lang="de-DE" dirty="0"/>
              <a:t>Queue Depth is having also a big impact against througput of the disk</a:t>
            </a:r>
          </a:p>
        </p:txBody>
      </p:sp>
      <p:sp>
        <p:nvSpPr>
          <p:cNvPr id="2" name="Title 1">
            <a:extLst>
              <a:ext uri="{FF2B5EF4-FFF2-40B4-BE49-F238E27FC236}">
                <a16:creationId xmlns:a16="http://schemas.microsoft.com/office/drawing/2014/main" id="{543A2187-F677-4070-A545-00FAD07CCA17}"/>
              </a:ext>
            </a:extLst>
          </p:cNvPr>
          <p:cNvSpPr>
            <a:spLocks noGrp="1"/>
          </p:cNvSpPr>
          <p:nvPr>
            <p:ph type="title"/>
          </p:nvPr>
        </p:nvSpPr>
        <p:spPr/>
        <p:txBody>
          <a:bodyPr>
            <a:noAutofit/>
          </a:bodyPr>
          <a:lstStyle/>
          <a:p>
            <a:r>
              <a:rPr lang="de-DE" sz="4000" dirty="0"/>
              <a:t>How IO-Size &amp; Queue Depth does impact performance</a:t>
            </a:r>
            <a:endParaRPr lang="en-US" sz="4000" dirty="0"/>
          </a:p>
        </p:txBody>
      </p:sp>
      <p:graphicFrame>
        <p:nvGraphicFramePr>
          <p:cNvPr id="8" name="Content Placeholder 5">
            <a:extLst>
              <a:ext uri="{FF2B5EF4-FFF2-40B4-BE49-F238E27FC236}">
                <a16:creationId xmlns:a16="http://schemas.microsoft.com/office/drawing/2014/main" id="{69CAFBD8-1E13-41BD-B6CE-181D8C4DDAC5}"/>
              </a:ext>
            </a:extLst>
          </p:cNvPr>
          <p:cNvGraphicFramePr>
            <a:graphicFrameLocks/>
          </p:cNvGraphicFramePr>
          <p:nvPr>
            <p:extLst>
              <p:ext uri="{D42A27DB-BD31-4B8C-83A1-F6EECF244321}">
                <p14:modId xmlns:p14="http://schemas.microsoft.com/office/powerpoint/2010/main" val="240088816"/>
              </p:ext>
            </p:extLst>
          </p:nvPr>
        </p:nvGraphicFramePr>
        <p:xfrm>
          <a:off x="1828800" y="1524000"/>
          <a:ext cx="8534400" cy="2595880"/>
        </p:xfrm>
        <a:graphic>
          <a:graphicData uri="http://schemas.openxmlformats.org/drawingml/2006/table">
            <a:tbl>
              <a:tblPr firstRow="1" bandRow="1">
                <a:tableStyleId>{5C22544A-7EE6-4342-B048-85BDC9FD1C3A}</a:tableStyleId>
              </a:tblPr>
              <a:tblGrid>
                <a:gridCol w="1422400">
                  <a:extLst>
                    <a:ext uri="{9D8B030D-6E8A-4147-A177-3AD203B41FA5}">
                      <a16:colId xmlns:a16="http://schemas.microsoft.com/office/drawing/2014/main" val="183392740"/>
                    </a:ext>
                  </a:extLst>
                </a:gridCol>
                <a:gridCol w="1533533">
                  <a:extLst>
                    <a:ext uri="{9D8B030D-6E8A-4147-A177-3AD203B41FA5}">
                      <a16:colId xmlns:a16="http://schemas.microsoft.com/office/drawing/2014/main" val="3081922373"/>
                    </a:ext>
                  </a:extLst>
                </a:gridCol>
                <a:gridCol w="1311267">
                  <a:extLst>
                    <a:ext uri="{9D8B030D-6E8A-4147-A177-3AD203B41FA5}">
                      <a16:colId xmlns:a16="http://schemas.microsoft.com/office/drawing/2014/main" val="2518442742"/>
                    </a:ext>
                  </a:extLst>
                </a:gridCol>
                <a:gridCol w="1422400">
                  <a:extLst>
                    <a:ext uri="{9D8B030D-6E8A-4147-A177-3AD203B41FA5}">
                      <a16:colId xmlns:a16="http://schemas.microsoft.com/office/drawing/2014/main" val="2045454134"/>
                    </a:ext>
                  </a:extLst>
                </a:gridCol>
                <a:gridCol w="1422400">
                  <a:extLst>
                    <a:ext uri="{9D8B030D-6E8A-4147-A177-3AD203B41FA5}">
                      <a16:colId xmlns:a16="http://schemas.microsoft.com/office/drawing/2014/main" val="1490126086"/>
                    </a:ext>
                  </a:extLst>
                </a:gridCol>
                <a:gridCol w="1422400">
                  <a:extLst>
                    <a:ext uri="{9D8B030D-6E8A-4147-A177-3AD203B41FA5}">
                      <a16:colId xmlns:a16="http://schemas.microsoft.com/office/drawing/2014/main" val="3608313871"/>
                    </a:ext>
                  </a:extLst>
                </a:gridCol>
              </a:tblGrid>
              <a:tr h="370840">
                <a:tc>
                  <a:txBody>
                    <a:bodyPr/>
                    <a:lstStyle/>
                    <a:p>
                      <a:r>
                        <a:rPr lang="de-DE" dirty="0"/>
                        <a:t>IO Size</a:t>
                      </a:r>
                      <a:endParaRPr lang="en-US" dirty="0"/>
                    </a:p>
                  </a:txBody>
                  <a:tcPr/>
                </a:tc>
                <a:tc>
                  <a:txBody>
                    <a:bodyPr/>
                    <a:lstStyle/>
                    <a:p>
                      <a:r>
                        <a:rPr lang="de-DE" dirty="0"/>
                        <a:t>Paralell IO´s</a:t>
                      </a:r>
                      <a:endParaRPr lang="en-US" dirty="0"/>
                    </a:p>
                  </a:txBody>
                  <a:tcPr/>
                </a:tc>
                <a:tc>
                  <a:txBody>
                    <a:bodyPr/>
                    <a:lstStyle/>
                    <a:p>
                      <a:r>
                        <a:rPr lang="de-DE" dirty="0"/>
                        <a:t>Thread´s</a:t>
                      </a:r>
                      <a:endParaRPr lang="en-US" dirty="0"/>
                    </a:p>
                  </a:txBody>
                  <a:tcPr/>
                </a:tc>
                <a:tc>
                  <a:txBody>
                    <a:bodyPr/>
                    <a:lstStyle/>
                    <a:p>
                      <a:r>
                        <a:rPr lang="de-DE" dirty="0"/>
                        <a:t>IO´s</a:t>
                      </a:r>
                      <a:endParaRPr lang="en-US" dirty="0"/>
                    </a:p>
                  </a:txBody>
                  <a:tcPr/>
                </a:tc>
                <a:tc>
                  <a:txBody>
                    <a:bodyPr/>
                    <a:lstStyle/>
                    <a:p>
                      <a:r>
                        <a:rPr lang="de-DE" dirty="0"/>
                        <a:t>MB/Sec</a:t>
                      </a:r>
                      <a:endParaRPr lang="en-US" dirty="0"/>
                    </a:p>
                  </a:txBody>
                  <a:tcPr/>
                </a:tc>
                <a:tc>
                  <a:txBody>
                    <a:bodyPr/>
                    <a:lstStyle/>
                    <a:p>
                      <a:r>
                        <a:rPr lang="de-DE" dirty="0"/>
                        <a:t>Latency</a:t>
                      </a:r>
                      <a:endParaRPr lang="en-US" dirty="0"/>
                    </a:p>
                  </a:txBody>
                  <a:tcPr/>
                </a:tc>
                <a:extLst>
                  <a:ext uri="{0D108BD9-81ED-4DB2-BD59-A6C34878D82A}">
                    <a16:rowId xmlns:a16="http://schemas.microsoft.com/office/drawing/2014/main" val="1814373051"/>
                  </a:ext>
                </a:extLst>
              </a:tr>
              <a:tr h="370840">
                <a:tc>
                  <a:txBody>
                    <a:bodyPr/>
                    <a:lstStyle/>
                    <a:p>
                      <a:r>
                        <a:rPr lang="de-DE" dirty="0"/>
                        <a:t>4KB</a:t>
                      </a:r>
                      <a:endParaRPr lang="en-US" dirty="0"/>
                    </a:p>
                  </a:txBody>
                  <a:tcPr/>
                </a:tc>
                <a:tc>
                  <a:txBody>
                    <a:bodyPr/>
                    <a:lstStyle/>
                    <a:p>
                      <a:r>
                        <a:rPr lang="de-DE" dirty="0"/>
                        <a:t>1</a:t>
                      </a:r>
                      <a:endParaRPr lang="en-US" dirty="0"/>
                    </a:p>
                  </a:txBody>
                  <a:tcPr/>
                </a:tc>
                <a:tc>
                  <a:txBody>
                    <a:bodyPr/>
                    <a:lstStyle/>
                    <a:p>
                      <a:r>
                        <a:rPr lang="de-DE" dirty="0"/>
                        <a:t>1</a:t>
                      </a:r>
                      <a:endParaRPr lang="en-US" dirty="0"/>
                    </a:p>
                  </a:txBody>
                  <a:tcPr/>
                </a:tc>
                <a:tc>
                  <a:txBody>
                    <a:bodyPr/>
                    <a:lstStyle/>
                    <a:p>
                      <a:r>
                        <a:rPr lang="de-DE" dirty="0"/>
                        <a:t> 3 228</a:t>
                      </a:r>
                      <a:endParaRPr lang="en-US" dirty="0"/>
                    </a:p>
                  </a:txBody>
                  <a:tcPr/>
                </a:tc>
                <a:tc>
                  <a:txBody>
                    <a:bodyPr/>
                    <a:lstStyle/>
                    <a:p>
                      <a:r>
                        <a:rPr lang="de-DE" dirty="0"/>
                        <a:t> 12.61</a:t>
                      </a:r>
                      <a:endParaRPr lang="en-US" dirty="0"/>
                    </a:p>
                  </a:txBody>
                  <a:tcPr/>
                </a:tc>
                <a:tc>
                  <a:txBody>
                    <a:bodyPr/>
                    <a:lstStyle/>
                    <a:p>
                      <a:r>
                        <a:rPr lang="de-DE" dirty="0"/>
                        <a:t>0.3 ms</a:t>
                      </a:r>
                      <a:endParaRPr lang="en-US" dirty="0"/>
                    </a:p>
                  </a:txBody>
                  <a:tcPr/>
                </a:tc>
                <a:extLst>
                  <a:ext uri="{0D108BD9-81ED-4DB2-BD59-A6C34878D82A}">
                    <a16:rowId xmlns:a16="http://schemas.microsoft.com/office/drawing/2014/main" val="695522451"/>
                  </a:ext>
                </a:extLst>
              </a:tr>
              <a:tr h="370840">
                <a:tc>
                  <a:txBody>
                    <a:bodyPr/>
                    <a:lstStyle/>
                    <a:p>
                      <a:r>
                        <a:rPr lang="de-DE" dirty="0"/>
                        <a:t>64KB</a:t>
                      </a:r>
                      <a:endParaRPr lang="en-US" dirty="0"/>
                    </a:p>
                  </a:txBody>
                  <a:tcPr/>
                </a:tc>
                <a:tc>
                  <a:txBody>
                    <a:bodyPr/>
                    <a:lstStyle/>
                    <a:p>
                      <a:r>
                        <a:rPr lang="de-DE" dirty="0"/>
                        <a:t>1</a:t>
                      </a:r>
                      <a:endParaRPr lang="en-US" dirty="0"/>
                    </a:p>
                  </a:txBody>
                  <a:tcPr/>
                </a:tc>
                <a:tc>
                  <a:txBody>
                    <a:bodyPr/>
                    <a:lstStyle/>
                    <a:p>
                      <a:r>
                        <a:rPr lang="de-DE" dirty="0"/>
                        <a:t>1</a:t>
                      </a:r>
                      <a:endParaRPr lang="en-US" dirty="0"/>
                    </a:p>
                  </a:txBody>
                  <a:tcPr/>
                </a:tc>
                <a:tc>
                  <a:txBody>
                    <a:bodyPr/>
                    <a:lstStyle/>
                    <a:p>
                      <a:r>
                        <a:rPr lang="de-DE" dirty="0"/>
                        <a:t> 1 832</a:t>
                      </a:r>
                      <a:endParaRPr lang="en-US" dirty="0"/>
                    </a:p>
                  </a:txBody>
                  <a:tcPr/>
                </a:tc>
                <a:tc>
                  <a:txBody>
                    <a:bodyPr/>
                    <a:lstStyle/>
                    <a:p>
                      <a:r>
                        <a:rPr lang="de-DE" dirty="0"/>
                        <a:t>114.53</a:t>
                      </a:r>
                      <a:endParaRPr lang="en-US" dirty="0"/>
                    </a:p>
                  </a:txBody>
                  <a:tcPr/>
                </a:tc>
                <a:tc>
                  <a:txBody>
                    <a:bodyPr/>
                    <a:lstStyle/>
                    <a:p>
                      <a:r>
                        <a:rPr lang="de-DE" dirty="0"/>
                        <a:t>0.3ms</a:t>
                      </a:r>
                      <a:endParaRPr lang="en-US" dirty="0"/>
                    </a:p>
                  </a:txBody>
                  <a:tcPr/>
                </a:tc>
                <a:extLst>
                  <a:ext uri="{0D108BD9-81ED-4DB2-BD59-A6C34878D82A}">
                    <a16:rowId xmlns:a16="http://schemas.microsoft.com/office/drawing/2014/main" val="1058154442"/>
                  </a:ext>
                </a:extLst>
              </a:tr>
              <a:tr h="370840">
                <a:tc>
                  <a:txBody>
                    <a:bodyPr/>
                    <a:lstStyle/>
                    <a:p>
                      <a:r>
                        <a:rPr lang="de-DE" dirty="0"/>
                        <a:t>1MiB</a:t>
                      </a:r>
                      <a:endParaRPr lang="en-US" dirty="0"/>
                    </a:p>
                  </a:txBody>
                  <a:tcPr/>
                </a:tc>
                <a:tc>
                  <a:txBody>
                    <a:bodyPr/>
                    <a:lstStyle/>
                    <a:p>
                      <a:r>
                        <a:rPr lang="de-DE" dirty="0"/>
                        <a:t>1</a:t>
                      </a:r>
                      <a:endParaRPr lang="en-US" dirty="0"/>
                    </a:p>
                  </a:txBody>
                  <a:tcPr/>
                </a:tc>
                <a:tc>
                  <a:txBody>
                    <a:bodyPr/>
                    <a:lstStyle/>
                    <a:p>
                      <a:r>
                        <a:rPr lang="de-DE" dirty="0"/>
                        <a:t>1</a:t>
                      </a:r>
                      <a:endParaRPr lang="en-US" dirty="0"/>
                    </a:p>
                  </a:txBody>
                  <a:tcPr/>
                </a:tc>
                <a:tc>
                  <a:txBody>
                    <a:bodyPr/>
                    <a:lstStyle/>
                    <a:p>
                      <a:r>
                        <a:rPr lang="de-DE" dirty="0"/>
                        <a:t>    272</a:t>
                      </a:r>
                      <a:endParaRPr lang="en-US" dirty="0"/>
                    </a:p>
                  </a:txBody>
                  <a:tcPr/>
                </a:tc>
                <a:tc>
                  <a:txBody>
                    <a:bodyPr/>
                    <a:lstStyle/>
                    <a:p>
                      <a:r>
                        <a:rPr lang="de-DE" dirty="0"/>
                        <a:t>272.74</a:t>
                      </a:r>
                      <a:endParaRPr lang="en-US" dirty="0"/>
                    </a:p>
                  </a:txBody>
                  <a:tcPr/>
                </a:tc>
                <a:tc>
                  <a:txBody>
                    <a:bodyPr/>
                    <a:lstStyle/>
                    <a:p>
                      <a:r>
                        <a:rPr lang="de-DE" dirty="0"/>
                        <a:t>3.6ms</a:t>
                      </a:r>
                      <a:endParaRPr lang="en-US" dirty="0"/>
                    </a:p>
                  </a:txBody>
                  <a:tcPr/>
                </a:tc>
                <a:extLst>
                  <a:ext uri="{0D108BD9-81ED-4DB2-BD59-A6C34878D82A}">
                    <a16:rowId xmlns:a16="http://schemas.microsoft.com/office/drawing/2014/main" val="2648409816"/>
                  </a:ext>
                </a:extLst>
              </a:tr>
              <a:tr h="370840">
                <a:tc>
                  <a:txBody>
                    <a:bodyPr/>
                    <a:lstStyle/>
                    <a:p>
                      <a:r>
                        <a:rPr lang="de-DE" dirty="0"/>
                        <a:t>4KB</a:t>
                      </a:r>
                      <a:endParaRPr lang="en-US" dirty="0"/>
                    </a:p>
                  </a:txBody>
                  <a:tcPr/>
                </a:tc>
                <a:tc>
                  <a:txBody>
                    <a:bodyPr/>
                    <a:lstStyle/>
                    <a:p>
                      <a:r>
                        <a:rPr lang="de-DE" dirty="0"/>
                        <a:t>32</a:t>
                      </a:r>
                      <a:endParaRPr lang="en-US" dirty="0"/>
                    </a:p>
                  </a:txBody>
                  <a:tcPr/>
                </a:tc>
                <a:tc>
                  <a:txBody>
                    <a:bodyPr/>
                    <a:lstStyle/>
                    <a:p>
                      <a:r>
                        <a:rPr lang="de-DE" dirty="0"/>
                        <a:t>8</a:t>
                      </a:r>
                      <a:endParaRPr lang="en-US" dirty="0"/>
                    </a:p>
                  </a:txBody>
                  <a:tcPr/>
                </a:tc>
                <a:tc>
                  <a:txBody>
                    <a:bodyPr/>
                    <a:lstStyle/>
                    <a:p>
                      <a:r>
                        <a:rPr lang="de-DE" dirty="0"/>
                        <a:t>46 831</a:t>
                      </a:r>
                      <a:endParaRPr lang="en-US" dirty="0"/>
                    </a:p>
                  </a:txBody>
                  <a:tcPr/>
                </a:tc>
                <a:tc>
                  <a:txBody>
                    <a:bodyPr/>
                    <a:lstStyle/>
                    <a:p>
                      <a:r>
                        <a:rPr lang="de-DE" dirty="0"/>
                        <a:t>182.94</a:t>
                      </a:r>
                      <a:endParaRPr lang="en-US" dirty="0"/>
                    </a:p>
                  </a:txBody>
                  <a:tcPr/>
                </a:tc>
                <a:tc>
                  <a:txBody>
                    <a:bodyPr/>
                    <a:lstStyle/>
                    <a:p>
                      <a:r>
                        <a:rPr lang="de-DE" dirty="0"/>
                        <a:t>5.5ms</a:t>
                      </a:r>
                      <a:endParaRPr lang="en-US" dirty="0"/>
                    </a:p>
                  </a:txBody>
                  <a:tcPr/>
                </a:tc>
                <a:extLst>
                  <a:ext uri="{0D108BD9-81ED-4DB2-BD59-A6C34878D82A}">
                    <a16:rowId xmlns:a16="http://schemas.microsoft.com/office/drawing/2014/main" val="2322138202"/>
                  </a:ext>
                </a:extLst>
              </a:tr>
              <a:tr h="370840">
                <a:tc>
                  <a:txBody>
                    <a:bodyPr/>
                    <a:lstStyle/>
                    <a:p>
                      <a:r>
                        <a:rPr lang="de-DE" dirty="0"/>
                        <a:t>64KB </a:t>
                      </a:r>
                      <a:endParaRPr lang="en-US" dirty="0"/>
                    </a:p>
                  </a:txBody>
                  <a:tcPr/>
                </a:tc>
                <a:tc>
                  <a:txBody>
                    <a:bodyPr/>
                    <a:lstStyle/>
                    <a:p>
                      <a:r>
                        <a:rPr lang="de-DE" dirty="0"/>
                        <a:t>32</a:t>
                      </a:r>
                      <a:endParaRPr lang="en-US" dirty="0"/>
                    </a:p>
                  </a:txBody>
                  <a:tcPr/>
                </a:tc>
                <a:tc>
                  <a:txBody>
                    <a:bodyPr/>
                    <a:lstStyle/>
                    <a:p>
                      <a:r>
                        <a:rPr lang="de-DE" dirty="0"/>
                        <a:t>8</a:t>
                      </a:r>
                      <a:endParaRPr lang="en-US" dirty="0"/>
                    </a:p>
                  </a:txBody>
                  <a:tcPr/>
                </a:tc>
                <a:tc>
                  <a:txBody>
                    <a:bodyPr/>
                    <a:lstStyle/>
                    <a:p>
                      <a:r>
                        <a:rPr lang="de-DE" dirty="0"/>
                        <a:t> 7 435 </a:t>
                      </a:r>
                      <a:endParaRPr lang="en-US" dirty="0"/>
                    </a:p>
                  </a:txBody>
                  <a:tcPr/>
                </a:tc>
                <a:tc>
                  <a:txBody>
                    <a:bodyPr/>
                    <a:lstStyle/>
                    <a:p>
                      <a:r>
                        <a:rPr lang="de-DE" dirty="0"/>
                        <a:t>464.74 </a:t>
                      </a:r>
                      <a:endParaRPr lang="en-US" dirty="0"/>
                    </a:p>
                  </a:txBody>
                  <a:tcPr/>
                </a:tc>
                <a:tc>
                  <a:txBody>
                    <a:bodyPr/>
                    <a:lstStyle/>
                    <a:p>
                      <a:r>
                        <a:rPr lang="de-DE" dirty="0"/>
                        <a:t>34.4ms</a:t>
                      </a:r>
                      <a:endParaRPr lang="en-US" dirty="0"/>
                    </a:p>
                  </a:txBody>
                  <a:tcPr/>
                </a:tc>
                <a:extLst>
                  <a:ext uri="{0D108BD9-81ED-4DB2-BD59-A6C34878D82A}">
                    <a16:rowId xmlns:a16="http://schemas.microsoft.com/office/drawing/2014/main" val="3655783436"/>
                  </a:ext>
                </a:extLst>
              </a:tr>
              <a:tr h="370840">
                <a:tc>
                  <a:txBody>
                    <a:bodyPr/>
                    <a:lstStyle/>
                    <a:p>
                      <a:r>
                        <a:rPr lang="de-DE" dirty="0"/>
                        <a:t>1MiB</a:t>
                      </a:r>
                    </a:p>
                  </a:txBody>
                  <a:tcPr/>
                </a:tc>
                <a:tc>
                  <a:txBody>
                    <a:bodyPr/>
                    <a:lstStyle/>
                    <a:p>
                      <a:r>
                        <a:rPr lang="de-DE" dirty="0"/>
                        <a:t>32</a:t>
                      </a:r>
                      <a:endParaRPr lang="en-US" dirty="0"/>
                    </a:p>
                  </a:txBody>
                  <a:tcPr/>
                </a:tc>
                <a:tc>
                  <a:txBody>
                    <a:bodyPr/>
                    <a:lstStyle/>
                    <a:p>
                      <a:r>
                        <a:rPr lang="de-DE" dirty="0"/>
                        <a:t>8</a:t>
                      </a:r>
                      <a:endParaRPr lang="en-US" dirty="0"/>
                    </a:p>
                  </a:txBody>
                  <a:tcPr/>
                </a:tc>
                <a:tc>
                  <a:txBody>
                    <a:bodyPr/>
                    <a:lstStyle/>
                    <a:p>
                      <a:r>
                        <a:rPr lang="de-DE" dirty="0"/>
                        <a:t>    784</a:t>
                      </a:r>
                      <a:endParaRPr lang="en-US" dirty="0"/>
                    </a:p>
                  </a:txBody>
                  <a:tcPr/>
                </a:tc>
                <a:tc>
                  <a:txBody>
                    <a:bodyPr/>
                    <a:lstStyle/>
                    <a:p>
                      <a:r>
                        <a:rPr lang="de-DE" dirty="0"/>
                        <a:t>784.67</a:t>
                      </a:r>
                      <a:endParaRPr lang="en-US" dirty="0"/>
                    </a:p>
                  </a:txBody>
                  <a:tcPr/>
                </a:tc>
                <a:tc>
                  <a:txBody>
                    <a:bodyPr/>
                    <a:lstStyle/>
                    <a:p>
                      <a:r>
                        <a:rPr lang="de-DE" dirty="0"/>
                        <a:t>326ms</a:t>
                      </a:r>
                      <a:endParaRPr lang="en-US" dirty="0"/>
                    </a:p>
                  </a:txBody>
                  <a:tcPr/>
                </a:tc>
                <a:extLst>
                  <a:ext uri="{0D108BD9-81ED-4DB2-BD59-A6C34878D82A}">
                    <a16:rowId xmlns:a16="http://schemas.microsoft.com/office/drawing/2014/main" val="3666181489"/>
                  </a:ext>
                </a:extLst>
              </a:tr>
            </a:tbl>
          </a:graphicData>
        </a:graphic>
      </p:graphicFrame>
    </p:spTree>
    <p:extLst>
      <p:ext uri="{BB962C8B-B14F-4D97-AF65-F5344CB8AC3E}">
        <p14:creationId xmlns:p14="http://schemas.microsoft.com/office/powerpoint/2010/main" val="3077106008"/>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7"/>
            <a:ext cx="11653523" cy="3631763"/>
          </a:xfrm>
        </p:spPr>
        <p:txBody>
          <a:bodyPr/>
          <a:lstStyle/>
          <a:p>
            <a:r>
              <a:rPr lang="en-US" dirty="0"/>
              <a:t>Compare the Reads/sec and Writes/sec</a:t>
            </a:r>
            <a:br>
              <a:rPr lang="en-US" dirty="0"/>
            </a:br>
            <a:r>
              <a:rPr lang="en-US" dirty="0"/>
              <a:t>counters to determine the read/write ratio</a:t>
            </a:r>
          </a:p>
          <a:p>
            <a:r>
              <a:rPr lang="en-US" dirty="0"/>
              <a:t>Part of the </a:t>
            </a:r>
            <a:r>
              <a:rPr lang="en-US" dirty="0" err="1"/>
              <a:t>LogicalDisk</a:t>
            </a:r>
            <a:r>
              <a:rPr lang="en-US" dirty="0"/>
              <a:t> and </a:t>
            </a:r>
            <a:r>
              <a:rPr lang="en-US" dirty="0" err="1"/>
              <a:t>PhysicalDisk</a:t>
            </a:r>
            <a:br>
              <a:rPr lang="en-US" dirty="0"/>
            </a:br>
            <a:r>
              <a:rPr lang="en-US" dirty="0"/>
              <a:t>counter objects</a:t>
            </a:r>
          </a:p>
          <a:p>
            <a:r>
              <a:rPr lang="en-US" dirty="0"/>
              <a:t>Disk cache is generally significantly faster</a:t>
            </a:r>
            <a:br>
              <a:rPr lang="en-US" dirty="0"/>
            </a:br>
            <a:r>
              <a:rPr lang="en-US" dirty="0"/>
              <a:t>media in front of slower media storage</a:t>
            </a:r>
          </a:p>
          <a:p>
            <a:r>
              <a:rPr lang="en-US" dirty="0"/>
              <a:t>Adjusting the disk cache / SAN configuration</a:t>
            </a:r>
            <a:br>
              <a:rPr lang="en-US" dirty="0"/>
            </a:br>
            <a:r>
              <a:rPr lang="en-US" dirty="0"/>
              <a:t>can greatly affect performance</a:t>
            </a:r>
          </a:p>
        </p:txBody>
      </p:sp>
      <p:sp>
        <p:nvSpPr>
          <p:cNvPr id="2" name="Title 1"/>
          <p:cNvSpPr>
            <a:spLocks noGrp="1"/>
          </p:cNvSpPr>
          <p:nvPr>
            <p:ph type="title"/>
          </p:nvPr>
        </p:nvSpPr>
        <p:spPr/>
        <p:txBody>
          <a:bodyPr/>
          <a:lstStyle/>
          <a:p>
            <a:r>
              <a:rPr lang="en-US" dirty="0"/>
              <a:t>Disk Read/Write Ratio Counters</a:t>
            </a:r>
          </a:p>
        </p:txBody>
      </p:sp>
      <p:grpSp>
        <p:nvGrpSpPr>
          <p:cNvPr id="13" name="Group 12">
            <a:extLst>
              <a:ext uri="{FF2B5EF4-FFF2-40B4-BE49-F238E27FC236}">
                <a16:creationId xmlns:a16="http://schemas.microsoft.com/office/drawing/2014/main" id="{D6D90733-F6FD-4C87-9481-48B075BB4C45}"/>
              </a:ext>
            </a:extLst>
          </p:cNvPr>
          <p:cNvGrpSpPr/>
          <p:nvPr/>
        </p:nvGrpSpPr>
        <p:grpSpPr>
          <a:xfrm>
            <a:off x="8933574" y="1582780"/>
            <a:ext cx="1806451" cy="4127941"/>
            <a:chOff x="8933574" y="1582780"/>
            <a:chExt cx="1806451" cy="4127941"/>
          </a:xfrm>
        </p:grpSpPr>
        <p:grpSp>
          <p:nvGrpSpPr>
            <p:cNvPr id="10" name="Group 9">
              <a:extLst>
                <a:ext uri="{FF2B5EF4-FFF2-40B4-BE49-F238E27FC236}">
                  <a16:creationId xmlns:a16="http://schemas.microsoft.com/office/drawing/2014/main" id="{499C0005-A128-42D5-B679-ECEF1B6B82BF}"/>
                </a:ext>
              </a:extLst>
            </p:cNvPr>
            <p:cNvGrpSpPr/>
            <p:nvPr/>
          </p:nvGrpSpPr>
          <p:grpSpPr>
            <a:xfrm>
              <a:off x="9111644" y="1582780"/>
              <a:ext cx="1238684" cy="1233562"/>
              <a:chOff x="9111644" y="1582780"/>
              <a:chExt cx="1238684" cy="1233562"/>
            </a:xfrm>
          </p:grpSpPr>
          <p:sp>
            <p:nvSpPr>
              <p:cNvPr id="11" name="Freeform: Shape 10">
                <a:extLst>
                  <a:ext uri="{FF2B5EF4-FFF2-40B4-BE49-F238E27FC236}">
                    <a16:creationId xmlns:a16="http://schemas.microsoft.com/office/drawing/2014/main" id="{80D1107C-DA9E-4E60-B4E3-DE62D48A6081}"/>
                  </a:ext>
                </a:extLst>
              </p:cNvPr>
              <p:cNvSpPr/>
              <p:nvPr/>
            </p:nvSpPr>
            <p:spPr>
              <a:xfrm>
                <a:off x="9111644" y="1582780"/>
                <a:ext cx="1233596" cy="1233562"/>
              </a:xfrm>
              <a:custGeom>
                <a:avLst/>
                <a:gdLst>
                  <a:gd name="connsiteX0" fmla="*/ 616798 w 1233596"/>
                  <a:gd name="connsiteY0" fmla="*/ 0 h 1233562"/>
                  <a:gd name="connsiteX1" fmla="*/ 1233596 w 1233596"/>
                  <a:gd name="connsiteY1" fmla="*/ 616781 h 1233562"/>
                  <a:gd name="connsiteX2" fmla="*/ 616798 w 1233596"/>
                  <a:gd name="connsiteY2" fmla="*/ 1233562 h 1233562"/>
                  <a:gd name="connsiteX3" fmla="*/ 616798 w 1233596"/>
                  <a:gd name="connsiteY3" fmla="*/ 616781 h 1233562"/>
                  <a:gd name="connsiteX4" fmla="*/ 616798 w 1233596"/>
                  <a:gd name="connsiteY4" fmla="*/ 0 h 1233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3596" h="1233562">
                    <a:moveTo>
                      <a:pt x="616798" y="0"/>
                    </a:moveTo>
                    <a:cubicBezTo>
                      <a:pt x="957446" y="0"/>
                      <a:pt x="1233596" y="276142"/>
                      <a:pt x="1233596" y="616781"/>
                    </a:cubicBezTo>
                    <a:cubicBezTo>
                      <a:pt x="1233596" y="957420"/>
                      <a:pt x="957446" y="1233562"/>
                      <a:pt x="616798" y="1233562"/>
                    </a:cubicBezTo>
                    <a:lnTo>
                      <a:pt x="616798" y="616781"/>
                    </a:lnTo>
                    <a:lnTo>
                      <a:pt x="616798" y="0"/>
                    </a:lnTo>
                    <a:close/>
                  </a:path>
                </a:pathLst>
              </a:custGeom>
              <a:solidFill>
                <a:srgbClr val="000000">
                  <a:shade val="50000"/>
                  <a:hueOff val="0"/>
                  <a:satOff val="0"/>
                  <a:lumOff val="0"/>
                  <a:alphaOff val="0"/>
                </a:srgbClr>
              </a:solidFill>
              <a:ln w="25400" cap="flat" cmpd="sng" algn="ctr">
                <a:solidFill>
                  <a:srgbClr val="000000"/>
                </a:solidFill>
                <a:prstDash val="solid"/>
              </a:ln>
              <a:effectLst/>
            </p:spPr>
            <p:style>
              <a:lnRef idx="2">
                <a:scrgbClr r="0" g="0" b="0"/>
              </a:lnRef>
              <a:fillRef idx="1">
                <a:scrgbClr r="0" g="0" b="0"/>
              </a:fillRef>
              <a:effectRef idx="0">
                <a:scrgbClr r="0" g="0" b="0"/>
              </a:effectRef>
              <a:fontRef idx="minor">
                <a:schemeClr val="lt1"/>
              </a:fontRef>
            </p:style>
            <p:txBody>
              <a:bodyPr spcFirstLastPara="0" vert="horz" wrap="square" lIns="692943" tIns="323151" rIns="259716" bIns="323153" numCol="1" spcCol="1270" anchor="ctr" anchorCtr="0">
                <a:noAutofit/>
              </a:bodyPr>
              <a:lstStyle/>
              <a:p>
                <a:pPr marL="0" lvl="0" indent="0" algn="r" defTabSz="444500">
                  <a:lnSpc>
                    <a:spcPct val="90000"/>
                  </a:lnSpc>
                  <a:spcBef>
                    <a:spcPct val="0"/>
                  </a:spcBef>
                  <a:spcAft>
                    <a:spcPct val="35000"/>
                  </a:spcAft>
                  <a:buNone/>
                </a:pPr>
                <a:r>
                  <a:rPr lang="en-US" sz="1000" kern="1200" dirty="0">
                    <a:solidFill>
                      <a:srgbClr val="FFFFFF"/>
                    </a:solidFill>
                    <a:latin typeface="Arial Narrow"/>
                    <a:ea typeface="+mn-ea"/>
                    <a:cs typeface="+mn-cs"/>
                  </a:rPr>
                  <a:t>50%</a:t>
                </a:r>
              </a:p>
              <a:p>
                <a:pPr marL="0" lvl="0" indent="0" algn="r" defTabSz="444500">
                  <a:lnSpc>
                    <a:spcPct val="90000"/>
                  </a:lnSpc>
                  <a:spcBef>
                    <a:spcPct val="0"/>
                  </a:spcBef>
                  <a:spcAft>
                    <a:spcPct val="35000"/>
                  </a:spcAft>
                  <a:buNone/>
                </a:pPr>
                <a:r>
                  <a:rPr lang="en-US" sz="1000" kern="1200" dirty="0">
                    <a:solidFill>
                      <a:srgbClr val="FFFFFF"/>
                    </a:solidFill>
                    <a:latin typeface="Arial Narrow"/>
                    <a:ea typeface="+mn-ea"/>
                    <a:cs typeface="+mn-cs"/>
                  </a:rPr>
                  <a:t>writes</a:t>
                </a:r>
              </a:p>
            </p:txBody>
          </p:sp>
          <p:sp>
            <p:nvSpPr>
              <p:cNvPr id="12" name="Freeform: Shape 11">
                <a:extLst>
                  <a:ext uri="{FF2B5EF4-FFF2-40B4-BE49-F238E27FC236}">
                    <a16:creationId xmlns:a16="http://schemas.microsoft.com/office/drawing/2014/main" id="{7FD7A6A9-C228-4284-9D29-EF7ACBE7B0B9}"/>
                  </a:ext>
                </a:extLst>
              </p:cNvPr>
              <p:cNvSpPr/>
              <p:nvPr/>
            </p:nvSpPr>
            <p:spPr>
              <a:xfrm>
                <a:off x="9116732" y="1582780"/>
                <a:ext cx="1233596" cy="1233562"/>
              </a:xfrm>
              <a:custGeom>
                <a:avLst/>
                <a:gdLst>
                  <a:gd name="connsiteX0" fmla="*/ 616798 w 1233596"/>
                  <a:gd name="connsiteY0" fmla="*/ 1233562 h 1233562"/>
                  <a:gd name="connsiteX1" fmla="*/ 0 w 1233596"/>
                  <a:gd name="connsiteY1" fmla="*/ 616781 h 1233562"/>
                  <a:gd name="connsiteX2" fmla="*/ 616798 w 1233596"/>
                  <a:gd name="connsiteY2" fmla="*/ 0 h 1233562"/>
                  <a:gd name="connsiteX3" fmla="*/ 616798 w 1233596"/>
                  <a:gd name="connsiteY3" fmla="*/ 616781 h 1233562"/>
                  <a:gd name="connsiteX4" fmla="*/ 616798 w 1233596"/>
                  <a:gd name="connsiteY4" fmla="*/ 1233562 h 1233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3596" h="1233562">
                    <a:moveTo>
                      <a:pt x="616798" y="1233562"/>
                    </a:moveTo>
                    <a:cubicBezTo>
                      <a:pt x="276150" y="1233562"/>
                      <a:pt x="0" y="957420"/>
                      <a:pt x="0" y="616781"/>
                    </a:cubicBezTo>
                    <a:cubicBezTo>
                      <a:pt x="0" y="276142"/>
                      <a:pt x="276150" y="0"/>
                      <a:pt x="616798" y="0"/>
                    </a:cubicBezTo>
                    <a:lnTo>
                      <a:pt x="616798" y="616781"/>
                    </a:lnTo>
                    <a:lnTo>
                      <a:pt x="616798" y="1233562"/>
                    </a:lnTo>
                    <a:close/>
                  </a:path>
                </a:pathLst>
              </a:custGeom>
              <a:solidFill>
                <a:srgbClr val="000000">
                  <a:shade val="50000"/>
                  <a:hueOff val="0"/>
                  <a:satOff val="0"/>
                  <a:lumOff val="70141"/>
                  <a:alphaOff val="0"/>
                </a:srgbClr>
              </a:solidFill>
              <a:ln w="25400" cap="flat" cmpd="sng" algn="ctr">
                <a:solidFill>
                  <a:srgbClr val="000000"/>
                </a:solidFill>
                <a:prstDash val="solid"/>
              </a:ln>
              <a:effectLst/>
            </p:spPr>
            <p:style>
              <a:lnRef idx="2">
                <a:scrgbClr r="0" g="0" b="0"/>
              </a:lnRef>
              <a:fillRef idx="1">
                <a:scrgbClr r="0" g="0" b="0"/>
              </a:fillRef>
              <a:effectRef idx="0">
                <a:scrgbClr r="0" g="0" b="0"/>
              </a:effectRef>
              <a:fontRef idx="minor">
                <a:schemeClr val="lt1"/>
              </a:fontRef>
            </p:style>
            <p:txBody>
              <a:bodyPr spcFirstLastPara="0" vert="horz" wrap="square" lIns="252373" tIns="323151" rIns="700286" bIns="323153" numCol="1" spcCol="1270" anchor="ctr" anchorCtr="0">
                <a:noAutofit/>
              </a:bodyPr>
              <a:lstStyle/>
              <a:p>
                <a:pPr marL="0" lvl="0" indent="0" algn="l" defTabSz="444500">
                  <a:lnSpc>
                    <a:spcPct val="90000"/>
                  </a:lnSpc>
                  <a:spcBef>
                    <a:spcPct val="0"/>
                  </a:spcBef>
                  <a:spcAft>
                    <a:spcPct val="35000"/>
                  </a:spcAft>
                  <a:buNone/>
                </a:pPr>
                <a:r>
                  <a:rPr lang="en-US" sz="1000" kern="1200" dirty="0">
                    <a:solidFill>
                      <a:srgbClr val="FFFFFF"/>
                    </a:solidFill>
                    <a:latin typeface="Arial Narrow"/>
                    <a:ea typeface="+mn-ea"/>
                    <a:cs typeface="+mn-cs"/>
                  </a:rPr>
                  <a:t>50%</a:t>
                </a:r>
              </a:p>
              <a:p>
                <a:pPr marL="0" lvl="0" indent="0" algn="l" defTabSz="444500">
                  <a:lnSpc>
                    <a:spcPct val="90000"/>
                  </a:lnSpc>
                  <a:spcBef>
                    <a:spcPct val="0"/>
                  </a:spcBef>
                  <a:spcAft>
                    <a:spcPct val="35000"/>
                  </a:spcAft>
                  <a:buNone/>
                </a:pPr>
                <a:r>
                  <a:rPr lang="en-US" sz="1000" kern="1200" dirty="0">
                    <a:solidFill>
                      <a:srgbClr val="FFFFFF"/>
                    </a:solidFill>
                    <a:latin typeface="Arial Narrow"/>
                    <a:ea typeface="+mn-ea"/>
                    <a:cs typeface="+mn-cs"/>
                  </a:rPr>
                  <a:t>reads</a:t>
                </a:r>
              </a:p>
            </p:txBody>
          </p:sp>
        </p:grpSp>
        <p:sp>
          <p:nvSpPr>
            <p:cNvPr id="58" name="Rectangle 57"/>
            <p:cNvSpPr/>
            <p:nvPr/>
          </p:nvSpPr>
          <p:spPr bwMode="auto">
            <a:xfrm>
              <a:off x="8934203" y="3320413"/>
              <a:ext cx="1805822" cy="242958"/>
            </a:xfrm>
            <a:prstGeom prst="rect">
              <a:avLst/>
            </a:prstGeom>
            <a:solidFill>
              <a:srgbClr val="FFFFFF"/>
            </a:solidFill>
            <a:ln w="38100" cap="flat" cmpd="sng" algn="ctr">
              <a:solidFill>
                <a:srgbClr val="333333"/>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914400" eaLnBrk="0" fontAlgn="base" hangingPunct="0">
                <a:spcBef>
                  <a:spcPct val="0"/>
                </a:spcBef>
                <a:spcAft>
                  <a:spcPct val="0"/>
                </a:spcAft>
                <a:defRPr/>
              </a:pPr>
              <a:endParaRPr lang="en-US" sz="1600" b="1" kern="0" dirty="0">
                <a:solidFill>
                  <a:srgbClr val="000000"/>
                </a:solidFill>
                <a:latin typeface="Arial Narrow" pitchFamily="34" charset="0"/>
              </a:endParaRPr>
            </a:p>
          </p:txBody>
        </p:sp>
        <p:sp>
          <p:nvSpPr>
            <p:cNvPr id="59" name="Flowchart: Magnetic Disk 58"/>
            <p:cNvSpPr/>
            <p:nvPr/>
          </p:nvSpPr>
          <p:spPr bwMode="auto">
            <a:xfrm>
              <a:off x="8934202" y="5082623"/>
              <a:ext cx="1805823" cy="628098"/>
            </a:xfrm>
            <a:prstGeom prst="flowChartMagneticDisk">
              <a:avLst/>
            </a:prstGeom>
            <a:solidFill>
              <a:srgbClr val="FFC000"/>
            </a:solidFill>
            <a:ln w="25400" cap="flat" cmpd="sng" algn="ctr">
              <a:solidFill>
                <a:srgbClr val="CC6600"/>
              </a:solidFill>
              <a:prstDash val="soli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914400" eaLnBrk="0" fontAlgn="base" hangingPunct="0">
                <a:spcBef>
                  <a:spcPct val="0"/>
                </a:spcBef>
                <a:spcAft>
                  <a:spcPct val="0"/>
                </a:spcAft>
                <a:defRPr/>
              </a:pPr>
              <a:r>
                <a:rPr lang="en-US" sz="1400" kern="0" dirty="0">
                  <a:solidFill>
                    <a:srgbClr val="000000"/>
                  </a:solidFill>
                  <a:latin typeface="Arial Narrow" pitchFamily="34" charset="0"/>
                </a:rPr>
                <a:t>Physical media</a:t>
              </a:r>
              <a:endParaRPr lang="en-US" sz="1400" b="1" kern="0" dirty="0">
                <a:solidFill>
                  <a:srgbClr val="000000"/>
                </a:solidFill>
                <a:latin typeface="Arial Narrow" pitchFamily="34" charset="0"/>
              </a:endParaRPr>
            </a:p>
          </p:txBody>
        </p:sp>
        <p:sp>
          <p:nvSpPr>
            <p:cNvPr id="60" name="TextBox 59"/>
            <p:cNvSpPr txBox="1"/>
            <p:nvPr/>
          </p:nvSpPr>
          <p:spPr>
            <a:xfrm>
              <a:off x="9167776" y="2951081"/>
              <a:ext cx="1391458" cy="369332"/>
            </a:xfrm>
            <a:prstGeom prst="rect">
              <a:avLst/>
            </a:prstGeom>
            <a:noFill/>
          </p:spPr>
          <p:txBody>
            <a:bodyPr wrap="square" rtlCol="0">
              <a:spAutoFit/>
            </a:bodyPr>
            <a:lstStyle/>
            <a:p>
              <a:pPr defTabSz="914400">
                <a:defRPr/>
              </a:pPr>
              <a:r>
                <a:rPr lang="en-US" sz="1800" kern="0" dirty="0">
                  <a:solidFill>
                    <a:sysClr val="windowText" lastClr="000000"/>
                  </a:solidFill>
                </a:rPr>
                <a:t>Disk queue</a:t>
              </a:r>
            </a:p>
          </p:txBody>
        </p:sp>
        <p:sp>
          <p:nvSpPr>
            <p:cNvPr id="61" name="Rectangle 60"/>
            <p:cNvSpPr/>
            <p:nvPr/>
          </p:nvSpPr>
          <p:spPr bwMode="auto">
            <a:xfrm>
              <a:off x="8963448" y="3349697"/>
              <a:ext cx="179882" cy="179882"/>
            </a:xfrm>
            <a:prstGeom prst="rect">
              <a:avLst/>
            </a:prstGeom>
            <a:solidFill>
              <a:srgbClr val="00B0F0"/>
            </a:solidFill>
            <a:ln>
              <a:noFill/>
              <a:headEnd type="none" w="med" len="med"/>
              <a:tailEnd type="none" w="med" len="me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vert="horz" wrap="none" lIns="91440" tIns="45720" rIns="91440" bIns="45720" numCol="1" rtlCol="0" anchor="ctr" anchorCtr="0" compatLnSpc="1">
              <a:prstTxWarp prst="textNoShape">
                <a:avLst/>
              </a:prstTxWarp>
            </a:bodyPr>
            <a:lstStyle/>
            <a:p>
              <a:pPr algn="ctr" defTabSz="914400" eaLnBrk="0" fontAlgn="base" hangingPunct="0">
                <a:spcBef>
                  <a:spcPct val="0"/>
                </a:spcBef>
                <a:spcAft>
                  <a:spcPct val="0"/>
                </a:spcAft>
                <a:defRPr/>
              </a:pPr>
              <a:endParaRPr lang="en-US" sz="1400" b="1" kern="0" dirty="0">
                <a:solidFill>
                  <a:srgbClr val="000000"/>
                </a:solidFill>
                <a:latin typeface="Arial Narrow"/>
              </a:endParaRPr>
            </a:p>
          </p:txBody>
        </p:sp>
        <p:sp>
          <p:nvSpPr>
            <p:cNvPr id="62" name="Rectangle 61"/>
            <p:cNvSpPr/>
            <p:nvPr/>
          </p:nvSpPr>
          <p:spPr bwMode="auto">
            <a:xfrm>
              <a:off x="9167776" y="3349697"/>
              <a:ext cx="179882" cy="179882"/>
            </a:xfrm>
            <a:prstGeom prst="rect">
              <a:avLst/>
            </a:prstGeom>
            <a:solidFill>
              <a:srgbClr val="00B0F0"/>
            </a:solidFill>
            <a:ln>
              <a:noFill/>
              <a:headEnd type="none" w="med" len="med"/>
              <a:tailEnd type="none" w="med" len="me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vert="horz" wrap="none" lIns="91440" tIns="45720" rIns="91440" bIns="45720" numCol="1" rtlCol="0" anchor="ctr" anchorCtr="0" compatLnSpc="1">
              <a:prstTxWarp prst="textNoShape">
                <a:avLst/>
              </a:prstTxWarp>
            </a:bodyPr>
            <a:lstStyle/>
            <a:p>
              <a:pPr algn="ctr" defTabSz="914400" eaLnBrk="0" fontAlgn="base" hangingPunct="0">
                <a:spcBef>
                  <a:spcPct val="0"/>
                </a:spcBef>
                <a:spcAft>
                  <a:spcPct val="0"/>
                </a:spcAft>
                <a:defRPr/>
              </a:pPr>
              <a:endParaRPr lang="en-US" sz="1400" b="1" kern="0" dirty="0">
                <a:solidFill>
                  <a:srgbClr val="000000"/>
                </a:solidFill>
                <a:latin typeface="Arial Narrow"/>
              </a:endParaRPr>
            </a:p>
          </p:txBody>
        </p:sp>
        <p:sp>
          <p:nvSpPr>
            <p:cNvPr id="63" name="Rectangle 62"/>
            <p:cNvSpPr/>
            <p:nvPr/>
          </p:nvSpPr>
          <p:spPr bwMode="auto">
            <a:xfrm>
              <a:off x="9366450" y="3349697"/>
              <a:ext cx="179882" cy="179882"/>
            </a:xfrm>
            <a:prstGeom prst="rect">
              <a:avLst/>
            </a:prstGeom>
            <a:solidFill>
              <a:srgbClr val="00B0F0"/>
            </a:solidFill>
            <a:ln>
              <a:noFill/>
              <a:headEnd type="none" w="med" len="med"/>
              <a:tailEnd type="none" w="med" len="me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vert="horz" wrap="none" lIns="91440" tIns="45720" rIns="91440" bIns="45720" numCol="1" rtlCol="0" anchor="ctr" anchorCtr="0" compatLnSpc="1">
              <a:prstTxWarp prst="textNoShape">
                <a:avLst/>
              </a:prstTxWarp>
            </a:bodyPr>
            <a:lstStyle/>
            <a:p>
              <a:pPr algn="ctr" defTabSz="914400" eaLnBrk="0" fontAlgn="base" hangingPunct="0">
                <a:spcBef>
                  <a:spcPct val="0"/>
                </a:spcBef>
                <a:spcAft>
                  <a:spcPct val="0"/>
                </a:spcAft>
                <a:defRPr/>
              </a:pPr>
              <a:endParaRPr lang="en-US" sz="1400" b="1" kern="0" dirty="0">
                <a:solidFill>
                  <a:srgbClr val="000000"/>
                </a:solidFill>
                <a:latin typeface="Arial Narrow"/>
              </a:endParaRPr>
            </a:p>
          </p:txBody>
        </p:sp>
        <p:sp>
          <p:nvSpPr>
            <p:cNvPr id="64" name="Rectangle 63"/>
            <p:cNvSpPr/>
            <p:nvPr/>
          </p:nvSpPr>
          <p:spPr bwMode="auto">
            <a:xfrm>
              <a:off x="9570778" y="3349697"/>
              <a:ext cx="179882" cy="179882"/>
            </a:xfrm>
            <a:prstGeom prst="rect">
              <a:avLst/>
            </a:prstGeom>
            <a:solidFill>
              <a:srgbClr val="00B0F0"/>
            </a:solidFill>
            <a:ln>
              <a:noFill/>
              <a:headEnd type="none" w="med" len="med"/>
              <a:tailEnd type="none" w="med" len="me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vert="horz" wrap="none" lIns="91440" tIns="45720" rIns="91440" bIns="45720" numCol="1" rtlCol="0" anchor="ctr" anchorCtr="0" compatLnSpc="1">
              <a:prstTxWarp prst="textNoShape">
                <a:avLst/>
              </a:prstTxWarp>
            </a:bodyPr>
            <a:lstStyle/>
            <a:p>
              <a:pPr algn="ctr" defTabSz="914400" eaLnBrk="0" fontAlgn="base" hangingPunct="0">
                <a:spcBef>
                  <a:spcPct val="0"/>
                </a:spcBef>
                <a:spcAft>
                  <a:spcPct val="0"/>
                </a:spcAft>
                <a:defRPr/>
              </a:pPr>
              <a:endParaRPr lang="en-US" sz="1400" b="1" kern="0" dirty="0">
                <a:solidFill>
                  <a:srgbClr val="000000"/>
                </a:solidFill>
                <a:latin typeface="Arial Narrow"/>
              </a:endParaRPr>
            </a:p>
          </p:txBody>
        </p:sp>
        <p:sp>
          <p:nvSpPr>
            <p:cNvPr id="65" name="Rectangle 64"/>
            <p:cNvSpPr/>
            <p:nvPr/>
          </p:nvSpPr>
          <p:spPr bwMode="auto">
            <a:xfrm>
              <a:off x="9769452" y="3349697"/>
              <a:ext cx="179882" cy="179882"/>
            </a:xfrm>
            <a:prstGeom prst="rect">
              <a:avLst/>
            </a:prstGeom>
            <a:solidFill>
              <a:srgbClr val="00B0F0"/>
            </a:solidFill>
            <a:ln>
              <a:noFill/>
              <a:headEnd type="none" w="med" len="med"/>
              <a:tailEnd type="none" w="med" len="me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vert="horz" wrap="none" lIns="91440" tIns="45720" rIns="91440" bIns="45720" numCol="1" rtlCol="0" anchor="ctr" anchorCtr="0" compatLnSpc="1">
              <a:prstTxWarp prst="textNoShape">
                <a:avLst/>
              </a:prstTxWarp>
            </a:bodyPr>
            <a:lstStyle/>
            <a:p>
              <a:pPr algn="ctr" defTabSz="914400" eaLnBrk="0" fontAlgn="base" hangingPunct="0">
                <a:spcBef>
                  <a:spcPct val="0"/>
                </a:spcBef>
                <a:spcAft>
                  <a:spcPct val="0"/>
                </a:spcAft>
                <a:defRPr/>
              </a:pPr>
              <a:endParaRPr lang="en-US" sz="1400" b="1" kern="0" dirty="0">
                <a:solidFill>
                  <a:srgbClr val="000000"/>
                </a:solidFill>
                <a:latin typeface="Arial Narrow"/>
              </a:endParaRPr>
            </a:p>
          </p:txBody>
        </p:sp>
        <p:sp>
          <p:nvSpPr>
            <p:cNvPr id="66" name="Rectangle 65"/>
            <p:cNvSpPr/>
            <p:nvPr/>
          </p:nvSpPr>
          <p:spPr bwMode="auto">
            <a:xfrm>
              <a:off x="9973780" y="3349697"/>
              <a:ext cx="179882" cy="179882"/>
            </a:xfrm>
            <a:prstGeom prst="rect">
              <a:avLst/>
            </a:prstGeom>
            <a:solidFill>
              <a:srgbClr val="00B0F0"/>
            </a:solidFill>
            <a:ln>
              <a:noFill/>
              <a:headEnd type="none" w="med" len="med"/>
              <a:tailEnd type="none" w="med" len="me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vert="horz" wrap="none" lIns="91440" tIns="45720" rIns="91440" bIns="45720" numCol="1" rtlCol="0" anchor="ctr" anchorCtr="0" compatLnSpc="1">
              <a:prstTxWarp prst="textNoShape">
                <a:avLst/>
              </a:prstTxWarp>
            </a:bodyPr>
            <a:lstStyle/>
            <a:p>
              <a:pPr algn="ctr" defTabSz="914400" eaLnBrk="0" fontAlgn="base" hangingPunct="0">
                <a:spcBef>
                  <a:spcPct val="0"/>
                </a:spcBef>
                <a:spcAft>
                  <a:spcPct val="0"/>
                </a:spcAft>
                <a:defRPr/>
              </a:pPr>
              <a:endParaRPr lang="en-US" sz="1400" b="1" kern="0" dirty="0">
                <a:solidFill>
                  <a:srgbClr val="000000"/>
                </a:solidFill>
                <a:latin typeface="Arial Narrow"/>
              </a:endParaRPr>
            </a:p>
          </p:txBody>
        </p:sp>
        <p:cxnSp>
          <p:nvCxnSpPr>
            <p:cNvPr id="67" name="Straight Arrow Connector 66"/>
            <p:cNvCxnSpPr/>
            <p:nvPr/>
          </p:nvCxnSpPr>
          <p:spPr bwMode="auto">
            <a:xfrm flipH="1">
              <a:off x="9053391" y="3567827"/>
              <a:ext cx="5619" cy="1645920"/>
            </a:xfrm>
            <a:prstGeom prst="straightConnector1">
              <a:avLst/>
            </a:prstGeom>
            <a:solidFill>
              <a:srgbClr val="FFFFFF"/>
            </a:solidFill>
            <a:ln w="38100" cap="flat" cmpd="sng" algn="ctr">
              <a:solidFill>
                <a:srgbClr val="006600"/>
              </a:solidFill>
              <a:prstDash val="solid"/>
              <a:round/>
              <a:headEnd type="arrow"/>
              <a:tailEnd type="arrow"/>
            </a:ln>
            <a:effectLst/>
          </p:spPr>
        </p:cxnSp>
        <p:cxnSp>
          <p:nvCxnSpPr>
            <p:cNvPr id="68" name="Straight Arrow Connector 67"/>
            <p:cNvCxnSpPr/>
            <p:nvPr/>
          </p:nvCxnSpPr>
          <p:spPr bwMode="auto">
            <a:xfrm flipH="1">
              <a:off x="9260745" y="3567827"/>
              <a:ext cx="1" cy="646492"/>
            </a:xfrm>
            <a:prstGeom prst="straightConnector1">
              <a:avLst/>
            </a:prstGeom>
            <a:solidFill>
              <a:srgbClr val="FFFFFF"/>
            </a:solidFill>
            <a:ln w="38100" cap="flat" cmpd="sng" algn="ctr">
              <a:solidFill>
                <a:srgbClr val="006600"/>
              </a:solidFill>
              <a:prstDash val="solid"/>
              <a:round/>
              <a:headEnd type="arrow"/>
              <a:tailEnd type="arrow"/>
            </a:ln>
            <a:effectLst/>
          </p:spPr>
        </p:cxnSp>
        <p:cxnSp>
          <p:nvCxnSpPr>
            <p:cNvPr id="69" name="Straight Arrow Connector 68"/>
            <p:cNvCxnSpPr/>
            <p:nvPr/>
          </p:nvCxnSpPr>
          <p:spPr bwMode="auto">
            <a:xfrm>
              <a:off x="9455903" y="3567827"/>
              <a:ext cx="489" cy="646492"/>
            </a:xfrm>
            <a:prstGeom prst="straightConnector1">
              <a:avLst/>
            </a:prstGeom>
            <a:solidFill>
              <a:srgbClr val="FFFFFF"/>
            </a:solidFill>
            <a:ln w="38100" cap="flat" cmpd="sng" algn="ctr">
              <a:solidFill>
                <a:srgbClr val="006600"/>
              </a:solidFill>
              <a:prstDash val="solid"/>
              <a:round/>
              <a:headEnd type="arrow"/>
              <a:tailEnd type="arrow"/>
            </a:ln>
            <a:effectLst/>
          </p:spPr>
        </p:cxnSp>
        <p:cxnSp>
          <p:nvCxnSpPr>
            <p:cNvPr id="70" name="Straight Arrow Connector 69"/>
            <p:cNvCxnSpPr/>
            <p:nvPr/>
          </p:nvCxnSpPr>
          <p:spPr bwMode="auto">
            <a:xfrm flipH="1">
              <a:off x="9652018" y="3567827"/>
              <a:ext cx="5619" cy="1645920"/>
            </a:xfrm>
            <a:prstGeom prst="straightConnector1">
              <a:avLst/>
            </a:prstGeom>
            <a:solidFill>
              <a:srgbClr val="FFFFFF"/>
            </a:solidFill>
            <a:ln w="38100" cap="flat" cmpd="sng" algn="ctr">
              <a:solidFill>
                <a:srgbClr val="006600"/>
              </a:solidFill>
              <a:prstDash val="solid"/>
              <a:round/>
              <a:headEnd type="arrow"/>
              <a:tailEnd type="arrow"/>
            </a:ln>
            <a:effectLst/>
          </p:spPr>
        </p:cxnSp>
        <p:cxnSp>
          <p:nvCxnSpPr>
            <p:cNvPr id="71" name="Straight Arrow Connector 70"/>
            <p:cNvCxnSpPr/>
            <p:nvPr/>
          </p:nvCxnSpPr>
          <p:spPr bwMode="auto">
            <a:xfrm flipH="1">
              <a:off x="9857042" y="3567827"/>
              <a:ext cx="5619" cy="1645920"/>
            </a:xfrm>
            <a:prstGeom prst="straightConnector1">
              <a:avLst/>
            </a:prstGeom>
            <a:solidFill>
              <a:srgbClr val="FFFFFF"/>
            </a:solidFill>
            <a:ln w="38100" cap="flat" cmpd="sng" algn="ctr">
              <a:solidFill>
                <a:srgbClr val="006600"/>
              </a:solidFill>
              <a:prstDash val="solid"/>
              <a:round/>
              <a:headEnd type="arrow"/>
              <a:tailEnd type="arrow"/>
            </a:ln>
            <a:effectLst/>
          </p:spPr>
        </p:cxnSp>
        <p:cxnSp>
          <p:nvCxnSpPr>
            <p:cNvPr id="72" name="Straight Arrow Connector 71"/>
            <p:cNvCxnSpPr/>
            <p:nvPr/>
          </p:nvCxnSpPr>
          <p:spPr bwMode="auto">
            <a:xfrm flipH="1">
              <a:off x="10067686" y="3567827"/>
              <a:ext cx="1" cy="646492"/>
            </a:xfrm>
            <a:prstGeom prst="straightConnector1">
              <a:avLst/>
            </a:prstGeom>
            <a:solidFill>
              <a:srgbClr val="FFFFFF"/>
            </a:solidFill>
            <a:ln w="38100" cap="flat" cmpd="sng" algn="ctr">
              <a:solidFill>
                <a:srgbClr val="006600"/>
              </a:solidFill>
              <a:prstDash val="solid"/>
              <a:round/>
              <a:headEnd type="arrow"/>
              <a:tailEnd type="arrow"/>
            </a:ln>
            <a:effectLst/>
          </p:spPr>
        </p:cxnSp>
        <p:sp>
          <p:nvSpPr>
            <p:cNvPr id="73" name="Rectangle 72"/>
            <p:cNvSpPr/>
            <p:nvPr/>
          </p:nvSpPr>
          <p:spPr bwMode="auto">
            <a:xfrm>
              <a:off x="8933574" y="4214319"/>
              <a:ext cx="1783343" cy="723480"/>
            </a:xfrm>
            <a:prstGeom prst="rect">
              <a:avLst/>
            </a:prstGeom>
            <a:solidFill>
              <a:srgbClr val="FFFFFF"/>
            </a:solidFill>
            <a:ln w="38100" cap="flat" cmpd="sng" algn="ctr">
              <a:solidFill>
                <a:srgbClr val="333333"/>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914400" eaLnBrk="0" fontAlgn="base" hangingPunct="0">
                <a:spcBef>
                  <a:spcPct val="0"/>
                </a:spcBef>
                <a:spcAft>
                  <a:spcPct val="0"/>
                </a:spcAft>
                <a:defRPr/>
              </a:pPr>
              <a:r>
                <a:rPr lang="en-US" sz="1600" kern="0" dirty="0">
                  <a:solidFill>
                    <a:sysClr val="windowText" lastClr="000000"/>
                  </a:solidFill>
                </a:rPr>
                <a:t>Hardware disk cache</a:t>
              </a:r>
              <a:endParaRPr lang="en-US" sz="1600" b="1" kern="0" dirty="0">
                <a:solidFill>
                  <a:srgbClr val="000000"/>
                </a:solidFill>
                <a:latin typeface="Arial Narrow" pitchFamily="34" charset="0"/>
              </a:endParaRPr>
            </a:p>
          </p:txBody>
        </p:sp>
        <p:sp>
          <p:nvSpPr>
            <p:cNvPr id="74" name="Rectangle 73"/>
            <p:cNvSpPr/>
            <p:nvPr/>
          </p:nvSpPr>
          <p:spPr bwMode="auto">
            <a:xfrm>
              <a:off x="8962990" y="3790737"/>
              <a:ext cx="189866" cy="189866"/>
            </a:xfrm>
            <a:prstGeom prst="rect">
              <a:avLst/>
            </a:prstGeom>
            <a:solidFill>
              <a:srgbClr val="C0C0C0"/>
            </a:solidFill>
            <a:ln w="38100"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914400" eaLnBrk="0" fontAlgn="base" hangingPunct="0">
                <a:spcBef>
                  <a:spcPct val="0"/>
                </a:spcBef>
                <a:spcAft>
                  <a:spcPct val="0"/>
                </a:spcAft>
                <a:defRPr/>
              </a:pPr>
              <a:r>
                <a:rPr lang="en-US" sz="1400" b="1" kern="0" dirty="0">
                  <a:solidFill>
                    <a:srgbClr val="0000FF"/>
                  </a:solidFill>
                  <a:latin typeface="Arial Narrow" pitchFamily="34" charset="0"/>
                </a:rPr>
                <a:t>R</a:t>
              </a:r>
            </a:p>
          </p:txBody>
        </p:sp>
        <p:sp>
          <p:nvSpPr>
            <p:cNvPr id="75" name="Rectangle 74"/>
            <p:cNvSpPr/>
            <p:nvPr/>
          </p:nvSpPr>
          <p:spPr bwMode="auto">
            <a:xfrm>
              <a:off x="9167776" y="3790737"/>
              <a:ext cx="189866" cy="189866"/>
            </a:xfrm>
            <a:prstGeom prst="rect">
              <a:avLst/>
            </a:prstGeom>
            <a:solidFill>
              <a:srgbClr val="C0C0C0"/>
            </a:solidFill>
            <a:ln w="38100"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914400" eaLnBrk="0" fontAlgn="base" hangingPunct="0">
                <a:spcBef>
                  <a:spcPct val="0"/>
                </a:spcBef>
                <a:spcAft>
                  <a:spcPct val="0"/>
                </a:spcAft>
                <a:defRPr/>
              </a:pPr>
              <a:r>
                <a:rPr lang="en-US" sz="1400" b="1" kern="0" dirty="0">
                  <a:solidFill>
                    <a:srgbClr val="0000FF"/>
                  </a:solidFill>
                  <a:latin typeface="Arial Narrow" pitchFamily="34" charset="0"/>
                </a:rPr>
                <a:t>R</a:t>
              </a:r>
            </a:p>
          </p:txBody>
        </p:sp>
        <p:sp>
          <p:nvSpPr>
            <p:cNvPr id="76" name="Rectangle 75"/>
            <p:cNvSpPr/>
            <p:nvPr/>
          </p:nvSpPr>
          <p:spPr bwMode="auto">
            <a:xfrm>
              <a:off x="9361458" y="3790737"/>
              <a:ext cx="189866" cy="189866"/>
            </a:xfrm>
            <a:prstGeom prst="rect">
              <a:avLst/>
            </a:prstGeom>
            <a:solidFill>
              <a:srgbClr val="000000"/>
            </a:solidFill>
            <a:ln w="38100"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914400" eaLnBrk="0" fontAlgn="base" hangingPunct="0">
                <a:spcBef>
                  <a:spcPct val="0"/>
                </a:spcBef>
                <a:spcAft>
                  <a:spcPct val="0"/>
                </a:spcAft>
                <a:defRPr/>
              </a:pPr>
              <a:r>
                <a:rPr lang="en-US" sz="1400" kern="0" dirty="0">
                  <a:solidFill>
                    <a:srgbClr val="FFFFFF"/>
                  </a:solidFill>
                </a:rPr>
                <a:t>W</a:t>
              </a:r>
              <a:endParaRPr lang="en-US" sz="1400" b="1" kern="0" dirty="0">
                <a:solidFill>
                  <a:srgbClr val="FFFFFF"/>
                </a:solidFill>
              </a:endParaRPr>
            </a:p>
          </p:txBody>
        </p:sp>
        <p:sp>
          <p:nvSpPr>
            <p:cNvPr id="77" name="Rectangle 76"/>
            <p:cNvSpPr/>
            <p:nvPr/>
          </p:nvSpPr>
          <p:spPr bwMode="auto">
            <a:xfrm>
              <a:off x="9566244" y="3790737"/>
              <a:ext cx="189866" cy="189866"/>
            </a:xfrm>
            <a:prstGeom prst="rect">
              <a:avLst/>
            </a:prstGeom>
            <a:solidFill>
              <a:srgbClr val="000000"/>
            </a:solidFill>
            <a:ln w="38100"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914400" eaLnBrk="0" fontAlgn="base" hangingPunct="0">
                <a:spcBef>
                  <a:spcPct val="0"/>
                </a:spcBef>
                <a:spcAft>
                  <a:spcPct val="0"/>
                </a:spcAft>
                <a:defRPr/>
              </a:pPr>
              <a:r>
                <a:rPr lang="en-US" sz="1400" b="1" kern="0" dirty="0">
                  <a:solidFill>
                    <a:srgbClr val="FFFFFF"/>
                  </a:solidFill>
                  <a:latin typeface="Arial Narrow" pitchFamily="34" charset="0"/>
                </a:rPr>
                <a:t>W</a:t>
              </a:r>
            </a:p>
          </p:txBody>
        </p:sp>
        <p:sp>
          <p:nvSpPr>
            <p:cNvPr id="78" name="Rectangle 77"/>
            <p:cNvSpPr/>
            <p:nvPr/>
          </p:nvSpPr>
          <p:spPr bwMode="auto">
            <a:xfrm>
              <a:off x="9771634" y="3790737"/>
              <a:ext cx="189866" cy="189866"/>
            </a:xfrm>
            <a:prstGeom prst="rect">
              <a:avLst/>
            </a:prstGeom>
            <a:solidFill>
              <a:srgbClr val="C0C0C0"/>
            </a:solidFill>
            <a:ln w="38100"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914400" eaLnBrk="0" fontAlgn="base" hangingPunct="0">
                <a:spcBef>
                  <a:spcPct val="0"/>
                </a:spcBef>
                <a:spcAft>
                  <a:spcPct val="0"/>
                </a:spcAft>
                <a:defRPr/>
              </a:pPr>
              <a:r>
                <a:rPr lang="en-US" sz="1400" b="1" kern="0" dirty="0">
                  <a:solidFill>
                    <a:srgbClr val="0000FF"/>
                  </a:solidFill>
                  <a:latin typeface="Arial Narrow" pitchFamily="34" charset="0"/>
                </a:rPr>
                <a:t>R</a:t>
              </a:r>
            </a:p>
          </p:txBody>
        </p:sp>
        <p:sp>
          <p:nvSpPr>
            <p:cNvPr id="79" name="Rectangle 78"/>
            <p:cNvSpPr/>
            <p:nvPr/>
          </p:nvSpPr>
          <p:spPr bwMode="auto">
            <a:xfrm>
              <a:off x="9974842" y="3790737"/>
              <a:ext cx="189866" cy="189866"/>
            </a:xfrm>
            <a:prstGeom prst="rect">
              <a:avLst/>
            </a:prstGeom>
            <a:solidFill>
              <a:srgbClr val="000000"/>
            </a:solidFill>
            <a:ln w="38100"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914400" eaLnBrk="0" fontAlgn="base" hangingPunct="0">
                <a:spcBef>
                  <a:spcPct val="0"/>
                </a:spcBef>
                <a:spcAft>
                  <a:spcPct val="0"/>
                </a:spcAft>
                <a:defRPr/>
              </a:pPr>
              <a:r>
                <a:rPr lang="en-US" sz="1400" kern="0" dirty="0">
                  <a:solidFill>
                    <a:srgbClr val="FFFFFF"/>
                  </a:solidFill>
                </a:rPr>
                <a:t>W</a:t>
              </a:r>
              <a:endParaRPr lang="en-US" sz="1400" b="1" kern="0" dirty="0">
                <a:solidFill>
                  <a:srgbClr val="FFFFFF"/>
                </a:solidFill>
              </a:endParaRPr>
            </a:p>
          </p:txBody>
        </p:sp>
      </p:grpSp>
    </p:spTree>
    <p:extLst>
      <p:ext uri="{BB962C8B-B14F-4D97-AF65-F5344CB8AC3E}">
        <p14:creationId xmlns:p14="http://schemas.microsoft.com/office/powerpoint/2010/main" val="32902374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name="HIDDEN - Slide207">
    <p:spTree>
      <p:nvGrpSpPr>
        <p:cNvPr id="1" name=""/>
        <p:cNvGrpSpPr/>
        <p:nvPr/>
      </p:nvGrpSpPr>
      <p:grpSpPr>
        <a:xfrm>
          <a:off x="0" y="0"/>
          <a:ext cx="0" cy="0"/>
          <a:chOff x="0" y="0"/>
          <a:chExt cx="0" cy="0"/>
        </a:xfrm>
      </p:grpSpPr>
    </p:spTree>
    <p:extLst>
      <p:ext uri="{BB962C8B-B14F-4D97-AF65-F5344CB8AC3E}">
        <p14:creationId xmlns:p14="http://schemas.microsoft.com/office/powerpoint/2010/main" val="3330259997"/>
      </p:ext>
    </p:extLst>
  </p:cSld>
  <p:clrMapOvr>
    <a:masterClrMapping/>
  </p:clrMapOvr>
  <mc:AlternateContent xmlns:mc="http://schemas.openxmlformats.org/markup-compatibility/2006">
    <mc:Choice xmlns:p14="http://schemas.microsoft.com/office/powerpoint/2010/main" Requires="p14">
      <p:transition p14:dur="10">
        <p:fade/>
      </p:transition>
    </mc:Choice>
    <mc:Fallback>
      <p:transition>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name="HIDDEN - Slide208">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CBC6F63-616D-478D-A91D-8B071350BF64}"/>
              </a:ext>
            </a:extLst>
          </p:cNvPr>
          <p:cNvSpPr>
            <a:spLocks noGrp="1"/>
          </p:cNvSpPr>
          <p:nvPr>
            <p:ph type="title"/>
          </p:nvPr>
        </p:nvSpPr>
        <p:spPr/>
        <p:txBody>
          <a:bodyPr/>
          <a:lstStyle/>
          <a:p>
            <a:r>
              <a:rPr lang="en-US"/>
              <a:t>Troubleshooting Flow</a:t>
            </a:r>
            <a:endParaRPr lang="en-US" dirty="0"/>
          </a:p>
        </p:txBody>
      </p:sp>
    </p:spTree>
    <p:extLst>
      <p:ext uri="{BB962C8B-B14F-4D97-AF65-F5344CB8AC3E}">
        <p14:creationId xmlns:p14="http://schemas.microsoft.com/office/powerpoint/2010/main" val="1583171175"/>
      </p:ext>
    </p:extLst>
  </p:cSld>
  <p:clrMapOvr>
    <a:masterClrMapping/>
  </p:clrMapOvr>
  <mc:AlternateContent xmlns:mc="http://schemas.openxmlformats.org/markup-compatibility/2006">
    <mc:Choice xmlns:p14="http://schemas.microsoft.com/office/powerpoint/2010/main" Requires="p14">
      <p:transition p14:dur="10">
        <p:fade/>
      </p:transition>
    </mc:Choice>
    <mc:Fallback>
      <p:transition>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p:txBody>
          <a:bodyPr/>
          <a:lstStyle/>
          <a:p>
            <a:r>
              <a:rPr lang="en-US" dirty="0"/>
              <a:t>To determine if you have a disk latency issue, use the following set of questions:</a:t>
            </a:r>
          </a:p>
          <a:p>
            <a:pPr marL="914400" lvl="1" indent="-457200">
              <a:buFont typeface="+mj-lt"/>
              <a:buAutoNum type="arabicPeriod"/>
            </a:pPr>
            <a:r>
              <a:rPr lang="en-US" dirty="0"/>
              <a:t>Do I have disk latency? (Is Avg. Disk sec/Read or Avg. Disk sec/Write greater than 0.015?)</a:t>
            </a:r>
          </a:p>
          <a:p>
            <a:pPr lvl="2"/>
            <a:r>
              <a:rPr lang="en-US" dirty="0"/>
              <a:t>If there is no latency there is no need to go further</a:t>
            </a:r>
          </a:p>
          <a:p>
            <a:pPr marL="914400" lvl="1" indent="-457200">
              <a:buFont typeface="+mj-lt"/>
              <a:buAutoNum type="arabicPeriod"/>
            </a:pPr>
            <a:r>
              <a:rPr lang="en-US" dirty="0"/>
              <a:t>Are all or most of the disks showing latency?</a:t>
            </a:r>
          </a:p>
          <a:p>
            <a:pPr lvl="2"/>
            <a:r>
              <a:rPr lang="en-US" dirty="0"/>
              <a:t>If only one disk has latency then there might be a bottleneck in the JBOD</a:t>
            </a:r>
          </a:p>
          <a:p>
            <a:pPr lvl="2"/>
            <a:r>
              <a:rPr lang="en-US" dirty="0"/>
              <a:t>If all disks show latency then it might indicate a bottleneck in the fabric</a:t>
            </a:r>
          </a:p>
          <a:p>
            <a:pPr marL="914400" lvl="1" indent="-457200">
              <a:buFont typeface="+mj-lt"/>
              <a:buAutoNum type="arabicPeriod"/>
            </a:pPr>
            <a:r>
              <a:rPr lang="en-US" dirty="0"/>
              <a:t>Is there substantial queuing? (Is Avg. Disk Queue Length greater than 32?)</a:t>
            </a:r>
          </a:p>
          <a:p>
            <a:pPr lvl="2"/>
            <a:r>
              <a:rPr lang="en-US" dirty="0"/>
              <a:t>Is my HBA unable to keep up? Queuing may indicate a fabric bottleneck</a:t>
            </a:r>
          </a:p>
        </p:txBody>
      </p:sp>
      <p:sp>
        <p:nvSpPr>
          <p:cNvPr id="2" name="Title 1"/>
          <p:cNvSpPr>
            <a:spLocks noGrp="1"/>
          </p:cNvSpPr>
          <p:nvPr>
            <p:ph type="title"/>
          </p:nvPr>
        </p:nvSpPr>
        <p:spPr/>
        <p:txBody>
          <a:bodyPr/>
          <a:lstStyle/>
          <a:p>
            <a:r>
              <a:rPr lang="en-US" dirty="0"/>
              <a:t>Troubleshooting Flow</a:t>
            </a:r>
          </a:p>
        </p:txBody>
      </p:sp>
    </p:spTree>
    <p:extLst>
      <p:ext uri="{BB962C8B-B14F-4D97-AF65-F5344CB8AC3E}">
        <p14:creationId xmlns:p14="http://schemas.microsoft.com/office/powerpoint/2010/main" val="32357920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p:txBody>
          <a:bodyPr/>
          <a:lstStyle/>
          <a:p>
            <a:pPr marL="914400" lvl="1" indent="-457200">
              <a:buFont typeface="+mj-lt"/>
              <a:buAutoNum type="arabicPeriod" startAt="4"/>
            </a:pPr>
            <a:r>
              <a:rPr lang="en-US" dirty="0"/>
              <a:t>Compare the disk activity during the time of latency with the latency during the time of maximum disk activity</a:t>
            </a:r>
          </a:p>
          <a:p>
            <a:pPr lvl="2"/>
            <a:r>
              <a:rPr lang="en-US" dirty="0"/>
              <a:t>If the disk transfers/sec are much higher at another time when latency is very low, it would point to a fabric bottleneck</a:t>
            </a:r>
          </a:p>
          <a:p>
            <a:pPr marL="914400" lvl="2" indent="0">
              <a:buNone/>
            </a:pPr>
            <a:endParaRPr lang="en-US" dirty="0"/>
          </a:p>
          <a:p>
            <a:pPr marL="914400" lvl="1" indent="-457200">
              <a:buFont typeface="+mj-lt"/>
              <a:buAutoNum type="arabicPeriod" startAt="5"/>
            </a:pPr>
            <a:r>
              <a:rPr lang="en-US" dirty="0"/>
              <a:t>What is the IOPs rate? Are my drives delivering sufficient MB/sec to keep up with demand?</a:t>
            </a:r>
          </a:p>
          <a:p>
            <a:pPr lvl="2"/>
            <a:r>
              <a:rPr lang="en-US" dirty="0"/>
              <a:t>If the disk transfers/sec are low, then this should be investigated</a:t>
            </a:r>
          </a:p>
          <a:p>
            <a:pPr marL="914400" lvl="2" indent="0">
              <a:buNone/>
            </a:pPr>
            <a:endParaRPr lang="en-US" dirty="0"/>
          </a:p>
          <a:p>
            <a:pPr marL="914400" lvl="1" indent="-457200">
              <a:buFont typeface="+mj-lt"/>
              <a:buAutoNum type="arabicPeriod" startAt="5"/>
            </a:pPr>
            <a:r>
              <a:rPr lang="en-US" dirty="0"/>
              <a:t>Do I deliver constant workload or do I have an increase during the spike of the latency? </a:t>
            </a:r>
          </a:p>
          <a:p>
            <a:pPr lvl="2"/>
            <a:r>
              <a:rPr lang="en-US" dirty="0"/>
              <a:t>check disk transfers/sec to see if we are putting more load onto the disk during the spike or if the spike is happening while we are doing the same amount or less work against the disk</a:t>
            </a:r>
          </a:p>
          <a:p>
            <a:pPr marL="857250" lvl="2" indent="0">
              <a:buNone/>
            </a:pPr>
            <a:endParaRPr lang="en-US" dirty="0"/>
          </a:p>
          <a:p>
            <a:pPr lvl="2"/>
            <a:endParaRPr lang="en-US" dirty="0"/>
          </a:p>
        </p:txBody>
      </p:sp>
      <p:sp>
        <p:nvSpPr>
          <p:cNvPr id="2" name="Title 1"/>
          <p:cNvSpPr>
            <a:spLocks noGrp="1"/>
          </p:cNvSpPr>
          <p:nvPr>
            <p:ph type="title"/>
          </p:nvPr>
        </p:nvSpPr>
        <p:spPr/>
        <p:txBody>
          <a:bodyPr/>
          <a:lstStyle/>
          <a:p>
            <a:r>
              <a:rPr lang="en-US" dirty="0"/>
              <a:t>Troubleshooting Flow (continued)</a:t>
            </a:r>
          </a:p>
        </p:txBody>
      </p:sp>
    </p:spTree>
    <p:extLst>
      <p:ext uri="{BB962C8B-B14F-4D97-AF65-F5344CB8AC3E}">
        <p14:creationId xmlns:p14="http://schemas.microsoft.com/office/powerpoint/2010/main" val="42061283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p:txBody>
          <a:bodyPr/>
          <a:lstStyle/>
          <a:p>
            <a:r>
              <a:rPr lang="en-US" b="1" dirty="0"/>
              <a:t>Scenario</a:t>
            </a:r>
            <a:r>
              <a:rPr lang="en-US" dirty="0"/>
              <a:t>: Users complain and enter trouble tickets for the server that is slow from 10:30 A.M. to 05:00 P.M.</a:t>
            </a:r>
          </a:p>
          <a:p>
            <a:pPr lvl="1"/>
            <a:r>
              <a:rPr lang="en-US" dirty="0"/>
              <a:t>Disk latency peaks at 1 003 </a:t>
            </a:r>
            <a:r>
              <a:rPr lang="en-US" dirty="0" err="1"/>
              <a:t>ms</a:t>
            </a:r>
            <a:r>
              <a:rPr lang="en-US" dirty="0"/>
              <a:t> on F:\</a:t>
            </a:r>
          </a:p>
          <a:p>
            <a:pPr lvl="1"/>
            <a:r>
              <a:rPr lang="en-US" dirty="0"/>
              <a:t>Disk transfers/sec only equals 187 on F:\</a:t>
            </a:r>
          </a:p>
          <a:p>
            <a:pPr lvl="1"/>
            <a:r>
              <a:rPr lang="en-US" dirty="0"/>
              <a:t>Disk bytes/sec equal 11 MB/sec on F:\</a:t>
            </a:r>
          </a:p>
          <a:p>
            <a:pPr lvl="1"/>
            <a:r>
              <a:rPr lang="en-US" dirty="0"/>
              <a:t>Avg. Disk Queue Length equals 28 on F:\</a:t>
            </a:r>
          </a:p>
          <a:p>
            <a:r>
              <a:rPr lang="en-US" dirty="0"/>
              <a:t>Observe the screenshot in the next slide</a:t>
            </a:r>
          </a:p>
        </p:txBody>
      </p:sp>
      <p:sp>
        <p:nvSpPr>
          <p:cNvPr id="2" name="Title 1"/>
          <p:cNvSpPr>
            <a:spLocks noGrp="1"/>
          </p:cNvSpPr>
          <p:nvPr>
            <p:ph type="title"/>
          </p:nvPr>
        </p:nvSpPr>
        <p:spPr/>
        <p:txBody>
          <a:bodyPr/>
          <a:lstStyle/>
          <a:p>
            <a:r>
              <a:rPr lang="en-US" dirty="0"/>
              <a:t>Troubleshooting Flow Example</a:t>
            </a:r>
          </a:p>
        </p:txBody>
      </p:sp>
    </p:spTree>
    <p:extLst>
      <p:ext uri="{BB962C8B-B14F-4D97-AF65-F5344CB8AC3E}">
        <p14:creationId xmlns:p14="http://schemas.microsoft.com/office/powerpoint/2010/main" val="32994363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DB5B55-458F-4328-9079-692BAD801C4E}"/>
              </a:ext>
            </a:extLst>
          </p:cNvPr>
          <p:cNvPicPr>
            <a:picLocks noChangeAspect="1"/>
          </p:cNvPicPr>
          <p:nvPr/>
        </p:nvPicPr>
        <p:blipFill>
          <a:blip r:embed="rId3"/>
          <a:stretch>
            <a:fillRect/>
          </a:stretch>
        </p:blipFill>
        <p:spPr>
          <a:xfrm>
            <a:off x="2586038" y="1624013"/>
            <a:ext cx="7019925" cy="4543425"/>
          </a:xfrm>
          <a:prstGeom prst="rect">
            <a:avLst/>
          </a:prstGeom>
        </p:spPr>
      </p:pic>
      <p:sp>
        <p:nvSpPr>
          <p:cNvPr id="2" name="Title 1"/>
          <p:cNvSpPr>
            <a:spLocks noGrp="1"/>
          </p:cNvSpPr>
          <p:nvPr>
            <p:ph type="title"/>
          </p:nvPr>
        </p:nvSpPr>
        <p:spPr/>
        <p:txBody>
          <a:bodyPr/>
          <a:lstStyle/>
          <a:p>
            <a:r>
              <a:rPr lang="en-US" dirty="0"/>
              <a:t>Troubleshooting Flow Example (continued)</a:t>
            </a:r>
          </a:p>
        </p:txBody>
      </p:sp>
      <p:sp>
        <p:nvSpPr>
          <p:cNvPr id="6" name="Round Diagonal Corner Rectangle 5"/>
          <p:cNvSpPr/>
          <p:nvPr/>
        </p:nvSpPr>
        <p:spPr bwMode="auto">
          <a:xfrm>
            <a:off x="2581273" y="1214438"/>
            <a:ext cx="5760000" cy="976313"/>
          </a:xfrm>
          <a:prstGeom prst="round2DiagRect">
            <a:avLst/>
          </a:prstGeom>
          <a:solidFill>
            <a:schemeClr val="bg1"/>
          </a:solidFill>
          <a:ln w="19050" cap="flat" cmpd="sng" algn="ctr">
            <a:solidFill>
              <a:srgbClr val="333333"/>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914400" eaLnBrk="0" fontAlgn="base" hangingPunct="0">
              <a:spcBef>
                <a:spcPct val="0"/>
              </a:spcBef>
              <a:spcAft>
                <a:spcPct val="0"/>
              </a:spcAft>
            </a:pPr>
            <a:r>
              <a:rPr lang="en-US" sz="1600" b="1" dirty="0"/>
              <a:t>Notice that we see 770 </a:t>
            </a:r>
            <a:r>
              <a:rPr lang="en-US" sz="1600" b="1" dirty="0" err="1"/>
              <a:t>ms</a:t>
            </a:r>
            <a:r>
              <a:rPr lang="en-US" sz="1600" b="1" dirty="0"/>
              <a:t> of write latency (blue arrow), yet</a:t>
            </a:r>
          </a:p>
          <a:p>
            <a:pPr algn="ctr" defTabSz="914400" eaLnBrk="0" fontAlgn="base" hangingPunct="0">
              <a:spcBef>
                <a:spcPct val="0"/>
              </a:spcBef>
              <a:spcAft>
                <a:spcPct val="0"/>
              </a:spcAft>
            </a:pPr>
            <a:r>
              <a:rPr lang="en-US" sz="1600" b="1" dirty="0"/>
              <a:t>Only observe 30-50 disk transfers per second (green line)</a:t>
            </a:r>
          </a:p>
        </p:txBody>
      </p:sp>
      <p:pic>
        <p:nvPicPr>
          <p:cNvPr id="1030"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72289" y="3614737"/>
            <a:ext cx="2671346" cy="9239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8" name="Straight Arrow Connector 7"/>
          <p:cNvCxnSpPr/>
          <p:nvPr/>
        </p:nvCxnSpPr>
        <p:spPr bwMode="auto">
          <a:xfrm flipH="1" flipV="1">
            <a:off x="6705601" y="3829051"/>
            <a:ext cx="666751" cy="1"/>
          </a:xfrm>
          <a:prstGeom prst="straightConnector1">
            <a:avLst/>
          </a:prstGeom>
          <a:solidFill>
            <a:schemeClr val="bg1"/>
          </a:solidFill>
          <a:ln w="38100" cap="flat" cmpd="sng" algn="ctr">
            <a:solidFill>
              <a:srgbClr val="006600"/>
            </a:solidFill>
            <a:prstDash val="solid"/>
            <a:round/>
            <a:headEnd type="none" w="med" len="med"/>
            <a:tailEnd type="arrow"/>
          </a:ln>
          <a:effectLst/>
        </p:spPr>
      </p:cxnSp>
      <p:cxnSp>
        <p:nvCxnSpPr>
          <p:cNvPr id="10" name="Straight Connector 9"/>
          <p:cNvCxnSpPr/>
          <p:nvPr/>
        </p:nvCxnSpPr>
        <p:spPr bwMode="auto">
          <a:xfrm>
            <a:off x="2995613" y="3876675"/>
            <a:ext cx="676275" cy="0"/>
          </a:xfrm>
          <a:prstGeom prst="line">
            <a:avLst/>
          </a:prstGeom>
          <a:solidFill>
            <a:schemeClr val="bg1"/>
          </a:solidFill>
          <a:ln w="38100" cap="flat" cmpd="sng" algn="ctr">
            <a:solidFill>
              <a:srgbClr val="006600"/>
            </a:solidFill>
            <a:prstDash val="solid"/>
            <a:round/>
            <a:headEnd type="none" w="med" len="med"/>
            <a:tailEnd type="none" w="med" len="med"/>
          </a:ln>
          <a:effectLst/>
        </p:spPr>
      </p:cxnSp>
      <p:cxnSp>
        <p:nvCxnSpPr>
          <p:cNvPr id="16" name="Straight Connector 15"/>
          <p:cNvCxnSpPr/>
          <p:nvPr/>
        </p:nvCxnSpPr>
        <p:spPr bwMode="auto">
          <a:xfrm flipV="1">
            <a:off x="6253162" y="3886201"/>
            <a:ext cx="619127" cy="9525"/>
          </a:xfrm>
          <a:prstGeom prst="line">
            <a:avLst/>
          </a:prstGeom>
          <a:solidFill>
            <a:schemeClr val="bg1"/>
          </a:solidFill>
          <a:ln w="38100" cap="flat" cmpd="sng" algn="ctr">
            <a:solidFill>
              <a:srgbClr val="006600"/>
            </a:solidFill>
            <a:prstDash val="solid"/>
            <a:round/>
            <a:headEnd type="none" w="med" len="med"/>
            <a:tailEnd type="none" w="med" len="med"/>
          </a:ln>
          <a:effectLst/>
        </p:spPr>
      </p:cxnSp>
      <p:cxnSp>
        <p:nvCxnSpPr>
          <p:cNvPr id="18" name="Straight Arrow Connector 17"/>
          <p:cNvCxnSpPr/>
          <p:nvPr/>
        </p:nvCxnSpPr>
        <p:spPr bwMode="auto">
          <a:xfrm flipH="1" flipV="1">
            <a:off x="3800477" y="3028951"/>
            <a:ext cx="400049" cy="295275"/>
          </a:xfrm>
          <a:prstGeom prst="straightConnector1">
            <a:avLst/>
          </a:prstGeom>
          <a:solidFill>
            <a:schemeClr val="bg1"/>
          </a:solidFill>
          <a:ln w="38100" cap="flat" cmpd="sng" algn="ctr">
            <a:solidFill>
              <a:srgbClr val="0000FF"/>
            </a:solidFill>
            <a:prstDash val="solid"/>
            <a:round/>
            <a:headEnd type="none" w="med" len="med"/>
            <a:tailEnd type="arrow"/>
          </a:ln>
          <a:effectLst/>
        </p:spPr>
      </p:cxnSp>
      <p:cxnSp>
        <p:nvCxnSpPr>
          <p:cNvPr id="13" name="Straight Connector 12"/>
          <p:cNvCxnSpPr/>
          <p:nvPr/>
        </p:nvCxnSpPr>
        <p:spPr bwMode="auto">
          <a:xfrm>
            <a:off x="9220201" y="4538661"/>
            <a:ext cx="323435" cy="0"/>
          </a:xfrm>
          <a:prstGeom prst="line">
            <a:avLst/>
          </a:prstGeom>
          <a:solidFill>
            <a:schemeClr val="bg1"/>
          </a:solidFill>
          <a:ln w="9525" cap="flat" cmpd="sng" algn="ctr">
            <a:solidFill>
              <a:srgbClr val="333333"/>
            </a:solidFill>
            <a:prstDash val="solid"/>
            <a:round/>
            <a:headEnd type="none" w="med" len="med"/>
            <a:tailEnd type="none" w="med" len="med"/>
          </a:ln>
          <a:effectLst/>
        </p:spPr>
      </p:cxnSp>
    </p:spTree>
    <p:extLst>
      <p:ext uri="{BB962C8B-B14F-4D97-AF65-F5344CB8AC3E}">
        <p14:creationId xmlns:p14="http://schemas.microsoft.com/office/powerpoint/2010/main" val="12109392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name="HIDDEN - Slide55">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CBC6F63-616D-478D-A91D-8B071350BF64}"/>
              </a:ext>
            </a:extLst>
          </p:cNvPr>
          <p:cNvSpPr>
            <a:spLocks noGrp="1"/>
          </p:cNvSpPr>
          <p:nvPr>
            <p:ph type="title"/>
          </p:nvPr>
        </p:nvSpPr>
        <p:spPr/>
        <p:txBody>
          <a:bodyPr/>
          <a:lstStyle/>
          <a:p>
            <a:r>
              <a:rPr lang="en-US"/>
              <a:t>IOPS</a:t>
            </a:r>
            <a:endParaRPr lang="en-US" dirty="0"/>
          </a:p>
        </p:txBody>
      </p:sp>
    </p:spTree>
    <p:extLst>
      <p:ext uri="{BB962C8B-B14F-4D97-AF65-F5344CB8AC3E}">
        <p14:creationId xmlns:p14="http://schemas.microsoft.com/office/powerpoint/2010/main" val="524791723"/>
      </p:ext>
    </p:extLst>
  </p:cSld>
  <p:clrMapOvr>
    <a:masterClrMapping/>
  </p:clrMapOvr>
  <mc:AlternateContent xmlns:mc="http://schemas.openxmlformats.org/markup-compatibility/2006">
    <mc:Choice xmlns:p14="http://schemas.microsoft.com/office/powerpoint/2010/main" Requires="p14">
      <p:transition p14:dur="10">
        <p:fade/>
      </p:transition>
    </mc:Choice>
    <mc:Fallback>
      <p:transition>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62250" y="1483710"/>
            <a:ext cx="6667500" cy="4610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lstStyle/>
          <a:p>
            <a:r>
              <a:rPr lang="en-US" dirty="0"/>
              <a:t>Challenge: Is This Disk or Fabric?</a:t>
            </a:r>
          </a:p>
        </p:txBody>
      </p:sp>
      <p:sp>
        <p:nvSpPr>
          <p:cNvPr id="6" name="Round Diagonal Corner Rectangle 5"/>
          <p:cNvSpPr/>
          <p:nvPr/>
        </p:nvSpPr>
        <p:spPr bwMode="auto">
          <a:xfrm>
            <a:off x="3319464" y="2383671"/>
            <a:ext cx="2776536" cy="976313"/>
          </a:xfrm>
          <a:prstGeom prst="round2DiagRect">
            <a:avLst/>
          </a:prstGeom>
          <a:solidFill>
            <a:schemeClr val="bg1"/>
          </a:solidFill>
          <a:ln w="19050" cap="flat" cmpd="sng" algn="ctr">
            <a:solidFill>
              <a:srgbClr val="333333"/>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914400" eaLnBrk="0" fontAlgn="base" hangingPunct="0">
              <a:spcBef>
                <a:spcPct val="0"/>
              </a:spcBef>
              <a:spcAft>
                <a:spcPct val="0"/>
              </a:spcAft>
            </a:pPr>
            <a:r>
              <a:rPr lang="en-US" sz="1600" b="1" dirty="0"/>
              <a:t>Notice that we observe </a:t>
            </a:r>
          </a:p>
          <a:p>
            <a:pPr algn="ctr" defTabSz="914400" eaLnBrk="0" fontAlgn="base" hangingPunct="0">
              <a:spcBef>
                <a:spcPct val="0"/>
              </a:spcBef>
              <a:spcAft>
                <a:spcPct val="0"/>
              </a:spcAft>
            </a:pPr>
            <a:r>
              <a:rPr lang="en-US" sz="1600" b="1" dirty="0"/>
              <a:t>491 </a:t>
            </a:r>
            <a:r>
              <a:rPr lang="en-US" sz="1600" b="1" dirty="0" err="1"/>
              <a:t>ms</a:t>
            </a:r>
            <a:r>
              <a:rPr lang="en-US" sz="1600" b="1" dirty="0"/>
              <a:t> of read latency </a:t>
            </a:r>
          </a:p>
          <a:p>
            <a:pPr algn="ctr" defTabSz="914400" eaLnBrk="0" fontAlgn="base" hangingPunct="0">
              <a:spcBef>
                <a:spcPct val="0"/>
              </a:spcBef>
              <a:spcAft>
                <a:spcPct val="0"/>
              </a:spcAft>
            </a:pPr>
            <a:r>
              <a:rPr lang="en-US" sz="1600" b="1" dirty="0"/>
              <a:t>with only 5 disk transfers</a:t>
            </a:r>
            <a:endParaRPr lang="en-US" sz="1600" b="1" dirty="0">
              <a:latin typeface="Arial Narrow" pitchFamily="34" charset="0"/>
            </a:endParaRPr>
          </a:p>
        </p:txBody>
      </p:sp>
      <p:cxnSp>
        <p:nvCxnSpPr>
          <p:cNvPr id="17" name="Straight Arrow Connector 16"/>
          <p:cNvCxnSpPr/>
          <p:nvPr/>
        </p:nvCxnSpPr>
        <p:spPr bwMode="auto">
          <a:xfrm flipH="1">
            <a:off x="3872461" y="3359983"/>
            <a:ext cx="454701" cy="274196"/>
          </a:xfrm>
          <a:prstGeom prst="straightConnector1">
            <a:avLst/>
          </a:prstGeom>
          <a:solidFill>
            <a:schemeClr val="bg1"/>
          </a:solidFill>
          <a:ln w="38100" cap="flat" cmpd="sng" algn="ctr">
            <a:solidFill>
              <a:srgbClr val="009E08"/>
            </a:solidFill>
            <a:prstDash val="solid"/>
            <a:round/>
            <a:headEnd type="none" w="med" len="med"/>
            <a:tailEnd type="arrow"/>
          </a:ln>
          <a:effectLst/>
        </p:spPr>
      </p:cxnSp>
      <p:sp>
        <p:nvSpPr>
          <p:cNvPr id="19" name="Round Diagonal Corner Rectangle 18"/>
          <p:cNvSpPr/>
          <p:nvPr/>
        </p:nvSpPr>
        <p:spPr bwMode="auto">
          <a:xfrm>
            <a:off x="4439816" y="3573017"/>
            <a:ext cx="2592000" cy="976313"/>
          </a:xfrm>
          <a:prstGeom prst="round2DiagRect">
            <a:avLst/>
          </a:prstGeom>
          <a:solidFill>
            <a:schemeClr val="bg1"/>
          </a:solidFill>
          <a:ln w="19050" cap="flat" cmpd="sng" algn="ctr">
            <a:solidFill>
              <a:srgbClr val="333333"/>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914400" eaLnBrk="0" fontAlgn="base" hangingPunct="0">
              <a:spcBef>
                <a:spcPct val="0"/>
              </a:spcBef>
              <a:spcAft>
                <a:spcPct val="0"/>
              </a:spcAft>
            </a:pPr>
            <a:r>
              <a:rPr lang="en-US" sz="1600" b="1" dirty="0"/>
              <a:t>Later we observe 50 </a:t>
            </a:r>
            <a:r>
              <a:rPr lang="en-US" sz="1600" b="1" dirty="0" err="1"/>
              <a:t>ms</a:t>
            </a:r>
            <a:r>
              <a:rPr lang="en-US" sz="1600" b="1" dirty="0"/>
              <a:t> of </a:t>
            </a:r>
          </a:p>
          <a:p>
            <a:pPr algn="ctr" defTabSz="914400" eaLnBrk="0" fontAlgn="base" hangingPunct="0">
              <a:spcBef>
                <a:spcPct val="0"/>
              </a:spcBef>
              <a:spcAft>
                <a:spcPct val="0"/>
              </a:spcAft>
            </a:pPr>
            <a:r>
              <a:rPr lang="en-US" sz="1600" b="1" dirty="0"/>
              <a:t>read latency with 280 disk</a:t>
            </a:r>
          </a:p>
          <a:p>
            <a:pPr algn="ctr" defTabSz="914400" eaLnBrk="0" fontAlgn="base" hangingPunct="0">
              <a:spcBef>
                <a:spcPct val="0"/>
              </a:spcBef>
              <a:spcAft>
                <a:spcPct val="0"/>
              </a:spcAft>
            </a:pPr>
            <a:r>
              <a:rPr lang="en-US" sz="1600" b="1" dirty="0"/>
              <a:t>transfers</a:t>
            </a:r>
          </a:p>
        </p:txBody>
      </p:sp>
      <p:cxnSp>
        <p:nvCxnSpPr>
          <p:cNvPr id="20" name="Straight Arrow Connector 19"/>
          <p:cNvCxnSpPr/>
          <p:nvPr/>
        </p:nvCxnSpPr>
        <p:spPr bwMode="auto">
          <a:xfrm>
            <a:off x="7070362" y="4366512"/>
            <a:ext cx="494675" cy="385371"/>
          </a:xfrm>
          <a:prstGeom prst="straightConnector1">
            <a:avLst/>
          </a:prstGeom>
          <a:solidFill>
            <a:schemeClr val="bg1"/>
          </a:solidFill>
          <a:ln w="38100" cap="flat" cmpd="sng" algn="ctr">
            <a:solidFill>
              <a:srgbClr val="00B0F0"/>
            </a:solidFill>
            <a:prstDash val="solid"/>
            <a:round/>
            <a:headEnd type="none" w="med" len="med"/>
            <a:tailEnd type="arrow"/>
          </a:ln>
          <a:effectLst/>
        </p:spPr>
      </p:cxnSp>
    </p:spTree>
    <p:extLst>
      <p:ext uri="{BB962C8B-B14F-4D97-AF65-F5344CB8AC3E}">
        <p14:creationId xmlns:p14="http://schemas.microsoft.com/office/powerpoint/2010/main" val="25115071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62250" y="1342789"/>
            <a:ext cx="6667500" cy="477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lstStyle/>
          <a:p>
            <a:r>
              <a:rPr lang="en-US" dirty="0"/>
              <a:t>Challenge: Is This Disk or Fabric? (continued)</a:t>
            </a:r>
          </a:p>
        </p:txBody>
      </p:sp>
      <p:sp>
        <p:nvSpPr>
          <p:cNvPr id="6" name="Round Diagonal Corner Rectangle 5"/>
          <p:cNvSpPr/>
          <p:nvPr/>
        </p:nvSpPr>
        <p:spPr bwMode="auto">
          <a:xfrm>
            <a:off x="3252000" y="2383671"/>
            <a:ext cx="2844000" cy="976313"/>
          </a:xfrm>
          <a:prstGeom prst="round2DiagRect">
            <a:avLst/>
          </a:prstGeom>
          <a:solidFill>
            <a:schemeClr val="bg1"/>
          </a:solidFill>
          <a:ln w="19050" cap="flat" cmpd="sng" algn="ctr">
            <a:solidFill>
              <a:srgbClr val="333333"/>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914400" eaLnBrk="0" fontAlgn="base" hangingPunct="0">
              <a:spcBef>
                <a:spcPct val="0"/>
              </a:spcBef>
              <a:spcAft>
                <a:spcPct val="0"/>
              </a:spcAft>
            </a:pPr>
            <a:r>
              <a:rPr lang="en-US" sz="1600" b="1" dirty="0"/>
              <a:t>We observe that disk latency</a:t>
            </a:r>
          </a:p>
          <a:p>
            <a:pPr algn="ctr" defTabSz="914400" eaLnBrk="0" fontAlgn="base" hangingPunct="0">
              <a:spcBef>
                <a:spcPct val="0"/>
              </a:spcBef>
              <a:spcAft>
                <a:spcPct val="0"/>
              </a:spcAft>
            </a:pPr>
            <a:r>
              <a:rPr lang="en-US" sz="1600" b="1" dirty="0"/>
              <a:t>increases only at times when</a:t>
            </a:r>
          </a:p>
          <a:p>
            <a:pPr algn="ctr" defTabSz="914400" eaLnBrk="0" fontAlgn="base" hangingPunct="0">
              <a:spcBef>
                <a:spcPct val="0"/>
              </a:spcBef>
              <a:spcAft>
                <a:spcPct val="0"/>
              </a:spcAft>
            </a:pPr>
            <a:r>
              <a:rPr lang="en-US" sz="1600" b="1" dirty="0"/>
              <a:t>disk activity is higher</a:t>
            </a:r>
          </a:p>
        </p:txBody>
      </p:sp>
      <p:cxnSp>
        <p:nvCxnSpPr>
          <p:cNvPr id="17" name="Straight Arrow Connector 16"/>
          <p:cNvCxnSpPr/>
          <p:nvPr/>
        </p:nvCxnSpPr>
        <p:spPr bwMode="auto">
          <a:xfrm>
            <a:off x="6103495" y="3000219"/>
            <a:ext cx="494675" cy="0"/>
          </a:xfrm>
          <a:prstGeom prst="straightConnector1">
            <a:avLst/>
          </a:prstGeom>
          <a:solidFill>
            <a:schemeClr val="bg1"/>
          </a:solidFill>
          <a:ln w="38100" cap="flat" cmpd="sng" algn="ctr">
            <a:solidFill>
              <a:srgbClr val="009E08"/>
            </a:solidFill>
            <a:prstDash val="solid"/>
            <a:round/>
            <a:headEnd type="none" w="med" len="med"/>
            <a:tailEnd type="arrow"/>
          </a:ln>
          <a:effectLst/>
        </p:spPr>
      </p:cxnSp>
      <p:cxnSp>
        <p:nvCxnSpPr>
          <p:cNvPr id="20" name="Straight Arrow Connector 19"/>
          <p:cNvCxnSpPr/>
          <p:nvPr/>
        </p:nvCxnSpPr>
        <p:spPr bwMode="auto">
          <a:xfrm>
            <a:off x="7070362" y="4366512"/>
            <a:ext cx="494675" cy="385371"/>
          </a:xfrm>
          <a:prstGeom prst="straightConnector1">
            <a:avLst/>
          </a:prstGeom>
          <a:solidFill>
            <a:schemeClr val="bg1"/>
          </a:solidFill>
          <a:ln w="38100" cap="flat" cmpd="sng" algn="ctr">
            <a:solidFill>
              <a:srgbClr val="00B0F0"/>
            </a:solidFill>
            <a:prstDash val="solid"/>
            <a:round/>
            <a:headEnd type="none" w="med" len="med"/>
            <a:tailEnd type="arrow"/>
          </a:ln>
          <a:effectLst/>
        </p:spPr>
      </p:cxnSp>
    </p:spTree>
    <p:extLst>
      <p:ext uri="{BB962C8B-B14F-4D97-AF65-F5344CB8AC3E}">
        <p14:creationId xmlns:p14="http://schemas.microsoft.com/office/powerpoint/2010/main" val="33305229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name="HIDDEN - Slide209">
    <p:spTree>
      <p:nvGrpSpPr>
        <p:cNvPr id="1" name=""/>
        <p:cNvGrpSpPr/>
        <p:nvPr/>
      </p:nvGrpSpPr>
      <p:grpSpPr>
        <a:xfrm>
          <a:off x="0" y="0"/>
          <a:ext cx="0" cy="0"/>
          <a:chOff x="0" y="0"/>
          <a:chExt cx="0" cy="0"/>
        </a:xfrm>
      </p:grpSpPr>
    </p:spTree>
    <p:extLst>
      <p:ext uri="{BB962C8B-B14F-4D97-AF65-F5344CB8AC3E}">
        <p14:creationId xmlns:p14="http://schemas.microsoft.com/office/powerpoint/2010/main" val="320879440"/>
      </p:ext>
    </p:extLst>
  </p:cSld>
  <p:clrMapOvr>
    <a:masterClrMapping/>
  </p:clrMapOvr>
  <mc:AlternateContent xmlns:mc="http://schemas.openxmlformats.org/markup-compatibility/2006">
    <mc:Choice xmlns:p14="http://schemas.microsoft.com/office/powerpoint/2010/main" Requires="p14">
      <p:transition p14:dur="10">
        <p:fade/>
      </p:transition>
    </mc:Choice>
    <mc:Fallback>
      <p:transition>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Do you suspect this is a JBOD or fabric issue?</a:t>
            </a:r>
          </a:p>
          <a:p>
            <a:endParaRPr lang="en-US" dirty="0"/>
          </a:p>
          <a:p>
            <a:r>
              <a:rPr lang="en-US" dirty="0"/>
              <a:t>How many spindles do I need to support this load under 15ms?</a:t>
            </a:r>
          </a:p>
        </p:txBody>
      </p:sp>
      <p:sp>
        <p:nvSpPr>
          <p:cNvPr id="2" name="Title 1"/>
          <p:cNvSpPr>
            <a:spLocks noGrp="1"/>
          </p:cNvSpPr>
          <p:nvPr>
            <p:ph type="title"/>
          </p:nvPr>
        </p:nvSpPr>
        <p:spPr/>
        <p:txBody>
          <a:bodyPr/>
          <a:lstStyle/>
          <a:p>
            <a:r>
              <a:rPr lang="en-US">
                <a:solidFill>
                  <a:schemeClr val="accent3"/>
                </a:solidFill>
              </a:rPr>
              <a:t>Knowledge </a:t>
            </a:r>
            <a:r>
              <a:rPr lang="en-US" dirty="0">
                <a:solidFill>
                  <a:schemeClr val="accent3"/>
                </a:solidFill>
              </a:rPr>
              <a:t>Check</a:t>
            </a:r>
            <a:endParaRPr lang="en-US" sz="3922" dirty="0">
              <a:solidFill>
                <a:schemeClr val="accent3"/>
              </a:solidFill>
            </a:endParaRPr>
          </a:p>
        </p:txBody>
      </p:sp>
    </p:spTree>
    <p:extLst>
      <p:ext uri="{BB962C8B-B14F-4D97-AF65-F5344CB8AC3E}">
        <p14:creationId xmlns:p14="http://schemas.microsoft.com/office/powerpoint/2010/main" val="2585522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name="HIDDEN - Slide211">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CBC6F63-616D-478D-A91D-8B071350BF64}"/>
              </a:ext>
            </a:extLst>
          </p:cNvPr>
          <p:cNvSpPr>
            <a:spLocks noGrp="1"/>
          </p:cNvSpPr>
          <p:nvPr>
            <p:ph type="title"/>
          </p:nvPr>
        </p:nvSpPr>
        <p:spPr/>
        <p:txBody>
          <a:bodyPr/>
          <a:lstStyle/>
          <a:p>
            <a:r>
              <a:rPr lang="en-US"/>
              <a:t>Process I/O Counters</a:t>
            </a:r>
            <a:endParaRPr lang="en-US" dirty="0"/>
          </a:p>
        </p:txBody>
      </p:sp>
    </p:spTree>
    <p:extLst>
      <p:ext uri="{BB962C8B-B14F-4D97-AF65-F5344CB8AC3E}">
        <p14:creationId xmlns:p14="http://schemas.microsoft.com/office/powerpoint/2010/main" val="4111310456"/>
      </p:ext>
    </p:extLst>
  </p:cSld>
  <p:clrMapOvr>
    <a:masterClrMapping/>
  </p:clrMapOvr>
  <mc:AlternateContent xmlns:mc="http://schemas.openxmlformats.org/markup-compatibility/2006">
    <mc:Choice xmlns:p14="http://schemas.microsoft.com/office/powerpoint/2010/main" Requires="p14">
      <p:transition p14:dur="10">
        <p:fade/>
      </p:transition>
    </mc:Choice>
    <mc:Fallback>
      <p:transition>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p:txBody>
          <a:bodyPr/>
          <a:lstStyle/>
          <a:p>
            <a:r>
              <a:rPr lang="en-US" dirty="0"/>
              <a:t>Process I/O operations</a:t>
            </a:r>
          </a:p>
          <a:p>
            <a:r>
              <a:rPr lang="en-US" dirty="0"/>
              <a:t>Avg. Disk Sec/Read or Write</a:t>
            </a:r>
          </a:p>
          <a:p>
            <a:r>
              <a:rPr lang="en-US" dirty="0"/>
              <a:t>Thresholds for Avg. Disk sec/Read or Write</a:t>
            </a:r>
          </a:p>
          <a:p>
            <a:r>
              <a:rPr lang="en-US" dirty="0"/>
              <a:t>Example of Avg. Disk sec/Write</a:t>
            </a:r>
          </a:p>
        </p:txBody>
      </p:sp>
      <p:sp>
        <p:nvSpPr>
          <p:cNvPr id="2" name="Title 1"/>
          <p:cNvSpPr>
            <a:spLocks noGrp="1"/>
          </p:cNvSpPr>
          <p:nvPr>
            <p:ph type="title"/>
          </p:nvPr>
        </p:nvSpPr>
        <p:spPr/>
        <p:txBody>
          <a:bodyPr/>
          <a:lstStyle/>
          <a:p>
            <a:r>
              <a:rPr lang="en-US" dirty="0"/>
              <a:t>Process I/O Counters</a:t>
            </a:r>
          </a:p>
        </p:txBody>
      </p:sp>
    </p:spTree>
    <p:extLst>
      <p:ext uri="{BB962C8B-B14F-4D97-AF65-F5344CB8AC3E}">
        <p14:creationId xmlns:p14="http://schemas.microsoft.com/office/powerpoint/2010/main" val="11056808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p:txBody>
          <a:bodyPr/>
          <a:lstStyle/>
          <a:p>
            <a:r>
              <a:rPr lang="en-US" b="1" dirty="0"/>
              <a:t>\Process(*)\IO Read Operations/sec</a:t>
            </a:r>
            <a:r>
              <a:rPr lang="en-US" dirty="0"/>
              <a:t> and</a:t>
            </a:r>
            <a:br>
              <a:rPr lang="en-US" dirty="0"/>
            </a:br>
            <a:r>
              <a:rPr lang="en-US" b="1" dirty="0"/>
              <a:t>\Process(*)\IO Write Operations/sec</a:t>
            </a:r>
            <a:br>
              <a:rPr lang="en-US" dirty="0"/>
            </a:br>
            <a:r>
              <a:rPr lang="en-US" dirty="0"/>
              <a:t>measure the rate at which the process is</a:t>
            </a:r>
            <a:br>
              <a:rPr lang="en-US" dirty="0"/>
            </a:br>
            <a:r>
              <a:rPr lang="en-US" dirty="0"/>
              <a:t>issuing read or write (respectively)</a:t>
            </a:r>
            <a:br>
              <a:rPr lang="en-US" dirty="0"/>
            </a:br>
            <a:r>
              <a:rPr lang="en-US" dirty="0"/>
              <a:t>I/O operations</a:t>
            </a:r>
          </a:p>
          <a:p>
            <a:r>
              <a:rPr lang="en-US" dirty="0"/>
              <a:t>This includes file, network, and device I/</a:t>
            </a:r>
            <a:r>
              <a:rPr lang="en-US" dirty="0" err="1"/>
              <a:t>Os</a:t>
            </a:r>
            <a:endParaRPr lang="en-US" dirty="0"/>
          </a:p>
          <a:p>
            <a:r>
              <a:rPr lang="en-US" dirty="0"/>
              <a:t>Use as supplemental data of which process</a:t>
            </a:r>
            <a:br>
              <a:rPr lang="en-US" dirty="0"/>
            </a:br>
            <a:r>
              <a:rPr lang="en-US" dirty="0"/>
              <a:t>might be issuing disk I/O</a:t>
            </a:r>
          </a:p>
        </p:txBody>
      </p:sp>
      <p:sp>
        <p:nvSpPr>
          <p:cNvPr id="2" name="Title 1"/>
          <p:cNvSpPr>
            <a:spLocks noGrp="1"/>
          </p:cNvSpPr>
          <p:nvPr>
            <p:ph type="title"/>
          </p:nvPr>
        </p:nvSpPr>
        <p:spPr/>
        <p:txBody>
          <a:bodyPr/>
          <a:lstStyle/>
          <a:p>
            <a:r>
              <a:rPr lang="en-US" dirty="0"/>
              <a:t>Process I/O Operations</a:t>
            </a:r>
          </a:p>
        </p:txBody>
      </p:sp>
      <p:pic>
        <p:nvPicPr>
          <p:cNvPr id="1945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44273" y="1301750"/>
            <a:ext cx="1871663" cy="4260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178707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p:txBody>
          <a:bodyPr/>
          <a:lstStyle/>
          <a:p>
            <a:r>
              <a:rPr lang="en-US" b="1" dirty="0"/>
              <a:t>% Free Space</a:t>
            </a:r>
            <a:r>
              <a:rPr lang="en-US" dirty="0"/>
              <a:t> measures the percentage of total usable space on a disk drive</a:t>
            </a:r>
          </a:p>
          <a:p>
            <a:r>
              <a:rPr lang="en-US" b="1" dirty="0"/>
              <a:t>Free Megabytes</a:t>
            </a:r>
            <a:r>
              <a:rPr lang="en-US" dirty="0"/>
              <a:t> displays the amount of unallocated space on the disk</a:t>
            </a:r>
          </a:p>
          <a:p>
            <a:r>
              <a:rPr lang="en-US" dirty="0"/>
              <a:t>If the free disk space is low, defragmentation failures or failed writes can result. Also fragmentation is increasing</a:t>
            </a:r>
          </a:p>
          <a:p>
            <a:r>
              <a:rPr lang="en-US" dirty="0"/>
              <a:t>These counters are only part of the </a:t>
            </a:r>
            <a:r>
              <a:rPr lang="en-US" dirty="0" err="1"/>
              <a:t>LogicalDisk</a:t>
            </a:r>
            <a:r>
              <a:rPr lang="en-US" dirty="0"/>
              <a:t> counter object and do not measure free space for the LUN</a:t>
            </a:r>
          </a:p>
          <a:p>
            <a:r>
              <a:rPr lang="en-US" dirty="0"/>
              <a:t>If a disk is close to full, the Seek Time will be greater because the read/write heads generally travel more due to fragmentation </a:t>
            </a:r>
          </a:p>
        </p:txBody>
      </p:sp>
      <p:sp>
        <p:nvSpPr>
          <p:cNvPr id="2" name="Title 1"/>
          <p:cNvSpPr>
            <a:spLocks noGrp="1"/>
          </p:cNvSpPr>
          <p:nvPr>
            <p:ph type="title"/>
          </p:nvPr>
        </p:nvSpPr>
        <p:spPr/>
        <p:txBody>
          <a:bodyPr/>
          <a:lstStyle/>
          <a:p>
            <a:r>
              <a:rPr lang="en-US" dirty="0"/>
              <a:t>Disk Free Space Counters</a:t>
            </a:r>
          </a:p>
        </p:txBody>
      </p:sp>
    </p:spTree>
    <p:extLst>
      <p:ext uri="{BB962C8B-B14F-4D97-AF65-F5344CB8AC3E}">
        <p14:creationId xmlns:p14="http://schemas.microsoft.com/office/powerpoint/2010/main" val="10683340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p:txBody>
          <a:bodyPr/>
          <a:lstStyle/>
          <a:p>
            <a:r>
              <a:rPr lang="en-US" dirty="0"/>
              <a:t>Common next steps:</a:t>
            </a:r>
          </a:p>
          <a:p>
            <a:pPr marL="914400" lvl="1" indent="-457200">
              <a:buFont typeface="+mj-lt"/>
              <a:buAutoNum type="arabicPeriod"/>
            </a:pPr>
            <a:r>
              <a:rPr lang="en-US" dirty="0"/>
              <a:t>Delete or move any unneeded files</a:t>
            </a:r>
          </a:p>
          <a:p>
            <a:pPr marL="914400" lvl="1" indent="-457200">
              <a:buFont typeface="+mj-lt"/>
              <a:buAutoNum type="arabicPeriod"/>
            </a:pPr>
            <a:r>
              <a:rPr lang="en-US" dirty="0"/>
              <a:t>Increase disk capacity if you can</a:t>
            </a:r>
          </a:p>
        </p:txBody>
      </p:sp>
      <p:sp>
        <p:nvSpPr>
          <p:cNvPr id="674818" name="Rectangle 2"/>
          <p:cNvSpPr>
            <a:spLocks noGrp="1" noChangeArrowheads="1"/>
          </p:cNvSpPr>
          <p:nvPr>
            <p:ph type="title"/>
          </p:nvPr>
        </p:nvSpPr>
        <p:spPr/>
        <p:txBody>
          <a:bodyPr/>
          <a:lstStyle/>
          <a:p>
            <a:r>
              <a:rPr lang="en-US" dirty="0"/>
              <a:t>Thresholds for % Free Space</a:t>
            </a:r>
          </a:p>
        </p:txBody>
      </p:sp>
      <p:graphicFrame>
        <p:nvGraphicFramePr>
          <p:cNvPr id="9" name="Picture 2"/>
          <p:cNvGraphicFramePr>
            <a:graphicFrameLocks noGrp="1"/>
          </p:cNvGraphicFramePr>
          <p:nvPr>
            <p:extLst>
              <p:ext uri="{D42A27DB-BD31-4B8C-83A1-F6EECF244321}">
                <p14:modId xmlns:p14="http://schemas.microsoft.com/office/powerpoint/2010/main" val="707368742"/>
              </p:ext>
            </p:extLst>
          </p:nvPr>
        </p:nvGraphicFramePr>
        <p:xfrm>
          <a:off x="2549606" y="3081790"/>
          <a:ext cx="7092788" cy="2592288"/>
        </p:xfrm>
        <a:graphic>
          <a:graphicData uri="http://schemas.openxmlformats.org/drawingml/2006/table">
            <a:tbl>
              <a:tblPr firstRow="1" firstCol="1" bandRow="1">
                <a:tableStyleId>{FABFCF23-3B69-468F-B69F-88F6DE6A72F2}</a:tableStyleId>
              </a:tblPr>
              <a:tblGrid>
                <a:gridCol w="1890210">
                  <a:extLst>
                    <a:ext uri="{9D8B030D-6E8A-4147-A177-3AD203B41FA5}">
                      <a16:colId xmlns:a16="http://schemas.microsoft.com/office/drawing/2014/main" val="20000"/>
                    </a:ext>
                  </a:extLst>
                </a:gridCol>
                <a:gridCol w="5202578">
                  <a:extLst>
                    <a:ext uri="{9D8B030D-6E8A-4147-A177-3AD203B41FA5}">
                      <a16:colId xmlns:a16="http://schemas.microsoft.com/office/drawing/2014/main" val="20001"/>
                    </a:ext>
                  </a:extLst>
                </a:gridCol>
              </a:tblGrid>
              <a:tr h="414846">
                <a:tc>
                  <a:txBody>
                    <a:bodyPr/>
                    <a:lstStyle/>
                    <a:p>
                      <a:pPr marL="0" marR="0" lvl="0" indent="0" algn="ctr" defTabSz="914400" rtl="0" eaLnBrk="1" fontAlgn="base" latinLnBrk="0" hangingPunct="1">
                        <a:lnSpc>
                          <a:spcPct val="100000"/>
                        </a:lnSpc>
                        <a:spcBef>
                          <a:spcPct val="20000"/>
                        </a:spcBef>
                        <a:spcAft>
                          <a:spcPct val="0"/>
                        </a:spcAft>
                        <a:buNone/>
                        <a:tabLst/>
                      </a:pPr>
                      <a:r>
                        <a:rPr kumimoji="0" lang="en-US" sz="1800" u="none" strike="noStrike" baseline="0" dirty="0">
                          <a:effectLst/>
                        </a:rPr>
                        <a:t>Threshold</a:t>
                      </a:r>
                      <a:endParaRPr kumimoji="0" lang="en-US" sz="1800" b="1" i="0" u="none" strike="noStrike" baseline="0" dirty="0">
                        <a:solidFill>
                          <a:schemeClr val="tx1">
                            <a:alpha val="100000"/>
                          </a:schemeClr>
                        </a:solidFill>
                        <a:effectLst/>
                        <a:latin typeface="+mn-lt"/>
                      </a:endParaRPr>
                    </a:p>
                  </a:txBody>
                  <a:tcPr marL="48043" marR="48043" marT="24021" marB="24021" anchor="ctr" horzOverflow="overflow"/>
                </a:tc>
                <a:tc>
                  <a:txBody>
                    <a:bodyPr/>
                    <a:lstStyle/>
                    <a:p>
                      <a:pPr marL="0" marR="0" lvl="0" indent="0" algn="ctr" defTabSz="914400" rtl="0" eaLnBrk="1" fontAlgn="base" latinLnBrk="0" hangingPunct="1">
                        <a:lnSpc>
                          <a:spcPct val="100000"/>
                        </a:lnSpc>
                        <a:spcBef>
                          <a:spcPct val="0"/>
                        </a:spcBef>
                        <a:spcAft>
                          <a:spcPct val="0"/>
                        </a:spcAft>
                        <a:buNone/>
                        <a:tabLst/>
                      </a:pPr>
                      <a:r>
                        <a:rPr kumimoji="0" lang="en-US" sz="1800" u="none" strike="noStrike" baseline="0" dirty="0">
                          <a:effectLst/>
                        </a:rPr>
                        <a:t>Effect</a:t>
                      </a:r>
                      <a:endParaRPr kumimoji="0" lang="en-US" sz="1800" b="1" i="0" u="none" strike="noStrike" baseline="0" dirty="0">
                        <a:solidFill>
                          <a:schemeClr val="tx1">
                            <a:alpha val="100000"/>
                          </a:schemeClr>
                        </a:solidFill>
                        <a:effectLst/>
                        <a:latin typeface="+mn-lt"/>
                      </a:endParaRPr>
                    </a:p>
                  </a:txBody>
                  <a:tcPr marL="48043" marR="48043" marT="24021" marB="24021" anchor="ctr" horzOverflow="overflow"/>
                </a:tc>
                <a:extLst>
                  <a:ext uri="{0D108BD9-81ED-4DB2-BD59-A6C34878D82A}">
                    <a16:rowId xmlns:a16="http://schemas.microsoft.com/office/drawing/2014/main" val="10000"/>
                  </a:ext>
                </a:extLst>
              </a:tr>
              <a:tr h="665274">
                <a:tc>
                  <a:txBody>
                    <a:bodyPr/>
                    <a:lstStyle/>
                    <a:p>
                      <a:pPr marL="0" marR="0" lvl="0" indent="0" algn="l" defTabSz="914400" rtl="0" eaLnBrk="1" fontAlgn="base" latinLnBrk="0" hangingPunct="1">
                        <a:lnSpc>
                          <a:spcPct val="100000"/>
                        </a:lnSpc>
                        <a:spcBef>
                          <a:spcPct val="20000"/>
                        </a:spcBef>
                        <a:spcAft>
                          <a:spcPct val="0"/>
                        </a:spcAft>
                        <a:buNone/>
                        <a:tabLst/>
                      </a:pPr>
                      <a:r>
                        <a:rPr lang="en-US" sz="1600" kern="1200" dirty="0"/>
                        <a:t>10</a:t>
                      </a:r>
                      <a:r>
                        <a:rPr lang="en-US" sz="1600" kern="1200" baseline="0" dirty="0"/>
                        <a:t>% or more</a:t>
                      </a:r>
                      <a:endParaRPr lang="en-US" sz="1600" kern="1200" dirty="0">
                        <a:solidFill>
                          <a:schemeClr val="dk1"/>
                        </a:solidFill>
                        <a:latin typeface="+mn-lt"/>
                        <a:ea typeface="+mn-ea"/>
                        <a:cs typeface="+mn-cs"/>
                      </a:endParaRPr>
                    </a:p>
                  </a:txBody>
                  <a:tcPr marL="48043" marR="48043" marT="24021" marB="24021" anchor="ctr" horzOverflow="overflow"/>
                </a:tc>
                <a:tc>
                  <a:txBody>
                    <a:bodyPr/>
                    <a:lstStyle/>
                    <a:p>
                      <a:pPr marL="53975" indent="0" algn="l" defTabSz="914400" rtl="0" eaLnBrk="1" latinLnBrk="0" hangingPunct="1">
                        <a:buFont typeface="Arial" pitchFamily="34" charset="0"/>
                        <a:buNone/>
                      </a:pPr>
                      <a:r>
                        <a:rPr lang="en-US" sz="1600" kern="1200" dirty="0"/>
                        <a:t>Informational </a:t>
                      </a:r>
                    </a:p>
                    <a:p>
                      <a:pPr marL="53975" indent="0" algn="l">
                        <a:buFont typeface="Arial" pitchFamily="34" charset="0"/>
                        <a:buNone/>
                      </a:pPr>
                      <a:r>
                        <a:rPr lang="en-US" sz="1600" kern="1200" dirty="0"/>
                        <a:t>Normal usage</a:t>
                      </a:r>
                      <a:endParaRPr lang="en-US" sz="1600" kern="1200" dirty="0">
                        <a:solidFill>
                          <a:schemeClr val="dk1"/>
                        </a:solidFill>
                        <a:latin typeface="+mn-lt"/>
                        <a:ea typeface="+mn-ea"/>
                        <a:cs typeface="+mn-cs"/>
                      </a:endParaRPr>
                    </a:p>
                  </a:txBody>
                  <a:tcPr marL="48043" marR="48043" marT="24021" marB="24021" anchor="ctr" horzOverflow="overflow"/>
                </a:tc>
                <a:extLst>
                  <a:ext uri="{0D108BD9-81ED-4DB2-BD59-A6C34878D82A}">
                    <a16:rowId xmlns:a16="http://schemas.microsoft.com/office/drawing/2014/main" val="10001"/>
                  </a:ext>
                </a:extLst>
              </a:tr>
              <a:tr h="720080">
                <a:tc>
                  <a:txBody>
                    <a:bodyPr/>
                    <a:lstStyle/>
                    <a:p>
                      <a:pPr marL="0" marR="0" lvl="0" indent="0" algn="l" defTabSz="914400" rtl="0" eaLnBrk="1" fontAlgn="base" latinLnBrk="0" hangingPunct="1">
                        <a:lnSpc>
                          <a:spcPct val="100000"/>
                        </a:lnSpc>
                        <a:spcBef>
                          <a:spcPct val="20000"/>
                        </a:spcBef>
                        <a:spcAft>
                          <a:spcPct val="0"/>
                        </a:spcAft>
                        <a:buNone/>
                        <a:tabLst/>
                      </a:pPr>
                      <a:r>
                        <a:rPr lang="en-US" sz="1600" kern="1200" baseline="0" dirty="0"/>
                        <a:t>Less than 10%</a:t>
                      </a:r>
                      <a:endParaRPr lang="en-US" sz="1600" kern="1200" dirty="0">
                        <a:solidFill>
                          <a:schemeClr val="dk1"/>
                        </a:solidFill>
                        <a:latin typeface="+mn-lt"/>
                        <a:ea typeface="+mn-ea"/>
                        <a:cs typeface="+mn-cs"/>
                      </a:endParaRPr>
                    </a:p>
                  </a:txBody>
                  <a:tcPr marL="48043" marR="48043" marT="24021" marB="24021" anchor="ctr" horzOverflow="overflow"/>
                </a:tc>
                <a:tc>
                  <a:txBody>
                    <a:bodyPr/>
                    <a:lstStyle/>
                    <a:p>
                      <a:pPr marL="53975" indent="0" algn="l" defTabSz="914400" rtl="0" eaLnBrk="1" latinLnBrk="0" hangingPunct="1">
                        <a:buFont typeface="Arial" pitchFamily="34" charset="0"/>
                        <a:buNone/>
                      </a:pPr>
                      <a:r>
                        <a:rPr lang="en-US" sz="1600" kern="1200" dirty="0"/>
                        <a:t>Warning</a:t>
                      </a:r>
                    </a:p>
                    <a:p>
                      <a:pPr marL="53975" indent="0" algn="l">
                        <a:buFont typeface="Arial" pitchFamily="34" charset="0"/>
                        <a:buNone/>
                      </a:pPr>
                      <a:r>
                        <a:rPr lang="en-US" sz="1600" dirty="0"/>
                        <a:t>Disk latency might occur</a:t>
                      </a:r>
                      <a:endParaRPr lang="en-US" sz="1600" kern="1200" dirty="0">
                        <a:solidFill>
                          <a:schemeClr val="dk1"/>
                        </a:solidFill>
                        <a:latin typeface="+mn-lt"/>
                        <a:ea typeface="+mn-ea"/>
                        <a:cs typeface="+mn-cs"/>
                      </a:endParaRPr>
                    </a:p>
                  </a:txBody>
                  <a:tcPr marL="48043" marR="48043" marT="24021" marB="24021" anchor="ctr" horzOverflow="overflow"/>
                </a:tc>
                <a:extLst>
                  <a:ext uri="{0D108BD9-81ED-4DB2-BD59-A6C34878D82A}">
                    <a16:rowId xmlns:a16="http://schemas.microsoft.com/office/drawing/2014/main" val="10002"/>
                  </a:ext>
                </a:extLst>
              </a:tr>
              <a:tr h="792088">
                <a:tc>
                  <a:txBody>
                    <a:bodyPr/>
                    <a:lstStyle/>
                    <a:p>
                      <a:pPr marL="0" marR="0" lvl="0" indent="0" algn="l" defTabSz="914400" rtl="0" eaLnBrk="1" fontAlgn="base" latinLnBrk="0" hangingPunct="1">
                        <a:lnSpc>
                          <a:spcPct val="100000"/>
                        </a:lnSpc>
                        <a:spcBef>
                          <a:spcPct val="20000"/>
                        </a:spcBef>
                        <a:spcAft>
                          <a:spcPct val="0"/>
                        </a:spcAft>
                        <a:buNone/>
                        <a:tabLst/>
                      </a:pPr>
                      <a:r>
                        <a:rPr lang="en-US" sz="1600" kern="1200" dirty="0"/>
                        <a:t>Less than</a:t>
                      </a:r>
                      <a:r>
                        <a:rPr lang="en-US" sz="1600" kern="1200" baseline="0" dirty="0"/>
                        <a:t> 5%</a:t>
                      </a:r>
                      <a:endParaRPr lang="en-US" sz="1600" kern="1200" dirty="0">
                        <a:solidFill>
                          <a:schemeClr val="dk1"/>
                        </a:solidFill>
                        <a:latin typeface="+mn-lt"/>
                        <a:ea typeface="+mn-ea"/>
                        <a:cs typeface="+mn-cs"/>
                      </a:endParaRPr>
                    </a:p>
                  </a:txBody>
                  <a:tcPr marL="48043" marR="48043" marT="24021" marB="24021" anchor="ctr" horzOverflow="overflow"/>
                </a:tc>
                <a:tc>
                  <a:txBody>
                    <a:bodyPr/>
                    <a:lstStyle/>
                    <a:p>
                      <a:pPr marL="53975" marR="0" lvl="0" indent="0" algn="l" defTabSz="914400" rtl="0" eaLnBrk="1" fontAlgn="base" latinLnBrk="0" hangingPunct="1">
                        <a:lnSpc>
                          <a:spcPct val="100000"/>
                        </a:lnSpc>
                        <a:spcBef>
                          <a:spcPct val="0"/>
                        </a:spcBef>
                        <a:spcAft>
                          <a:spcPct val="0"/>
                        </a:spcAft>
                        <a:buFont typeface="Arial" pitchFamily="34" charset="0"/>
                        <a:buNone/>
                        <a:tabLst/>
                      </a:pPr>
                      <a:r>
                        <a:rPr lang="en-US" sz="1600" kern="1200" dirty="0"/>
                        <a:t>Critical</a:t>
                      </a:r>
                    </a:p>
                    <a:p>
                      <a:pPr marL="53975" marR="0" lvl="0" indent="0" algn="l" defTabSz="914400" rtl="0" eaLnBrk="1" fontAlgn="base" latinLnBrk="0" hangingPunct="1">
                        <a:lnSpc>
                          <a:spcPct val="100000"/>
                        </a:lnSpc>
                        <a:spcBef>
                          <a:spcPct val="0"/>
                        </a:spcBef>
                        <a:spcAft>
                          <a:spcPct val="0"/>
                        </a:spcAft>
                        <a:buFont typeface="Arial" pitchFamily="34" charset="0"/>
                        <a:buNone/>
                        <a:tabLst/>
                      </a:pPr>
                      <a:r>
                        <a:rPr lang="en-US" sz="1600" kern="1200" dirty="0"/>
                        <a:t>Disk</a:t>
                      </a:r>
                      <a:r>
                        <a:rPr lang="en-US" sz="1600" kern="1200" baseline="0" dirty="0"/>
                        <a:t> latency is very likely. The system might not be able to write to the disk.</a:t>
                      </a:r>
                      <a:endParaRPr lang="en-US" sz="1600" kern="1200" dirty="0">
                        <a:solidFill>
                          <a:schemeClr val="dk1"/>
                        </a:solidFill>
                        <a:latin typeface="+mn-lt"/>
                        <a:ea typeface="+mn-ea"/>
                        <a:cs typeface="+mn-cs"/>
                      </a:endParaRPr>
                    </a:p>
                  </a:txBody>
                  <a:tcPr marL="48043" marR="48043" marT="24021" marB="24021" anchor="ctr" horzOverflow="overflow"/>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340759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name="HIDDEN - Slide212">
    <p:spTree>
      <p:nvGrpSpPr>
        <p:cNvPr id="1" name=""/>
        <p:cNvGrpSpPr/>
        <p:nvPr/>
      </p:nvGrpSpPr>
      <p:grpSpPr>
        <a:xfrm>
          <a:off x="0" y="0"/>
          <a:ext cx="0" cy="0"/>
          <a:chOff x="0" y="0"/>
          <a:chExt cx="0" cy="0"/>
        </a:xfrm>
      </p:grpSpPr>
    </p:spTree>
    <p:extLst>
      <p:ext uri="{BB962C8B-B14F-4D97-AF65-F5344CB8AC3E}">
        <p14:creationId xmlns:p14="http://schemas.microsoft.com/office/powerpoint/2010/main" val="360942652"/>
      </p:ext>
    </p:extLst>
  </p:cSld>
  <p:clrMapOvr>
    <a:masterClrMapping/>
  </p:clrMapOvr>
  <mc:AlternateContent xmlns:mc="http://schemas.openxmlformats.org/markup-compatibility/2006">
    <mc:Choice xmlns:p14="http://schemas.microsoft.com/office/powerpoint/2010/main" Requires="p14">
      <p:transition p14:dur="10">
        <p:fade/>
      </p:transition>
    </mc:Choice>
    <mc:Fallback>
      <p:transition>
        <p:fade/>
      </p:transition>
    </mc:Fallback>
  </mc:AlternateContent>
</p:sld>
</file>

<file path=ppt/theme/theme1.xml><?xml version="1.0" encoding="utf-8"?>
<a:theme xmlns:a="http://schemas.openxmlformats.org/drawingml/2006/main" name="WHITE TEMPLATE">
  <a:themeElements>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odule_Template.potx" id="{7B3C912D-A84D-4C5E-A432-91CEDEA2F1C6}" vid="{539E249E-E621-4482-85BE-A40976C347BA}"/>
    </a:ext>
  </a:extLst>
</a:theme>
</file>

<file path=ppt/theme/theme2.xml><?xml version="1.0" encoding="utf-8"?>
<a:theme xmlns:a="http://schemas.openxmlformats.org/drawingml/2006/main" name="COLOR TEMPLATE">
  <a:themeElements>
    <a:clrScheme name="MSVID Dark Blue">
      <a:dk1>
        <a:srgbClr val="505050"/>
      </a:dk1>
      <a:lt1>
        <a:srgbClr val="FFFFFF"/>
      </a:lt1>
      <a:dk2>
        <a:srgbClr val="002050"/>
      </a:dk2>
      <a:lt2>
        <a:srgbClr val="CDF4FF"/>
      </a:lt2>
      <a:accent1>
        <a:srgbClr val="107C10"/>
      </a:accent1>
      <a:accent2>
        <a:srgbClr val="B4009E"/>
      </a:accent2>
      <a:accent3>
        <a:srgbClr val="0078D7"/>
      </a:accent3>
      <a:accent4>
        <a:srgbClr val="5C2D91"/>
      </a:accent4>
      <a:accent5>
        <a:srgbClr val="008272"/>
      </a:accent5>
      <a:accent6>
        <a:srgbClr val="D83B01"/>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odule_Template.potx" id="{7B3C912D-A84D-4C5E-A432-91CEDEA2F1C6}" vid="{1FDDEE9B-AA16-43BF-9BF0-B2817731548B}"/>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11.xml.rels><?xml version="1.0" encoding="UTF-8" standalone="yes"?>
<Relationships xmlns="http://schemas.openxmlformats.org/package/2006/relationships"><Relationship Id="rId1" Type="http://schemas.openxmlformats.org/officeDocument/2006/relationships/customXmlProps" Target="itemProps11.xml"/></Relationships>
</file>

<file path=customXml/_rels/item12.xml.rels><?xml version="1.0" encoding="UTF-8" standalone="yes"?>
<Relationships xmlns="http://schemas.openxmlformats.org/package/2006/relationships"><Relationship Id="rId1" Type="http://schemas.openxmlformats.org/officeDocument/2006/relationships/customXmlProps" Target="itemProps12.xml"/></Relationships>
</file>

<file path=customXml/_rels/item13.xml.rels><?xml version="1.0" encoding="UTF-8" standalone="yes"?>
<Relationships xmlns="http://schemas.openxmlformats.org/package/2006/relationships"><Relationship Id="rId1" Type="http://schemas.openxmlformats.org/officeDocument/2006/relationships/customXmlProps" Target="itemProps13.xml"/></Relationships>
</file>

<file path=customXml/_rels/item14.xml.rels><?xml version="1.0" encoding="UTF-8" standalone="yes"?>
<Relationships xmlns="http://schemas.openxmlformats.org/package/2006/relationships"><Relationship Id="rId1" Type="http://schemas.openxmlformats.org/officeDocument/2006/relationships/customXmlProps" Target="itemProps14.xml"/></Relationships>
</file>

<file path=customXml/_rels/item15.xml.rels><?xml version="1.0" encoding="UTF-8" standalone="yes"?>
<Relationships xmlns="http://schemas.openxmlformats.org/package/2006/relationships"><Relationship Id="rId1" Type="http://schemas.openxmlformats.org/officeDocument/2006/relationships/customXmlProps" Target="itemProps15.xml"/></Relationships>
</file>

<file path=customXml/_rels/item16.xml.rels><?xml version="1.0" encoding="UTF-8" standalone="yes"?>
<Relationships xmlns="http://schemas.openxmlformats.org/package/2006/relationships"><Relationship Id="rId1" Type="http://schemas.openxmlformats.org/officeDocument/2006/relationships/customXmlProps" Target="itemProps16.xml"/></Relationships>
</file>

<file path=customXml/_rels/item17.xml.rels><?xml version="1.0" encoding="UTF-8" standalone="yes"?>
<Relationships xmlns="http://schemas.openxmlformats.org/package/2006/relationships"><Relationship Id="rId1" Type="http://schemas.openxmlformats.org/officeDocument/2006/relationships/customXmlProps" Target="itemProps17.xml"/></Relationships>
</file>

<file path=customXml/_rels/item18.xml.rels><?xml version="1.0" encoding="UTF-8" standalone="yes"?>
<Relationships xmlns="http://schemas.openxmlformats.org/package/2006/relationships"><Relationship Id="rId1" Type="http://schemas.openxmlformats.org/officeDocument/2006/relationships/customXmlProps" Target="itemProps18.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item1.xml><?xml version="1.0" encoding="utf-8"?>
<VariableListDefinition name="AD_HOC" displayName="AD_HOC" id="215cc7a9-a02b-451c-bbe0-85e2f181c37c" isdomainofvalue="False" dataSourceId="f8c24e58-1881-4ee6-a321-a6d50ac73811">
  <Variable name="TITLE" type="STRING" dataFieldId="c5486720-c230-4a8f-9a5e-08f28a86d45c"/>
</VariableListDefinition>
</file>

<file path=customXml/item10.xml><?xml version="1.0" encoding="utf-8"?>
<VariableListDefinition name="System" displayName="System" id="bc750074-b1b6-4c77-89f5-23459ad07813" isdomainofvalue="False" dataSourceId="bedbeb9b-078d-4b46-8f3a-e23db9e16dda"/>
</file>

<file path=customXml/item11.xml><?xml version="1.0" encoding="utf-8"?>
<VariableList UniqueId="bc750074-b1b6-4c77-89f5-23459ad07813" Name="System" ContentType="XML" MajorVersion="0" MinorVersion="1" isLocalCopy="False" IsBaseObject="False" DataSourceId="bedbeb9b-078d-4b46-8f3a-e23db9e16dda" DataSourceMajorVersion="0" DataSourceMinorVersion="1"/>
</file>

<file path=customXml/item12.xml><?xml version="1.0" encoding="utf-8"?>
<DataSourceInfo>
  <Id>bedbeb9b-078d-4b46-8f3a-e23db9e16dda</Id>
  <MajorVersion>0</MajorVersion>
  <MinorVersion>1</MinorVersion>
  <DataSourceType>System</DataSourceType>
  <Name>System</Name>
  <Description/>
  <Filter/>
  <DataFields/>
</DataSourceInfo>
</file>

<file path=customXml/item13.xml><?xml version="1.0" encoding="utf-8"?>
<DataSourceMapping>
  <Id>1921c3ff-7d9c-42bd-9104-6aaf13ba0b85</Id>
  <Name>EXPRESSION_VARIABLE_MAPPING</Name>
  <TargetDataSource>bedbeb9b-078d-4b46-8f3a-e23db9e16dda</TargetDataSource>
  <SourceType>XML File</SourceType>
  <IsReadOnly>false</IsReadOnly>
  <SalesforceOrganizationId>00000000-0000-0000-0000-000000000000</SalesforceOrganizationId>
  <SalesforceOrganizationName/>
  <SalesforceApiVersion/>
  <Properties/>
  <RawMappings/>
  <DesignTimeProperties/>
</DataSourceMapping>
</file>

<file path=customXml/item14.xml><?xml version="1.0" encoding="utf-8"?>
<VariableListCustXmlRels>
  <VariableListCustXmlRel variableListName="AD_HOC">
    <VariableListDefCustXmlId>{50C93D96-5E86-4325-9573-D8D06A9E3CC2}</VariableListDefCustXmlId>
    <LibraryMetadataCustXmlId>{38DF1A0B-81FD-4AB5-85FB-5A85839C4721}</LibraryMetadataCustXmlId>
    <DataSourceInfoCustXmlId>{7F52BD01-5201-4720-A587-EEDBB2A34C77}</DataSourceInfoCustXmlId>
    <DataSourceMappingCustXmlId>{DA62CE9C-CB9D-4A99-9AC6-8E0349121447}</DataSourceMappingCustXmlId>
    <SdmcCustXmlId>{B5414A58-A846-441C-A29E-9BF47AAD1539}</SdmcCustXmlId>
  </VariableListCustXmlRel>
  <VariableListCustXmlRel variableListName="Computed">
    <VariableListDefCustXmlId>{26561043-FECB-4772-8568-4C0A20E3FAB7}</VariableListDefCustXmlId>
    <LibraryMetadataCustXmlId>{DB4B1576-407F-4FE4-BAAE-F716CA51B044}</LibraryMetadataCustXmlId>
    <DataSourceInfoCustXmlId>{2B975BD7-B58D-4EE8-823B-8F1A042A0C9D}</DataSourceInfoCustXmlId>
    <DataSourceMappingCustXmlId>{594D26F2-DEF7-4CA8-BEEA-1EDD22D1F588}</DataSourceMappingCustXmlId>
  </VariableListCustXmlRel>
  <VariableListCustXmlRel variableListName="System">
    <VariableListDefCustXmlId>{049C2181-F956-4D86-A99D-7E3AA35188CE}</VariableListDefCustXmlId>
    <LibraryMetadataCustXmlId>{5D91DDB9-8A90-4676-A6FA-7E471E0BD97E}</LibraryMetadataCustXmlId>
    <DataSourceInfoCustXmlId>{DFD376EC-6D6D-4073-A9A2-586C24C18010}</DataSourceInfoCustXmlId>
    <DataSourceMappingCustXmlId>{331D8F04-7C80-4436-A7B1-67F623001C8F}</DataSourceMappingCustXmlId>
  </VariableListCustXmlRel>
</VariableListCustXmlRels>
</file>

<file path=customXml/item15.xml><?xml version="1.0" encoding="utf-8"?>
<AllExternalAdhocVariableMappings/>
</file>

<file path=customXml/item16.xml><?xml version="1.0" encoding="utf-8"?>
<ct:contentTypeSchema xmlns:ct="http://schemas.microsoft.com/office/2006/metadata/contentType" xmlns:ma="http://schemas.microsoft.com/office/2006/metadata/properties/metaAttributes" ct:_="" ma:_="" ma:contentTypeName="Document" ma:contentTypeID="0x010100672BF0AD2AB49B408B985190171F7322" ma:contentTypeVersion="13" ma:contentTypeDescription="Create a new document." ma:contentTypeScope="" ma:versionID="2f767a14c568ab284617c635207a492d">
  <xsd:schema xmlns:xsd="http://www.w3.org/2001/XMLSchema" xmlns:xs="http://www.w3.org/2001/XMLSchema" xmlns:p="http://schemas.microsoft.com/office/2006/metadata/properties" xmlns:ns2="17d67a9f-373f-45be-b9c2-a759827fe65a" xmlns:ns3="40a30fe5-3c91-48c8-b277-cba3a67671ec" targetNamespace="http://schemas.microsoft.com/office/2006/metadata/properties" ma:root="true" ma:fieldsID="deee9fa819f3ee1a96444de47edf25a0" ns2:_="" ns3:_="">
    <xsd:import namespace="17d67a9f-373f-45be-b9c2-a759827fe65a"/>
    <xsd:import namespace="40a30fe5-3c91-48c8-b277-cba3a67671ec"/>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3:LastSharedByUser" minOccurs="0"/>
                <xsd:element ref="ns3:LastSharedByTime" minOccurs="0"/>
                <xsd:element ref="ns2:MediaServiceDateTaken" minOccurs="0"/>
                <xsd:element ref="ns2:MediaServiceEventHashCode" minOccurs="0"/>
                <xsd:element ref="ns2:MediaServiceGenerationTime" minOccurs="0"/>
                <xsd:element ref="ns2:MediaServiceAutoTags" minOccurs="0"/>
                <xsd:element ref="ns2:MediaServiceOCR"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7d67a9f-373f-45be-b9c2-a759827fe65a"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DateTaken" ma:index="14" nillable="true" ma:displayName="MediaServiceDateTaken" ma:description="" ma:hidden="true" ma:internalName="MediaServiceDateTaken"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AutoTags" ma:index="17" nillable="true" ma:displayName="Tags" ma:internalName="MediaServiceAutoTags"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fals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40a30fe5-3c91-48c8-b277-cba3a67671ec" elementFormDefault="qualified">
    <xsd:import namespace="http://schemas.microsoft.com/office/2006/documentManagement/types"/>
    <xsd:import namespace="http://schemas.microsoft.com/office/infopath/2007/PartnerControls"/>
    <xsd:element name="SharedWithUsers" ma:index="10"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description="" ma:internalName="SharedWithDetails" ma:readOnly="true">
      <xsd:simpleType>
        <xsd:restriction base="dms:Note">
          <xsd:maxLength value="255"/>
        </xsd:restriction>
      </xsd:simpleType>
    </xsd:element>
    <xsd:element name="LastSharedByUser" ma:index="12" nillable="true" ma:displayName="Last Shared By User" ma:description="" ma:hidden="true" ma:internalName="LastSharedByUser" ma:readOnly="true">
      <xsd:simpleType>
        <xsd:restriction base="dms:Note"/>
      </xsd:simpleType>
    </xsd:element>
    <xsd:element name="LastSharedByTime" ma:index="13" nillable="true" ma:displayName="Last Shared By Time" ma:description=""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7.xml><?xml version="1.0" encoding="utf-8"?>
<?mso-contentType ?>
<FormTemplates xmlns="http://schemas.microsoft.com/sharepoint/v3/contenttype/forms">
  <Display>DocumentLibraryForm</Display>
  <Edit>DocumentLibraryForm</Edit>
  <New>DocumentLibraryForm</New>
</FormTemplates>
</file>

<file path=customXml/item18.xml><?xml version="1.0" encoding="utf-8"?>
<p:properties xmlns:p="http://schemas.microsoft.com/office/2006/metadata/properties" xmlns:xsi="http://www.w3.org/2001/XMLSchema-instance" xmlns:pc="http://schemas.microsoft.com/office/infopath/2007/PartnerControls">
  <documentManagement>
    <MediaServiceKeyPoints xmlns="17d67a9f-373f-45be-b9c2-a759827fe65a" xsi:nil="true"/>
  </documentManagement>
</p:properties>
</file>

<file path=customXml/item2.xml><?xml version="1.0" encoding="utf-8"?>
<VariableList UniqueId="215cc7a9-a02b-451c-bbe0-85e2f181c37c" Name="AD_HOC" ContentType="XML" MajorVersion="0" MinorVersion="1" isLocalCopy="False" IsBaseObject="False" DataSourceId="f8c24e58-1881-4ee6-a321-a6d50ac73811" DataSourceMajorVersion="0" DataSourceMinorVersion="1"/>
</file>

<file path=customXml/item3.xml><?xml version="1.0" encoding="utf-8"?>
<DataSourceInfo>
  <Id>f8c24e58-1881-4ee6-a321-a6d50ac73811</Id>
  <MajorVersion>0</MajorVersion>
  <MinorVersion>1</MinorVersion>
  <DataSourceType>Ad_Hoc</DataSourceType>
  <Name>AD_HOC</Name>
  <Description/>
  <Filter/>
  <DataFields>
    <FieldInfo>
      <Id>c5486720-c230-4a8f-9a5e-08f28a86d45c</Id>
      <Name>TITLE</Name>
      <Description/>
      <ExpressionString/>
      <FieldType>System.String</FieldType>
      <Filter/>
      <DefaultValue/>
      <IsInputParameter>false</IsInputParameter>
      <IsInputMultipleValues>false</IsInputMultipleValues>
      <IncludeInRecordSelector>true</IncludeInRecordSelector>
      <IsRepeating>false</IsRepeating>
      <IsKeyField>false</IsKeyField>
      <Required>false</Required>
      <NativeSourceType>String</NativeSourceType>
      <MaxLength>0</MaxLength>
      <DynamicDomainOfValueSourceId/>
      <TrimEmptyRows>false</TrimEmptyRows>
      <CanIncludeInModel>true</CanIncludeInModel>
      <IncludeInModel>true</IncludeInModel>
      <IsPartial>false</IsPartial>
      <IsValid>true</IsValid>
      <NativeFieldMapping/>
      <OriginalName>TITLE</OriginalName>
      <ValidationMessage/>
    </FieldInfo>
  </DataFields>
</DataSourceInfo>
</file>

<file path=customXml/item4.xml><?xml version="1.0" encoding="utf-8"?>
<DataSourceMapping>
  <Id>12f2b161-e15a-4028-baa7-640653b90d02</Id>
  <Name>AD_HOC_MAPPING</Name>
  <TargetDataSource>f8c24e58-1881-4ee6-a321-a6d50ac73811</TargetDataSource>
  <SourceType>XML File</SourceType>
  <IsReadOnly>false</IsReadOnly>
  <SalesforceOrganizationId>00000000-0000-0000-0000-000000000000</SalesforceOrganizationId>
  <SalesforceOrganizationName/>
  <SalesforceApiVersion/>
  <Properties>
    <Property Name="RecordSeperator" Value="SampleData/DataRecord"/>
  </Properties>
  <RawMappings>
    <RawMapping DataFieldId="c5486720-c230-4a8f-9a5e-08f28a86d45c" Mapping="DataRecord/TITLE"/>
  </RawMappings>
  <DesignTimeProperties/>
</DataSourceMapping>
</file>

<file path=customXml/item5.xml><?xml version="1.0" encoding="utf-8"?>
<SourceDataModel Name="AD_HOC" TargetDataSourceId="f8c24e58-1881-4ee6-a321-a6d50ac73811"/>
</file>

<file path=customXml/item6.xml><?xml version="1.0" encoding="utf-8"?>
<VariableListDefinition name="Computed" displayName="Computed" id="517560f8-bc39-441c-98e7-bb064af76e0e" isdomainofvalue="False" dataSourceId="8f493466-4991-4a48-8457-ecd4ec5fee09"/>
</file>

<file path=customXml/item7.xml><?xml version="1.0" encoding="utf-8"?>
<VariableList UniqueId="517560f8-bc39-441c-98e7-bb064af76e0e" Name="Computed" ContentType="XML" MajorVersion="0" MinorVersion="1" isLocalCopy="False" IsBaseObject="False" DataSourceId="8f493466-4991-4a48-8457-ecd4ec5fee09" DataSourceMajorVersion="0" DataSourceMinorVersion="1"/>
</file>

<file path=customXml/item8.xml><?xml version="1.0" encoding="utf-8"?>
<DataSourceInfo>
  <Id>8f493466-4991-4a48-8457-ecd4ec5fee09</Id>
  <MajorVersion>0</MajorVersion>
  <MinorVersion>1</MinorVersion>
  <DataSourceType>Expression</DataSourceType>
  <Name>Computed</Name>
  <Description/>
  <Filter/>
  <DataFields/>
</DataSourceInfo>
</file>

<file path=customXml/item9.xml><?xml version="1.0" encoding="utf-8"?>
<DataSourceMapping>
  <Id>5f14daa2-77df-4f55-93d8-6391af45b557</Id>
  <Name>EXPRESSION_VARIABLE_MAPPING</Name>
  <TargetDataSource>8f493466-4991-4a48-8457-ecd4ec5fee09</TargetDataSource>
  <SourceType>XML File</SourceType>
  <IsReadOnly>false</IsReadOnly>
  <SalesforceOrganizationId>00000000-0000-0000-0000-000000000000</SalesforceOrganizationId>
  <SalesforceOrganizationName/>
  <SalesforceApiVersion/>
  <Properties/>
  <RawMappings/>
  <DesignTimeProperties/>
</DataSourceMapping>
</file>

<file path=customXml/itemProps1.xml><?xml version="1.0" encoding="utf-8"?>
<ds:datastoreItem xmlns:ds="http://schemas.openxmlformats.org/officeDocument/2006/customXml" ds:itemID="{50C93D96-5E86-4325-9573-D8D06A9E3CC2}">
  <ds:schemaRefs/>
</ds:datastoreItem>
</file>

<file path=customXml/itemProps10.xml><?xml version="1.0" encoding="utf-8"?>
<ds:datastoreItem xmlns:ds="http://schemas.openxmlformats.org/officeDocument/2006/customXml" ds:itemID="{049C2181-F956-4D86-A99D-7E3AA35188CE}">
  <ds:schemaRefs/>
</ds:datastoreItem>
</file>

<file path=customXml/itemProps11.xml><?xml version="1.0" encoding="utf-8"?>
<ds:datastoreItem xmlns:ds="http://schemas.openxmlformats.org/officeDocument/2006/customXml" ds:itemID="{5D91DDB9-8A90-4676-A6FA-7E471E0BD97E}">
  <ds:schemaRefs/>
</ds:datastoreItem>
</file>

<file path=customXml/itemProps12.xml><?xml version="1.0" encoding="utf-8"?>
<ds:datastoreItem xmlns:ds="http://schemas.openxmlformats.org/officeDocument/2006/customXml" ds:itemID="{DFD376EC-6D6D-4073-A9A2-586C24C18010}">
  <ds:schemaRefs/>
</ds:datastoreItem>
</file>

<file path=customXml/itemProps13.xml><?xml version="1.0" encoding="utf-8"?>
<ds:datastoreItem xmlns:ds="http://schemas.openxmlformats.org/officeDocument/2006/customXml" ds:itemID="{331D8F04-7C80-4436-A7B1-67F623001C8F}">
  <ds:schemaRefs/>
</ds:datastoreItem>
</file>

<file path=customXml/itemProps14.xml><?xml version="1.0" encoding="utf-8"?>
<ds:datastoreItem xmlns:ds="http://schemas.openxmlformats.org/officeDocument/2006/customXml" ds:itemID="{BDB0E603-4F3D-47C7-AE2D-DA910FB574F6}">
  <ds:schemaRefs/>
</ds:datastoreItem>
</file>

<file path=customXml/itemProps15.xml><?xml version="1.0" encoding="utf-8"?>
<ds:datastoreItem xmlns:ds="http://schemas.openxmlformats.org/officeDocument/2006/customXml" ds:itemID="{35F9F98F-EE9D-4C2D-BE58-257F4E084DF7}">
  <ds:schemaRefs/>
</ds:datastoreItem>
</file>

<file path=customXml/itemProps16.xml><?xml version="1.0" encoding="utf-8"?>
<ds:datastoreItem xmlns:ds="http://schemas.openxmlformats.org/officeDocument/2006/customXml" ds:itemID="{3ABAA3A2-FBC5-4EE6-9B70-1EF1415FE744}"/>
</file>

<file path=customXml/itemProps17.xml><?xml version="1.0" encoding="utf-8"?>
<ds:datastoreItem xmlns:ds="http://schemas.openxmlformats.org/officeDocument/2006/customXml" ds:itemID="{EA3B4DBF-81CA-48B7-945C-C1286DAAC15F}"/>
</file>

<file path=customXml/itemProps18.xml><?xml version="1.0" encoding="utf-8"?>
<ds:datastoreItem xmlns:ds="http://schemas.openxmlformats.org/officeDocument/2006/customXml" ds:itemID="{0ED7A359-C8DF-45E5-92E0-62AFA02A8AB4}"/>
</file>

<file path=customXml/itemProps2.xml><?xml version="1.0" encoding="utf-8"?>
<ds:datastoreItem xmlns:ds="http://schemas.openxmlformats.org/officeDocument/2006/customXml" ds:itemID="{38DF1A0B-81FD-4AB5-85FB-5A85839C4721}">
  <ds:schemaRefs/>
</ds:datastoreItem>
</file>

<file path=customXml/itemProps3.xml><?xml version="1.0" encoding="utf-8"?>
<ds:datastoreItem xmlns:ds="http://schemas.openxmlformats.org/officeDocument/2006/customXml" ds:itemID="{7F52BD01-5201-4720-A587-EEDBB2A34C77}">
  <ds:schemaRefs/>
</ds:datastoreItem>
</file>

<file path=customXml/itemProps4.xml><?xml version="1.0" encoding="utf-8"?>
<ds:datastoreItem xmlns:ds="http://schemas.openxmlformats.org/officeDocument/2006/customXml" ds:itemID="{DA62CE9C-CB9D-4A99-9AC6-8E0349121447}">
  <ds:schemaRefs/>
</ds:datastoreItem>
</file>

<file path=customXml/itemProps5.xml><?xml version="1.0" encoding="utf-8"?>
<ds:datastoreItem xmlns:ds="http://schemas.openxmlformats.org/officeDocument/2006/customXml" ds:itemID="{B5414A58-A846-441C-A29E-9BF47AAD1539}">
  <ds:schemaRefs/>
</ds:datastoreItem>
</file>

<file path=customXml/itemProps6.xml><?xml version="1.0" encoding="utf-8"?>
<ds:datastoreItem xmlns:ds="http://schemas.openxmlformats.org/officeDocument/2006/customXml" ds:itemID="{26561043-FECB-4772-8568-4C0A20E3FAB7}">
  <ds:schemaRefs/>
</ds:datastoreItem>
</file>

<file path=customXml/itemProps7.xml><?xml version="1.0" encoding="utf-8"?>
<ds:datastoreItem xmlns:ds="http://schemas.openxmlformats.org/officeDocument/2006/customXml" ds:itemID="{DB4B1576-407F-4FE4-BAAE-F716CA51B044}">
  <ds:schemaRefs/>
</ds:datastoreItem>
</file>

<file path=customXml/itemProps8.xml><?xml version="1.0" encoding="utf-8"?>
<ds:datastoreItem xmlns:ds="http://schemas.openxmlformats.org/officeDocument/2006/customXml" ds:itemID="{2B975BD7-B58D-4EE8-823B-8F1A042A0C9D}">
  <ds:schemaRefs/>
</ds:datastoreItem>
</file>

<file path=customXml/itemProps9.xml><?xml version="1.0" encoding="utf-8"?>
<ds:datastoreItem xmlns:ds="http://schemas.openxmlformats.org/officeDocument/2006/customXml" ds:itemID="{594D26F2-DEF7-4CA8-BEEA-1EDD22D1F588}">
  <ds:schemaRefs/>
</ds:datastoreItem>
</file>

<file path=docProps/app.xml><?xml version="1.0" encoding="utf-8"?>
<Properties xmlns="http://schemas.openxmlformats.org/officeDocument/2006/extended-properties" xmlns:vt="http://schemas.openxmlformats.org/officeDocument/2006/docPropsVTypes">
  <Template>Module_Template</Template>
  <TotalTime>3</TotalTime>
  <Words>9842</Words>
  <Application>Microsoft Office PowerPoint</Application>
  <PresentationFormat>Widescreen</PresentationFormat>
  <Paragraphs>1169</Paragraphs>
  <Slides>103</Slides>
  <Notes>103</Notes>
  <HiddenSlides>8</HiddenSlides>
  <MMClips>0</MMClips>
  <ScaleCrop>false</ScaleCrop>
  <HeadingPairs>
    <vt:vector size="8" baseType="variant">
      <vt:variant>
        <vt:lpstr>Fonts Used</vt:lpstr>
      </vt:variant>
      <vt:variant>
        <vt:i4>9</vt:i4>
      </vt:variant>
      <vt:variant>
        <vt:lpstr>Theme</vt:lpstr>
      </vt:variant>
      <vt:variant>
        <vt:i4>2</vt:i4>
      </vt:variant>
      <vt:variant>
        <vt:lpstr>Embedded OLE Servers</vt:lpstr>
      </vt:variant>
      <vt:variant>
        <vt:i4>1</vt:i4>
      </vt:variant>
      <vt:variant>
        <vt:lpstr>Slide Titles</vt:lpstr>
      </vt:variant>
      <vt:variant>
        <vt:i4>103</vt:i4>
      </vt:variant>
    </vt:vector>
  </HeadingPairs>
  <TitlesOfParts>
    <vt:vector size="115" baseType="lpstr">
      <vt:lpstr>Arial</vt:lpstr>
      <vt:lpstr>Arial Narrow</vt:lpstr>
      <vt:lpstr>Calibri</vt:lpstr>
      <vt:lpstr>Calibri Light</vt:lpstr>
      <vt:lpstr>Consolas</vt:lpstr>
      <vt:lpstr>Segoe UI</vt:lpstr>
      <vt:lpstr>Segoe UI Light</vt:lpstr>
      <vt:lpstr>Segoe UI Semibold</vt:lpstr>
      <vt:lpstr>Wingdings</vt:lpstr>
      <vt:lpstr>WHITE TEMPLATE</vt:lpstr>
      <vt:lpstr>COLOR TEMPLATE</vt:lpstr>
      <vt:lpstr>Visio</vt:lpstr>
      <vt:lpstr>WorkshopPLUS - Windows Server: Vital Signs Part 1</vt:lpstr>
      <vt:lpstr>Disclaimer</vt:lpstr>
      <vt:lpstr>Storage</vt:lpstr>
      <vt:lpstr>Learning Units covered in this Module</vt:lpstr>
      <vt:lpstr>Physical Disk Hardware</vt:lpstr>
      <vt:lpstr>Learnings covered in this Unit</vt:lpstr>
      <vt:lpstr>Hard disk media built into servers</vt:lpstr>
      <vt:lpstr>Physical Hard Disk Media built into servers</vt:lpstr>
      <vt:lpstr>IOPS</vt:lpstr>
      <vt:lpstr>Input/output Operation Per Second</vt:lpstr>
      <vt:lpstr>IOPS in detail</vt:lpstr>
      <vt:lpstr>IO  Operation in detail </vt:lpstr>
      <vt:lpstr>Fragmentation </vt:lpstr>
      <vt:lpstr>Challenge Question</vt:lpstr>
      <vt:lpstr>PowerPoint Presentation</vt:lpstr>
      <vt:lpstr>What is Latency?</vt:lpstr>
      <vt:lpstr>What is Latency in a physical disk in detail?</vt:lpstr>
      <vt:lpstr>What is Latency for the application? </vt:lpstr>
      <vt:lpstr>Storage Stack</vt:lpstr>
      <vt:lpstr>Disk Storage Stack Part 1</vt:lpstr>
      <vt:lpstr>Disk Storage Stack Part 2</vt:lpstr>
      <vt:lpstr>RAIDs (already a virtualized storage) </vt:lpstr>
      <vt:lpstr>PowerPoint Presentation</vt:lpstr>
      <vt:lpstr>Virtual Storage</vt:lpstr>
      <vt:lpstr>Learnings covered in this Unit</vt:lpstr>
      <vt:lpstr>JBODs &amp; Raids</vt:lpstr>
      <vt:lpstr>Virtual Storage</vt:lpstr>
      <vt:lpstr>JBODs &amp; Raids</vt:lpstr>
      <vt:lpstr>RAID 0  </vt:lpstr>
      <vt:lpstr>RAID Types</vt:lpstr>
      <vt:lpstr>RAID Types</vt:lpstr>
      <vt:lpstr>RAID Types</vt:lpstr>
      <vt:lpstr>RAID Types</vt:lpstr>
      <vt:lpstr>Advanced RAID Types  (SAN striping Metas)</vt:lpstr>
      <vt:lpstr>PowerPoint Presentation</vt:lpstr>
      <vt:lpstr>Network Attached Storage</vt:lpstr>
      <vt:lpstr>NAS (Network Attached Storage)</vt:lpstr>
      <vt:lpstr>iSCSI</vt:lpstr>
      <vt:lpstr>SAN and Fibre Channel (FC)</vt:lpstr>
      <vt:lpstr>PowerPoint Presentation</vt:lpstr>
      <vt:lpstr>Physical and Logical Disks</vt:lpstr>
      <vt:lpstr>Deep dive into virtual Storage</vt:lpstr>
      <vt:lpstr>Physical Disks and Logical Disks</vt:lpstr>
      <vt:lpstr>Typical Storage Speed Expressions</vt:lpstr>
      <vt:lpstr>What is Latency in virtualized storage? </vt:lpstr>
      <vt:lpstr>Typical Bottlenecks in SAN as example</vt:lpstr>
      <vt:lpstr>Shared Harddisk / Spindles</vt:lpstr>
      <vt:lpstr>How LUNs are Made in a typical SAN</vt:lpstr>
      <vt:lpstr>PowerPoint Presentation</vt:lpstr>
      <vt:lpstr>Storage Spaces</vt:lpstr>
      <vt:lpstr>Microsoft´s Storage spaces </vt:lpstr>
      <vt:lpstr>Tiering in Storage Spaces</vt:lpstr>
      <vt:lpstr>Knowledge Check</vt:lpstr>
      <vt:lpstr>Introducing Disk Performance counters &amp; Concepts</vt:lpstr>
      <vt:lpstr>Learnings covered in this Unit</vt:lpstr>
      <vt:lpstr>PhysicalDisk and LogicalDisk Counter Objects</vt:lpstr>
      <vt:lpstr>PhysicalDisk and LogicalDisk Counter Objects</vt:lpstr>
      <vt:lpstr>Disk Counters</vt:lpstr>
      <vt:lpstr>Disk Counters</vt:lpstr>
      <vt:lpstr>Avg. Disk Sec/Read or Write</vt:lpstr>
      <vt:lpstr>Avg. Disk Sec/Read or Write (continued)</vt:lpstr>
      <vt:lpstr>Thresholds for Avg. Disk sec/Read or Write</vt:lpstr>
      <vt:lpstr>Common next steps to troubleshoot</vt:lpstr>
      <vt:lpstr>Example of Avg. Disk sec/Write</vt:lpstr>
      <vt:lpstr>PowerPoint Presentation</vt:lpstr>
      <vt:lpstr>Disk Queue</vt:lpstr>
      <vt:lpstr>Disk Queue Counter</vt:lpstr>
      <vt:lpstr>Disk Queue</vt:lpstr>
      <vt:lpstr>Avg. Disk Queue Length Counter</vt:lpstr>
      <vt:lpstr>Disk Throughput Counter</vt:lpstr>
      <vt:lpstr>Back End vs. Front End IOPs</vt:lpstr>
      <vt:lpstr>Local IO vs Backend IO in raid configuration</vt:lpstr>
      <vt:lpstr>PowerPoint Presentation</vt:lpstr>
      <vt:lpstr>Queue Depth vs. Bandwidth issues</vt:lpstr>
      <vt:lpstr>Detailed look on Queue Depth vs. Bandwidth issues</vt:lpstr>
      <vt:lpstr>Perfmon Storage Analysis Technique</vt:lpstr>
      <vt:lpstr>Identifying SAN vs. Host/Fiber Network issues</vt:lpstr>
      <vt:lpstr>Analysis Example </vt:lpstr>
      <vt:lpstr>Queue Depth analysis example - NIC</vt:lpstr>
      <vt:lpstr>Queue depth analysis example - Disk</vt:lpstr>
      <vt:lpstr>I/O Size Counters</vt:lpstr>
      <vt:lpstr>How IO-Size &amp; Queue Depth does impact performance</vt:lpstr>
      <vt:lpstr>Disk Read/Write Ratio Counters</vt:lpstr>
      <vt:lpstr>PowerPoint Presentation</vt:lpstr>
      <vt:lpstr>Troubleshooting Flow</vt:lpstr>
      <vt:lpstr>Troubleshooting Flow</vt:lpstr>
      <vt:lpstr>Troubleshooting Flow (continued)</vt:lpstr>
      <vt:lpstr>Troubleshooting Flow Example</vt:lpstr>
      <vt:lpstr>Troubleshooting Flow Example (continued)</vt:lpstr>
      <vt:lpstr>Challenge: Is This Disk or Fabric?</vt:lpstr>
      <vt:lpstr>Challenge: Is This Disk or Fabric? (continued)</vt:lpstr>
      <vt:lpstr>PowerPoint Presentation</vt:lpstr>
      <vt:lpstr>Knowledge Check</vt:lpstr>
      <vt:lpstr>Process I/O Counters</vt:lpstr>
      <vt:lpstr>Process I/O Counters</vt:lpstr>
      <vt:lpstr>Process I/O Operations</vt:lpstr>
      <vt:lpstr>Disk Free Space Counters</vt:lpstr>
      <vt:lpstr>Thresholds for % Free Space</vt:lpstr>
      <vt:lpstr>PowerPoint Presentation</vt:lpstr>
      <vt:lpstr>The Case of Slow Storage</vt:lpstr>
      <vt:lpstr>IO IO Its Off To Disk I Go</vt:lpstr>
      <vt:lpstr>Knowledge Check</vt:lpstr>
      <vt:lpstr>Microsoft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WorkshopPLUS - Windows Server: Vital Signs Part 1</dc:title>
  <dc:creator>Devid Treuling</dc:creator>
  <cp:lastModifiedBy>Devid Treuling</cp:lastModifiedBy>
  <cp:revision>3</cp:revision>
  <dcterms:created xsi:type="dcterms:W3CDTF">2018-12-21T17:26:54Z</dcterms:created>
  <dcterms:modified xsi:type="dcterms:W3CDTF">2018-12-21T17:30:28Z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devidt@microsoft.com</vt:lpwstr>
  </property>
  <property fmtid="{D5CDD505-2E9C-101B-9397-08002B2CF9AE}" pid="5" name="MSIP_Label_f42aa342-8706-4288-bd11-ebb85995028c_SetDate">
    <vt:lpwstr>2018-12-21T17:29:56.2903395Z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y fmtid="{D5CDD505-2E9C-101B-9397-08002B2CF9AE}" pid="10" name="ContentTypeId">
    <vt:lpwstr>0x010100672BF0AD2AB49B408B985190171F7322</vt:lpwstr>
  </property>
</Properties>
</file>